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1965563" y="190500"/>
            <a:ext cx="9982200" cy="186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F0F0F"/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 b="1" i="0" dirty="0">
                <a:solidFill>
                  <a:srgbClr val="0F0F0F"/>
                </a:solidFill>
                <a:latin typeface="Algerian" pitchFamily="82" charset="0"/>
                <a:ea typeface="Roboto"/>
                <a:cs typeface="Roboto"/>
                <a:sym typeface="Roboto"/>
              </a:rPr>
            </a:br>
            <a:endParaRPr sz="4000" dirty="0">
              <a:latin typeface="Algerian" pitchFamily="82" charset="0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971674" y="2941747"/>
            <a:ext cx="86106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STUDENT NAME: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KIRTHIKA B </a:t>
            </a:r>
            <a:endParaRPr sz="2800" dirty="0">
              <a:solidFill>
                <a:schemeClr val="dk1"/>
              </a:solidFill>
              <a:ea typeface="Alasassy Caps" panose="02000000000000000000" pitchFamily="2" charset="0"/>
              <a:cs typeface="ADLaM Display" panose="02010000000000000000" pitchFamily="2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REGISTER N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O     </a:t>
            </a: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: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      </a:t>
            </a:r>
            <a:endParaRPr sz="2800" dirty="0">
              <a:ea typeface="Alasassy Caps" panose="02000000000000000000" pitchFamily="2" charset="0"/>
              <a:cs typeface="ADLaM Display" panose="02010000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DEPARTMENT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   </a:t>
            </a: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: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BACHELOR’S OF COMMERCE </a:t>
            </a:r>
            <a:endParaRPr sz="2800" dirty="0">
              <a:ea typeface="Alasassy Caps" panose="02000000000000000000" pitchFamily="2" charset="0"/>
              <a:cs typeface="ADLaM Display" panose="02010000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COLLEGE</a:t>
            </a:r>
            <a:r>
              <a:rPr lang="en-IN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            : VALLIAMMAL COLLEGE FOR WOMEN            </a:t>
            </a:r>
            <a:endParaRPr sz="2800" dirty="0">
              <a:ea typeface="Alasassy Caps" panose="02000000000000000000" pitchFamily="2" charset="0"/>
              <a:cs typeface="ADLaM Display" panose="02010000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ea typeface="Alasassy Caps" panose="02000000000000000000" pitchFamily="2" charset="0"/>
                <a:cs typeface="ADLaM Display" panose="02010000000000000000" pitchFamily="2" charset="0"/>
                <a:sym typeface="Calibri"/>
              </a:rPr>
              <a:t>           </a:t>
            </a:r>
            <a:endParaRPr sz="2800" dirty="0">
              <a:solidFill>
                <a:schemeClr val="dk1"/>
              </a:solidFill>
              <a:ea typeface="Alasassy Caps" panose="0200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0" y="272245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latin typeface="Algerian" pitchFamily="82" charset="0"/>
                <a:cs typeface="Trebuchet MS"/>
              </a:rPr>
              <a:t>M</a:t>
            </a:r>
            <a:r>
              <a:rPr sz="4400" b="1" dirty="0">
                <a:latin typeface="Algerian" pitchFamily="82" charset="0"/>
                <a:cs typeface="Trebuchet MS"/>
              </a:rPr>
              <a:t>O</a:t>
            </a:r>
            <a:r>
              <a:rPr sz="4400" b="1" spc="-15" dirty="0">
                <a:latin typeface="Algerian" pitchFamily="82" charset="0"/>
                <a:cs typeface="Trebuchet MS"/>
              </a:rPr>
              <a:t>D</a:t>
            </a:r>
            <a:r>
              <a:rPr sz="4400" b="1" spc="-35" dirty="0">
                <a:latin typeface="Algerian" pitchFamily="82" charset="0"/>
                <a:cs typeface="Trebuchet MS"/>
              </a:rPr>
              <a:t>E</a:t>
            </a:r>
            <a:r>
              <a:rPr sz="4400" b="1" spc="-30" dirty="0">
                <a:latin typeface="Algerian" pitchFamily="82" charset="0"/>
                <a:cs typeface="Trebuchet MS"/>
              </a:rPr>
              <a:t>LL</a:t>
            </a:r>
            <a:r>
              <a:rPr sz="4400" b="1" spc="-5" dirty="0">
                <a:latin typeface="Algerian" pitchFamily="82" charset="0"/>
                <a:cs typeface="Trebuchet MS"/>
              </a:rPr>
              <a:t>I</a:t>
            </a:r>
            <a:r>
              <a:rPr sz="4400" b="1" spc="30" dirty="0">
                <a:latin typeface="Algerian" pitchFamily="82" charset="0"/>
                <a:cs typeface="Trebuchet MS"/>
              </a:rPr>
              <a:t>N</a:t>
            </a:r>
            <a:r>
              <a:rPr sz="4400" b="1" spc="5" dirty="0">
                <a:latin typeface="Algerian" pitchFamily="82" charset="0"/>
                <a:cs typeface="Trebuchet MS"/>
              </a:rPr>
              <a:t>G</a:t>
            </a:r>
            <a:endParaRPr sz="4400" dirty="0">
              <a:latin typeface="Algerian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CECBF-0DEF-3ACA-4B7A-B7D008322AFB}"/>
              </a:ext>
            </a:extLst>
          </p:cNvPr>
          <p:cNvSpPr txBox="1"/>
          <p:nvPr/>
        </p:nvSpPr>
        <p:spPr>
          <a:xfrm>
            <a:off x="739775" y="1321180"/>
            <a:ext cx="61000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COLLECTION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dirty="0"/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*Identification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*Gathering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*Preparation</a:t>
            </a:r>
            <a:endParaRPr lang="en-IN" sz="20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B258A-9914-815A-3650-A2D76DAF6401}"/>
              </a:ext>
            </a:extLst>
          </p:cNvPr>
          <p:cNvSpPr txBox="1"/>
          <p:nvPr/>
        </p:nvSpPr>
        <p:spPr>
          <a:xfrm>
            <a:off x="739775" y="2947181"/>
            <a:ext cx="58331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CLEANING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dirty="0"/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*Standardisation dilation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*Correction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*Validation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dirty="0"/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IN" sz="20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30EB6-D2DE-ADC2-3D16-A6ABF2E4F131}"/>
              </a:ext>
            </a:extLst>
          </p:cNvPr>
          <p:cNvSpPr txBox="1"/>
          <p:nvPr/>
        </p:nvSpPr>
        <p:spPr>
          <a:xfrm>
            <a:off x="869984" y="469380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SUMMARY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dirty="0"/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Data analysis involves examining, transforming, and modelling data to </a:t>
            </a:r>
            <a:endParaRPr lang="en-IN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doni"/>
              </a:rPr>
              <a:t> Extract insights , identify patterns, and support decisions-making.</a:t>
            </a:r>
            <a:endParaRPr lang="en-IN" sz="2000" dirty="0">
              <a:effectLst/>
            </a:endParaRPr>
          </a:p>
          <a:p>
            <a:br>
              <a:rPr lang="en-IN" sz="2000" dirty="0"/>
            </a:br>
            <a:br>
              <a:rPr lang="en-IN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lgerian" pitchFamily="82" charset="0"/>
              </a:rPr>
              <a:t>R</a:t>
            </a:r>
            <a:r>
              <a:rPr sz="4400" spc="-40" dirty="0">
                <a:latin typeface="Algerian" pitchFamily="82" charset="0"/>
              </a:rPr>
              <a:t>E</a:t>
            </a:r>
            <a:r>
              <a:rPr sz="4400" spc="15" dirty="0">
                <a:latin typeface="Algerian" pitchFamily="82" charset="0"/>
              </a:rPr>
              <a:t>S</a:t>
            </a:r>
            <a:r>
              <a:rPr sz="4400" spc="-30" dirty="0">
                <a:latin typeface="Algerian" pitchFamily="82" charset="0"/>
              </a:rPr>
              <a:t>U</a:t>
            </a:r>
            <a:r>
              <a:rPr sz="4400" spc="-405" dirty="0">
                <a:latin typeface="Algerian" pitchFamily="82" charset="0"/>
              </a:rPr>
              <a:t>L</a:t>
            </a:r>
            <a:r>
              <a:rPr sz="4400" dirty="0">
                <a:latin typeface="Algerian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505244"/>
            <a:ext cx="3995224" cy="3995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35" y="1505244"/>
            <a:ext cx="4939390" cy="35244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C443-AC97-8ECB-FB3F-5938965B3BFC}"/>
              </a:ext>
            </a:extLst>
          </p:cNvPr>
          <p:cNvSpPr txBox="1"/>
          <p:nvPr/>
        </p:nvSpPr>
        <p:spPr>
          <a:xfrm>
            <a:off x="755332" y="1582340"/>
            <a:ext cx="61000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* IN CONCLUSION, the employee data analysis conducted using Excel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Provided valuable insights into workforce trends enabling more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Informed decision-making.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 The use of Excel allowed efficient data organization, visualization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reporting,   ultimately helping to enhance HR strategies, improve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employee satisfaction and optimize overall organizational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performance.         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Algerian" pitchFamily="82" charset="0"/>
              </a:rPr>
              <a:t>PROJECT</a:t>
            </a:r>
            <a:r>
              <a:rPr sz="4000" spc="-85" dirty="0">
                <a:latin typeface="Algerian" pitchFamily="82" charset="0"/>
              </a:rPr>
              <a:t> </a:t>
            </a:r>
            <a:r>
              <a:rPr sz="4000" spc="25" dirty="0">
                <a:latin typeface="Algerian" pitchFamily="82" charset="0"/>
              </a:rPr>
              <a:t>TITLE</a:t>
            </a:r>
            <a:endParaRPr sz="4000" dirty="0">
              <a:latin typeface="Algerian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5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latin typeface="Algerian" pitchFamily="82" charset="0"/>
              </a:rPr>
              <a:t>A</a:t>
            </a:r>
            <a:r>
              <a:rPr sz="4400" spc="-5" dirty="0">
                <a:latin typeface="Algerian" pitchFamily="82" charset="0"/>
              </a:rPr>
              <a:t>G</a:t>
            </a:r>
            <a:r>
              <a:rPr sz="4400" spc="-35" dirty="0">
                <a:latin typeface="Algerian" pitchFamily="82" charset="0"/>
              </a:rPr>
              <a:t>E</a:t>
            </a:r>
            <a:r>
              <a:rPr sz="4400" spc="15" dirty="0">
                <a:latin typeface="Algerian" pitchFamily="82" charset="0"/>
              </a:rPr>
              <a:t>N</a:t>
            </a:r>
            <a:r>
              <a:rPr sz="4400" dirty="0"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2991" y="535182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Algerian" pitchFamily="82" charset="0"/>
              </a:rPr>
              <a:t>P</a:t>
            </a:r>
            <a:r>
              <a:rPr sz="4000" spc="15" dirty="0">
                <a:latin typeface="Algerian" pitchFamily="82" charset="0"/>
              </a:rPr>
              <a:t>ROB</a:t>
            </a:r>
            <a:r>
              <a:rPr sz="4000" spc="55" dirty="0">
                <a:latin typeface="Algerian" pitchFamily="82" charset="0"/>
              </a:rPr>
              <a:t>L</a:t>
            </a:r>
            <a:r>
              <a:rPr sz="4000" spc="-20" dirty="0">
                <a:latin typeface="Algerian" pitchFamily="82" charset="0"/>
              </a:rPr>
              <a:t>E</a:t>
            </a:r>
            <a:r>
              <a:rPr sz="4000" spc="20" dirty="0">
                <a:latin typeface="Algerian" pitchFamily="82" charset="0"/>
              </a:rPr>
              <a:t>M</a:t>
            </a:r>
            <a:r>
              <a:rPr sz="4000" dirty="0">
                <a:latin typeface="Algerian" pitchFamily="82" charset="0"/>
              </a:rPr>
              <a:t>	</a:t>
            </a:r>
            <a:r>
              <a:rPr sz="4000" spc="10" dirty="0">
                <a:latin typeface="Algerian" pitchFamily="82" charset="0"/>
              </a:rPr>
              <a:t>S</a:t>
            </a:r>
            <a:r>
              <a:rPr sz="4000" spc="-370" dirty="0">
                <a:latin typeface="Algerian" pitchFamily="82" charset="0"/>
              </a:rPr>
              <a:t>T</a:t>
            </a:r>
            <a:r>
              <a:rPr sz="4000" spc="-375" dirty="0">
                <a:latin typeface="Algerian" pitchFamily="82" charset="0"/>
              </a:rPr>
              <a:t>A</a:t>
            </a:r>
            <a:r>
              <a:rPr sz="4000" spc="15" dirty="0">
                <a:latin typeface="Algerian" pitchFamily="82" charset="0"/>
              </a:rPr>
              <a:t>T</a:t>
            </a:r>
            <a:r>
              <a:rPr sz="4000" spc="-10" dirty="0">
                <a:latin typeface="Algerian" pitchFamily="82" charset="0"/>
              </a:rPr>
              <a:t>E</a:t>
            </a:r>
            <a:r>
              <a:rPr sz="4000" spc="-20" dirty="0">
                <a:latin typeface="Algerian" pitchFamily="82" charset="0"/>
              </a:rPr>
              <a:t>ME</a:t>
            </a:r>
            <a:r>
              <a:rPr sz="4000" spc="10" dirty="0">
                <a:latin typeface="Algerian" pitchFamily="82" charset="0"/>
              </a:rPr>
              <a:t>NT</a:t>
            </a:r>
            <a:endParaRPr sz="4000" dirty="0">
              <a:latin typeface="Algerian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68171-2FB5-C9B0-9A4A-9A05F06EBCCA}"/>
              </a:ext>
            </a:extLst>
          </p:cNvPr>
          <p:cNvSpPr txBox="1"/>
          <p:nvPr/>
        </p:nvSpPr>
        <p:spPr>
          <a:xfrm>
            <a:off x="721378" y="1546369"/>
            <a:ext cx="658905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*Tracking and recording of performance metrics (sales, customer satisfaction, project completion rates)</a:t>
            </a:r>
            <a:r>
              <a:rPr lang="en-IN" sz="2800" dirty="0"/>
              <a:t>.</a:t>
            </a:r>
          </a:p>
          <a:p>
            <a:r>
              <a:rPr lang="en-US" sz="2800" dirty="0"/>
              <a:t>*Visualization of performance trends and patterns using charts and graphs</a:t>
            </a:r>
            <a:r>
              <a:rPr lang="en-IN" sz="2800" dirty="0"/>
              <a:t> .</a:t>
            </a:r>
          </a:p>
          <a:p>
            <a:r>
              <a:rPr lang="en-US" sz="2800" dirty="0"/>
              <a:t>*Identification of top-performing employees and areas for improvement</a:t>
            </a:r>
            <a:r>
              <a:rPr lang="en-IN" sz="2800" dirty="0"/>
              <a:t>.</a:t>
            </a:r>
          </a:p>
          <a:p>
            <a:r>
              <a:rPr lang="en-US" sz="2800" dirty="0"/>
              <a:t>*Personalized recommendations</a:t>
            </a:r>
            <a:r>
              <a:rPr lang="en-IN" sz="2800" dirty="0"/>
              <a:t> </a:t>
            </a:r>
            <a:r>
              <a:rPr lang="en-US" sz="2800" dirty="0"/>
              <a:t>for employee development and growth</a:t>
            </a:r>
            <a:r>
              <a:rPr lang="en-IN" sz="2800" dirty="0"/>
              <a:t>.</a:t>
            </a:r>
          </a:p>
          <a:p>
            <a:r>
              <a:rPr lang="en-US" sz="2800" dirty="0"/>
              <a:t> *Data-driven decision-making for promotions, bonuses, and training programs</a:t>
            </a:r>
            <a:r>
              <a:rPr lang="en-IN" sz="2800" dirty="0"/>
              <a:t> 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40296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Algerian" pitchFamily="82" charset="0"/>
              </a:rPr>
              <a:t>PROJECT	</a:t>
            </a:r>
            <a:r>
              <a:rPr sz="4000" spc="-20" dirty="0">
                <a:latin typeface="Algerian" pitchFamily="82" charset="0"/>
              </a:rPr>
              <a:t>OVERVIEW</a:t>
            </a:r>
            <a:endParaRPr sz="4000" dirty="0">
              <a:latin typeface="Algerian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2025" y="107724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This project focuses on analysing employee data to identify trends and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And insights that can drive better decision.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Excel will be used to clean, organize, and visualise key metrics such as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Employee demographics, performance, and </a:t>
            </a:r>
            <a:r>
              <a:rPr lang="en-IN" sz="2000" spc="-1" dirty="0" err="1">
                <a:latin typeface="Bodoni MT"/>
              </a:rPr>
              <a:t>rention</a:t>
            </a:r>
            <a:r>
              <a:rPr lang="en-IN" sz="2000" spc="-1" dirty="0">
                <a:latin typeface="Bodoni MT"/>
              </a:rPr>
              <a:t> rates.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The analysis will highlights areas of improvement in workforce management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Helping to optimize resource allocation.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Outcomes will include detailed reports and dashboard for management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Review.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latin typeface="Bodoni MT"/>
              </a:rPr>
              <a:t>The finding aim to support strategic planning. </a:t>
            </a:r>
            <a:endParaRPr lang="en-IN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001" y="492828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latin typeface="Algerian" pitchFamily="82" charset="0"/>
              </a:rPr>
              <a:t>W</a:t>
            </a:r>
            <a:r>
              <a:rPr sz="2800" spc="-20" dirty="0">
                <a:latin typeface="Algerian" pitchFamily="82" charset="0"/>
              </a:rPr>
              <a:t>H</a:t>
            </a:r>
            <a:r>
              <a:rPr sz="2800" spc="20" dirty="0">
                <a:latin typeface="Algerian" pitchFamily="82" charset="0"/>
              </a:rPr>
              <a:t>O</a:t>
            </a:r>
            <a:r>
              <a:rPr sz="2800" spc="-235" dirty="0">
                <a:latin typeface="Algerian" pitchFamily="82" charset="0"/>
              </a:rPr>
              <a:t> </a:t>
            </a:r>
            <a:r>
              <a:rPr sz="2800" spc="-10" dirty="0">
                <a:latin typeface="Algerian" pitchFamily="82" charset="0"/>
              </a:rPr>
              <a:t>AR</a:t>
            </a:r>
            <a:r>
              <a:rPr sz="2800" spc="15" dirty="0">
                <a:latin typeface="Algerian" pitchFamily="82" charset="0"/>
              </a:rPr>
              <a:t>E</a:t>
            </a:r>
            <a:r>
              <a:rPr sz="2800" spc="-35" dirty="0">
                <a:latin typeface="Algerian" pitchFamily="82" charset="0"/>
              </a:rPr>
              <a:t> </a:t>
            </a:r>
            <a:r>
              <a:rPr sz="2800" spc="-10" dirty="0">
                <a:latin typeface="Algerian" pitchFamily="82" charset="0"/>
              </a:rPr>
              <a:t>T</a:t>
            </a:r>
            <a:r>
              <a:rPr sz="2800" spc="-15" dirty="0">
                <a:latin typeface="Algerian" pitchFamily="82" charset="0"/>
              </a:rPr>
              <a:t>H</a:t>
            </a:r>
            <a:r>
              <a:rPr sz="2800" spc="15" dirty="0">
                <a:latin typeface="Algerian" pitchFamily="82" charset="0"/>
              </a:rPr>
              <a:t>E</a:t>
            </a:r>
            <a:r>
              <a:rPr sz="2800" spc="-35" dirty="0">
                <a:latin typeface="Algerian" pitchFamily="82" charset="0"/>
              </a:rPr>
              <a:t> </a:t>
            </a:r>
            <a:r>
              <a:rPr sz="2800" spc="-20" dirty="0">
                <a:latin typeface="Algerian" pitchFamily="82" charset="0"/>
              </a:rPr>
              <a:t>E</a:t>
            </a:r>
            <a:r>
              <a:rPr sz="2800" spc="30" dirty="0">
                <a:latin typeface="Algerian" pitchFamily="82" charset="0"/>
              </a:rPr>
              <a:t>N</a:t>
            </a:r>
            <a:r>
              <a:rPr sz="2800" spc="15" dirty="0">
                <a:latin typeface="Algerian" pitchFamily="82" charset="0"/>
              </a:rPr>
              <a:t>D</a:t>
            </a:r>
            <a:r>
              <a:rPr sz="2800" spc="-45" dirty="0">
                <a:latin typeface="Algerian" pitchFamily="82" charset="0"/>
              </a:rPr>
              <a:t> </a:t>
            </a:r>
            <a:r>
              <a:rPr sz="2800" dirty="0">
                <a:latin typeface="Algerian" pitchFamily="82" charset="0"/>
              </a:rPr>
              <a:t>U</a:t>
            </a:r>
            <a:r>
              <a:rPr sz="2800" spc="10" dirty="0">
                <a:latin typeface="Algerian" pitchFamily="82" charset="0"/>
              </a:rPr>
              <a:t>S</a:t>
            </a:r>
            <a:r>
              <a:rPr sz="2800" spc="-25" dirty="0">
                <a:latin typeface="Algerian" pitchFamily="82" charset="0"/>
              </a:rPr>
              <a:t>E</a:t>
            </a:r>
            <a:r>
              <a:rPr sz="2800" spc="-10" dirty="0">
                <a:latin typeface="Algerian" pitchFamily="82" charset="0"/>
              </a:rPr>
              <a:t>R</a:t>
            </a:r>
            <a:r>
              <a:rPr sz="2800" spc="5" dirty="0">
                <a:latin typeface="Algerian" pitchFamily="82" charset="0"/>
              </a:rPr>
              <a:t>S?</a:t>
            </a:r>
            <a:endParaRPr sz="2800" dirty="0">
              <a:latin typeface="Algerian" pitchFamily="8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D0E36-3C37-F4F3-5168-93278FF59C96}"/>
              </a:ext>
            </a:extLst>
          </p:cNvPr>
          <p:cNvSpPr txBox="1"/>
          <p:nvPr/>
        </p:nvSpPr>
        <p:spPr>
          <a:xfrm>
            <a:off x="596001" y="1305342"/>
            <a:ext cx="62572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end users of the employee data employee data analysis are HR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Managers team leads and senior management. </a:t>
            </a:r>
            <a:endParaRPr lang="en-IN" sz="2400" dirty="0">
              <a:effectLst/>
            </a:endParaRPr>
          </a:p>
          <a:p>
            <a:br>
              <a:rPr lang="en-IN" sz="2400" dirty="0"/>
            </a:b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D66C6-D9ED-411F-2C43-6D8E4CDCDED1}"/>
              </a:ext>
            </a:extLst>
          </p:cNvPr>
          <p:cNvSpPr txBox="1"/>
          <p:nvPr/>
        </p:nvSpPr>
        <p:spPr>
          <a:xfrm>
            <a:off x="304596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78831-F092-AB37-A608-B45DBBB441D4}"/>
              </a:ext>
            </a:extLst>
          </p:cNvPr>
          <p:cNvSpPr txBox="1"/>
          <p:nvPr/>
        </p:nvSpPr>
        <p:spPr>
          <a:xfrm>
            <a:off x="304596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33992-1726-04F8-487E-999B8D88CC15}"/>
              </a:ext>
            </a:extLst>
          </p:cNvPr>
          <p:cNvSpPr txBox="1"/>
          <p:nvPr/>
        </p:nvSpPr>
        <p:spPr>
          <a:xfrm>
            <a:off x="304596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CA2A3A49-4336-1C40-48C9-04A9D6C8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99" y="2757603"/>
            <a:ext cx="7328163" cy="3464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lgerian" pitchFamily="82" charset="0"/>
              </a:rPr>
              <a:t>O</a:t>
            </a:r>
            <a:r>
              <a:rPr sz="3600" spc="25" dirty="0">
                <a:latin typeface="Algerian" pitchFamily="82" charset="0"/>
              </a:rPr>
              <a:t>U</a:t>
            </a:r>
            <a:r>
              <a:rPr sz="3600" dirty="0">
                <a:latin typeface="Algerian" pitchFamily="82" charset="0"/>
              </a:rPr>
              <a:t>R</a:t>
            </a:r>
            <a:r>
              <a:rPr sz="3600" spc="5" dirty="0">
                <a:latin typeface="Algerian" pitchFamily="82" charset="0"/>
              </a:rPr>
              <a:t> </a:t>
            </a:r>
            <a:r>
              <a:rPr sz="3600" spc="25" dirty="0">
                <a:latin typeface="Algerian" pitchFamily="82" charset="0"/>
              </a:rPr>
              <a:t>S</a:t>
            </a:r>
            <a:r>
              <a:rPr sz="3600" spc="10" dirty="0">
                <a:latin typeface="Algerian" pitchFamily="82" charset="0"/>
              </a:rPr>
              <a:t>O</a:t>
            </a:r>
            <a:r>
              <a:rPr sz="3600" spc="25" dirty="0">
                <a:latin typeface="Algerian" pitchFamily="82" charset="0"/>
              </a:rPr>
              <a:t>LU</a:t>
            </a:r>
            <a:r>
              <a:rPr sz="3600" spc="-35" dirty="0">
                <a:latin typeface="Algerian" pitchFamily="82" charset="0"/>
              </a:rPr>
              <a:t>T</a:t>
            </a:r>
            <a:r>
              <a:rPr sz="3600" spc="-30" dirty="0">
                <a:latin typeface="Algerian" pitchFamily="82" charset="0"/>
              </a:rPr>
              <a:t>I</a:t>
            </a:r>
            <a:r>
              <a:rPr sz="3600" spc="10" dirty="0">
                <a:latin typeface="Algerian" pitchFamily="82" charset="0"/>
              </a:rPr>
              <a:t>O</a:t>
            </a:r>
            <a:r>
              <a:rPr sz="3600" dirty="0">
                <a:latin typeface="Algerian" pitchFamily="82" charset="0"/>
              </a:rPr>
              <a:t>N</a:t>
            </a:r>
            <a:r>
              <a:rPr sz="3600" spc="-345" dirty="0">
                <a:latin typeface="Algerian" pitchFamily="82" charset="0"/>
              </a:rPr>
              <a:t> </a:t>
            </a:r>
            <a:r>
              <a:rPr sz="3600" spc="-35" dirty="0">
                <a:latin typeface="Algerian" pitchFamily="82" charset="0"/>
              </a:rPr>
              <a:t>A</a:t>
            </a:r>
            <a:r>
              <a:rPr sz="3600" spc="-5" dirty="0">
                <a:latin typeface="Algerian" pitchFamily="82" charset="0"/>
              </a:rPr>
              <a:t>N</a:t>
            </a:r>
            <a:r>
              <a:rPr sz="3600" dirty="0">
                <a:latin typeface="Algerian" pitchFamily="82" charset="0"/>
              </a:rPr>
              <a:t>D</a:t>
            </a:r>
            <a:r>
              <a:rPr sz="3600" spc="35" dirty="0">
                <a:latin typeface="Algerian" pitchFamily="82" charset="0"/>
              </a:rPr>
              <a:t> </a:t>
            </a:r>
            <a:r>
              <a:rPr sz="3600" spc="-30" dirty="0">
                <a:latin typeface="Algerian" pitchFamily="82" charset="0"/>
              </a:rPr>
              <a:t>I</a:t>
            </a:r>
            <a:r>
              <a:rPr sz="3600" spc="-35" dirty="0">
                <a:latin typeface="Algerian" pitchFamily="82" charset="0"/>
              </a:rPr>
              <a:t>T</a:t>
            </a:r>
            <a:r>
              <a:rPr sz="3600" dirty="0">
                <a:latin typeface="Algerian" pitchFamily="82" charset="0"/>
              </a:rPr>
              <a:t>S</a:t>
            </a:r>
            <a:r>
              <a:rPr sz="3600" spc="60" dirty="0">
                <a:latin typeface="Algerian" pitchFamily="82" charset="0"/>
              </a:rPr>
              <a:t> </a:t>
            </a:r>
            <a:r>
              <a:rPr sz="3600" spc="-295" dirty="0">
                <a:latin typeface="Algerian" pitchFamily="82" charset="0"/>
              </a:rPr>
              <a:t>V</a:t>
            </a:r>
            <a:r>
              <a:rPr sz="3600" spc="-35" dirty="0">
                <a:latin typeface="Algerian" pitchFamily="82" charset="0"/>
              </a:rPr>
              <a:t>A</a:t>
            </a:r>
            <a:r>
              <a:rPr sz="3600" spc="25" dirty="0">
                <a:latin typeface="Algerian" pitchFamily="82" charset="0"/>
              </a:rPr>
              <a:t>LU</a:t>
            </a:r>
            <a:r>
              <a:rPr sz="3600" dirty="0">
                <a:latin typeface="Algerian" pitchFamily="82" charset="0"/>
              </a:rPr>
              <a:t>E</a:t>
            </a:r>
            <a:r>
              <a:rPr sz="3600" spc="-65" dirty="0">
                <a:latin typeface="Algerian" pitchFamily="82" charset="0"/>
              </a:rPr>
              <a:t> </a:t>
            </a:r>
            <a:r>
              <a:rPr sz="3600" spc="-15" dirty="0">
                <a:latin typeface="Algerian" pitchFamily="82" charset="0"/>
              </a:rPr>
              <a:t>P</a:t>
            </a:r>
            <a:r>
              <a:rPr sz="3600" spc="-30" dirty="0">
                <a:latin typeface="Algerian" pitchFamily="82" charset="0"/>
              </a:rPr>
              <a:t>R</a:t>
            </a:r>
            <a:r>
              <a:rPr sz="3600" spc="10" dirty="0">
                <a:latin typeface="Algerian" pitchFamily="82" charset="0"/>
              </a:rPr>
              <a:t>O</a:t>
            </a:r>
            <a:r>
              <a:rPr sz="3600" spc="-15" dirty="0">
                <a:latin typeface="Algerian" pitchFamily="82" charset="0"/>
              </a:rPr>
              <a:t>P</a:t>
            </a:r>
            <a:r>
              <a:rPr sz="3600" spc="10" dirty="0">
                <a:latin typeface="Algerian" pitchFamily="82" charset="0"/>
              </a:rPr>
              <a:t>O</a:t>
            </a:r>
            <a:r>
              <a:rPr sz="3600" spc="25" dirty="0">
                <a:latin typeface="Algerian" pitchFamily="82" charset="0"/>
              </a:rPr>
              <a:t>S</a:t>
            </a:r>
            <a:r>
              <a:rPr sz="3600" spc="-30" dirty="0">
                <a:latin typeface="Algerian" pitchFamily="82" charset="0"/>
              </a:rPr>
              <a:t>I</a:t>
            </a:r>
            <a:r>
              <a:rPr sz="3600" spc="-35" dirty="0">
                <a:latin typeface="Algerian" pitchFamily="82" charset="0"/>
              </a:rPr>
              <a:t>T</a:t>
            </a:r>
            <a:r>
              <a:rPr sz="3600" spc="-30" dirty="0">
                <a:latin typeface="Algerian" pitchFamily="82" charset="0"/>
              </a:rPr>
              <a:t>I</a:t>
            </a:r>
            <a:r>
              <a:rPr sz="3600" spc="10" dirty="0">
                <a:latin typeface="Algerian" pitchFamily="82" charset="0"/>
              </a:rPr>
              <a:t>O</a:t>
            </a:r>
            <a:r>
              <a:rPr sz="3600" dirty="0">
                <a:latin typeface="Algerian" pitchFamily="82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2FDA3-242D-073D-EC1F-154BC25BE492}"/>
              </a:ext>
            </a:extLst>
          </p:cNvPr>
          <p:cNvSpPr txBox="1"/>
          <p:nvPr/>
        </p:nvSpPr>
        <p:spPr>
          <a:xfrm>
            <a:off x="3045963" y="2136338"/>
            <a:ext cx="61000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Conditional formatting – highlight's missing cells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dirty="0"/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Filter – helps to remove the empty cells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dirty="0"/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Formulas – helps to identify the performance of employees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dirty="0"/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Pivot table – helps summarize </a:t>
            </a:r>
            <a:endParaRPr lang="en-IN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400" dirty="0"/>
            </a:b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doni"/>
              </a:rPr>
              <a:t>Pie chart – shows the data</a:t>
            </a: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2DD9B-E376-828F-00F5-C546A5FFDB1F}"/>
              </a:ext>
            </a:extLst>
          </p:cNvPr>
          <p:cNvSpPr txBox="1"/>
          <p:nvPr/>
        </p:nvSpPr>
        <p:spPr>
          <a:xfrm>
            <a:off x="1039091" y="1411058"/>
            <a:ext cx="45597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1. Employee ID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2. First name 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3. Last name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4. Business unit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5. Employee classification type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6. Employee type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7. Gender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8. Performance score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9. Current employee rate</a:t>
            </a:r>
            <a:endParaRPr lang="en-IN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Bodoni"/>
              </a:rPr>
              <a:t>10. Performance level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1977" y="102475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lgerian" pitchFamily="82" charset="0"/>
              </a:rPr>
              <a:t>THE</a:t>
            </a:r>
            <a:r>
              <a:rPr sz="4250" spc="20" dirty="0">
                <a:latin typeface="Algerian" pitchFamily="82" charset="0"/>
              </a:rPr>
              <a:t> </a:t>
            </a:r>
            <a:r>
              <a:rPr lang="en-US" sz="4250" spc="20" dirty="0">
                <a:latin typeface="Algerian" pitchFamily="82" charset="0"/>
              </a:rPr>
              <a:t>"</a:t>
            </a:r>
            <a:r>
              <a:rPr sz="4250" spc="10" dirty="0">
                <a:latin typeface="Algerian" pitchFamily="82" charset="0"/>
              </a:rPr>
              <a:t>WOW</a:t>
            </a:r>
            <a:r>
              <a:rPr lang="en-US" sz="4250" spc="10" dirty="0">
                <a:latin typeface="Algerian" pitchFamily="82" charset="0"/>
              </a:rPr>
              <a:t>"</a:t>
            </a:r>
            <a:r>
              <a:rPr sz="4250" spc="85" dirty="0">
                <a:latin typeface="Algerian" pitchFamily="82" charset="0"/>
              </a:rPr>
              <a:t> </a:t>
            </a:r>
            <a:r>
              <a:rPr sz="4250" spc="10" dirty="0">
                <a:latin typeface="Algerian" pitchFamily="82" charset="0"/>
              </a:rPr>
              <a:t>IN</a:t>
            </a:r>
            <a:r>
              <a:rPr sz="4250" spc="-5" dirty="0">
                <a:latin typeface="Algerian" pitchFamily="82" charset="0"/>
              </a:rPr>
              <a:t> </a:t>
            </a:r>
            <a:r>
              <a:rPr sz="4250" spc="15" dirty="0">
                <a:latin typeface="Algerian" pitchFamily="82" charset="0"/>
              </a:rPr>
              <a:t>OUR</a:t>
            </a:r>
            <a:r>
              <a:rPr sz="4250" spc="-10" dirty="0">
                <a:latin typeface="Algerian" pitchFamily="82" charset="0"/>
              </a:rPr>
              <a:t> </a:t>
            </a:r>
            <a:r>
              <a:rPr sz="4250" spc="20" dirty="0">
                <a:latin typeface="Algerian" pitchFamily="82" charset="0"/>
              </a:rPr>
              <a:t>SOLUTION</a:t>
            </a:r>
            <a:endParaRPr sz="4250" dirty="0">
              <a:latin typeface="Algerian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91558" y="2389116"/>
            <a:ext cx="80669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=IF(Z8=5,”VERYHIGH”,IF(Z8&gt;=4,”HIGH”,IF(Z8=3,”MED”,IF(Z8=2,”LOW”))))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ANEW Organisation</dc:creator>
  <cp:lastModifiedBy>Unknown User</cp:lastModifiedBy>
  <cp:revision>9</cp:revision>
  <dcterms:modified xsi:type="dcterms:W3CDTF">2024-08-31T14:10:22Z</dcterms:modified>
</cp:coreProperties>
</file>