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ravi\OneDrive\Desktop\Employee%20Performance%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Analysis.xlsx]Sheet2!PivotTable1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 Performance Analysis.xlsx]Sheet2'!$B$3:$B$4</c:f>
              <c:strCache>
                <c:ptCount val="1"/>
                <c:pt idx="0">
                  <c:v>BPC</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Analysis.xlsx]Sheet2'!$B$5:$B$8</c:f>
              <c:numCache>
                <c:formatCode>General</c:formatCode>
                <c:ptCount val="3"/>
                <c:pt idx="0">
                  <c:v>41</c:v>
                </c:pt>
                <c:pt idx="1">
                  <c:v>40</c:v>
                </c:pt>
                <c:pt idx="2">
                  <c:v>69</c:v>
                </c:pt>
              </c:numCache>
            </c:numRef>
          </c:val>
          <c:extLst>
            <c:ext xmlns:c16="http://schemas.microsoft.com/office/drawing/2014/chart" uri="{C3380CC4-5D6E-409C-BE32-E72D297353CC}">
              <c16:uniqueId val="{00000000-78DF-244A-94E5-53E5634FE7F8}"/>
            </c:ext>
          </c:extLst>
        </c:ser>
        <c:ser>
          <c:idx val="1"/>
          <c:order val="1"/>
          <c:tx>
            <c:strRef>
              <c:f>'[Employee Performance Analysis.xlsx]Sheet2'!$C$3:$C$4</c:f>
              <c:strCache>
                <c:ptCount val="1"/>
                <c:pt idx="0">
                  <c:v>CCDR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Analysis.xlsx]Sheet2'!$C$5:$C$8</c:f>
              <c:numCache>
                <c:formatCode>General</c:formatCode>
                <c:ptCount val="3"/>
                <c:pt idx="0">
                  <c:v>57</c:v>
                </c:pt>
                <c:pt idx="1">
                  <c:v>44</c:v>
                </c:pt>
                <c:pt idx="2">
                  <c:v>44</c:v>
                </c:pt>
              </c:numCache>
            </c:numRef>
          </c:val>
          <c:extLst>
            <c:ext xmlns:c16="http://schemas.microsoft.com/office/drawing/2014/chart" uri="{C3380CC4-5D6E-409C-BE32-E72D297353CC}">
              <c16:uniqueId val="{00000002-78DF-244A-94E5-53E5634FE7F8}"/>
            </c:ext>
          </c:extLst>
        </c:ser>
        <c:ser>
          <c:idx val="2"/>
          <c:order val="2"/>
          <c:tx>
            <c:strRef>
              <c:f>'[Employee Performance Analysis.xlsx]Sheet2'!$D$3:$D$4</c:f>
              <c:strCache>
                <c:ptCount val="1"/>
                <c:pt idx="0">
                  <c:v>EW</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'[Employee Performance Analysis.xlsx]Sheet2'!$A$5:$A$8</c:f>
              <c:strCache>
                <c:ptCount val="3"/>
                <c:pt idx="0">
                  <c:v>Full-Time</c:v>
                </c:pt>
                <c:pt idx="1">
                  <c:v>Part-Time</c:v>
                </c:pt>
                <c:pt idx="2">
                  <c:v>Temporary</c:v>
                </c:pt>
              </c:strCache>
            </c:strRef>
          </c:cat>
          <c:val>
            <c:numRef>
              <c:f>'[Employee Performance Analysis.xlsx]Sheet2'!$D$5:$D$8</c:f>
              <c:numCache>
                <c:formatCode>General</c:formatCode>
                <c:ptCount val="3"/>
                <c:pt idx="0">
                  <c:v>54</c:v>
                </c:pt>
                <c:pt idx="1">
                  <c:v>53</c:v>
                </c:pt>
                <c:pt idx="2">
                  <c:v>47</c:v>
                </c:pt>
              </c:numCache>
            </c:numRef>
          </c:val>
          <c:extLst>
            <c:ext xmlns:c16="http://schemas.microsoft.com/office/drawing/2014/chart" uri="{C3380CC4-5D6E-409C-BE32-E72D297353CC}">
              <c16:uniqueId val="{00000004-78DF-244A-94E5-53E5634FE7F8}"/>
            </c:ext>
          </c:extLst>
        </c:ser>
        <c:ser>
          <c:idx val="3"/>
          <c:order val="3"/>
          <c:tx>
            <c:strRef>
              <c:f>'[Employee Performance Analysis.xlsx]Sheet2'!$E$3:$E$4</c:f>
              <c:strCache>
                <c:ptCount val="1"/>
                <c:pt idx="0">
                  <c:v>MSC</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Analysis.xlsx]Sheet2'!$E$5:$E$8</c:f>
              <c:numCache>
                <c:formatCode>General</c:formatCode>
                <c:ptCount val="3"/>
                <c:pt idx="0">
                  <c:v>39</c:v>
                </c:pt>
                <c:pt idx="1">
                  <c:v>55</c:v>
                </c:pt>
                <c:pt idx="2">
                  <c:v>63</c:v>
                </c:pt>
              </c:numCache>
            </c:numRef>
          </c:val>
          <c:extLst>
            <c:ext xmlns:c16="http://schemas.microsoft.com/office/drawing/2014/chart" uri="{C3380CC4-5D6E-409C-BE32-E72D297353CC}">
              <c16:uniqueId val="{00000005-78DF-244A-94E5-53E5634FE7F8}"/>
            </c:ext>
          </c:extLst>
        </c:ser>
        <c:ser>
          <c:idx val="4"/>
          <c:order val="4"/>
          <c:tx>
            <c:strRef>
              <c:f>'[Employee Performance Analysis.xlsx]Sheet2'!$F$3:$F$4</c:f>
              <c:strCache>
                <c:ptCount val="1"/>
                <c:pt idx="0">
                  <c:v>NEL</c:v>
                </c:pt>
              </c:strCache>
            </c:strRef>
          </c:tx>
          <c:spPr>
            <a:solidFill>
              <a:schemeClr val="accent5"/>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Analysis.xlsx]Sheet2'!$F$5:$F$8</c:f>
              <c:numCache>
                <c:formatCode>General</c:formatCode>
                <c:ptCount val="3"/>
                <c:pt idx="0">
                  <c:v>50</c:v>
                </c:pt>
                <c:pt idx="1">
                  <c:v>50</c:v>
                </c:pt>
                <c:pt idx="2">
                  <c:v>54</c:v>
                </c:pt>
              </c:numCache>
            </c:numRef>
          </c:val>
          <c:extLst>
            <c:ext xmlns:c16="http://schemas.microsoft.com/office/drawing/2014/chart" uri="{C3380CC4-5D6E-409C-BE32-E72D297353CC}">
              <c16:uniqueId val="{00000006-78DF-244A-94E5-53E5634FE7F8}"/>
            </c:ext>
          </c:extLst>
        </c:ser>
        <c:ser>
          <c:idx val="5"/>
          <c:order val="5"/>
          <c:tx>
            <c:strRef>
              <c:f>'[Employee Performance Analysis.xlsx]Sheet2'!$G$3:$G$4</c:f>
              <c:strCache>
                <c:ptCount val="1"/>
                <c:pt idx="0">
                  <c:v>PL</c:v>
                </c:pt>
              </c:strCache>
            </c:strRef>
          </c:tx>
          <c:spPr>
            <a:solidFill>
              <a:schemeClr val="accent6"/>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Analysis.xlsx]Sheet2'!$G$5:$G$8</c:f>
              <c:numCache>
                <c:formatCode>General</c:formatCode>
                <c:ptCount val="3"/>
                <c:pt idx="0">
                  <c:v>57</c:v>
                </c:pt>
                <c:pt idx="1">
                  <c:v>40</c:v>
                </c:pt>
                <c:pt idx="2">
                  <c:v>46</c:v>
                </c:pt>
              </c:numCache>
            </c:numRef>
          </c:val>
          <c:extLst>
            <c:ext xmlns:c16="http://schemas.microsoft.com/office/drawing/2014/chart" uri="{C3380CC4-5D6E-409C-BE32-E72D297353CC}">
              <c16:uniqueId val="{00000007-78DF-244A-94E5-53E5634FE7F8}"/>
            </c:ext>
          </c:extLst>
        </c:ser>
        <c:ser>
          <c:idx val="6"/>
          <c:order val="6"/>
          <c:tx>
            <c:strRef>
              <c:f>'[Employee Performance Analysis.xlsx]Sheet2'!$H$3:$H$4</c:f>
              <c:strCache>
                <c:ptCount val="1"/>
                <c:pt idx="0">
                  <c:v>PYZ</c:v>
                </c:pt>
              </c:strCache>
            </c:strRef>
          </c:tx>
          <c:spPr>
            <a:solidFill>
              <a:schemeClr val="accent1">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Analysis.xlsx]Sheet2'!$H$5:$H$8</c:f>
              <c:numCache>
                <c:formatCode>General</c:formatCode>
                <c:ptCount val="3"/>
                <c:pt idx="0">
                  <c:v>50</c:v>
                </c:pt>
                <c:pt idx="1">
                  <c:v>51</c:v>
                </c:pt>
                <c:pt idx="2">
                  <c:v>56</c:v>
                </c:pt>
              </c:numCache>
            </c:numRef>
          </c:val>
          <c:extLst>
            <c:ext xmlns:c16="http://schemas.microsoft.com/office/drawing/2014/chart" uri="{C3380CC4-5D6E-409C-BE32-E72D297353CC}">
              <c16:uniqueId val="{00000008-78DF-244A-94E5-53E5634FE7F8}"/>
            </c:ext>
          </c:extLst>
        </c:ser>
        <c:ser>
          <c:idx val="7"/>
          <c:order val="7"/>
          <c:tx>
            <c:strRef>
              <c:f>'[Employee Performance Analysis.xlsx]Sheet2'!$I$3:$I$4</c:f>
              <c:strCache>
                <c:ptCount val="1"/>
                <c:pt idx="0">
                  <c:v>SVG</c:v>
                </c:pt>
              </c:strCache>
            </c:strRef>
          </c:tx>
          <c:spPr>
            <a:solidFill>
              <a:schemeClr val="accent2">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Analysis.xlsx]Sheet2'!$I$5:$I$8</c:f>
              <c:numCache>
                <c:formatCode>General</c:formatCode>
                <c:ptCount val="3"/>
                <c:pt idx="0">
                  <c:v>56</c:v>
                </c:pt>
                <c:pt idx="1">
                  <c:v>48</c:v>
                </c:pt>
                <c:pt idx="2">
                  <c:v>63</c:v>
                </c:pt>
              </c:numCache>
            </c:numRef>
          </c:val>
          <c:extLst>
            <c:ext xmlns:c16="http://schemas.microsoft.com/office/drawing/2014/chart" uri="{C3380CC4-5D6E-409C-BE32-E72D297353CC}">
              <c16:uniqueId val="{00000009-78DF-244A-94E5-53E5634FE7F8}"/>
            </c:ext>
          </c:extLst>
        </c:ser>
        <c:ser>
          <c:idx val="8"/>
          <c:order val="8"/>
          <c:tx>
            <c:strRef>
              <c:f>'[Employee Performance Analysis.xlsx]Sheet2'!$J$3:$J$4</c:f>
              <c:strCache>
                <c:ptCount val="1"/>
                <c:pt idx="0">
                  <c:v>TNS</c:v>
                </c:pt>
              </c:strCache>
            </c:strRef>
          </c:tx>
          <c:spPr>
            <a:solidFill>
              <a:schemeClr val="accent3">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Analysis.xlsx]Sheet2'!$J$5:$J$8</c:f>
              <c:numCache>
                <c:formatCode>General</c:formatCode>
                <c:ptCount val="3"/>
                <c:pt idx="0">
                  <c:v>52</c:v>
                </c:pt>
                <c:pt idx="1">
                  <c:v>49</c:v>
                </c:pt>
                <c:pt idx="2">
                  <c:v>49</c:v>
                </c:pt>
              </c:numCache>
            </c:numRef>
          </c:val>
          <c:extLst>
            <c:ext xmlns:c16="http://schemas.microsoft.com/office/drawing/2014/chart" uri="{C3380CC4-5D6E-409C-BE32-E72D297353CC}">
              <c16:uniqueId val="{0000000A-78DF-244A-94E5-53E5634FE7F8}"/>
            </c:ext>
          </c:extLst>
        </c:ser>
        <c:ser>
          <c:idx val="9"/>
          <c:order val="9"/>
          <c:tx>
            <c:strRef>
              <c:f>'[Employee Performance Analysis.xlsx]Sheet2'!$K$3:$K$4</c:f>
              <c:strCache>
                <c:ptCount val="1"/>
                <c:pt idx="0">
                  <c:v>WBL</c:v>
                </c:pt>
              </c:strCache>
            </c:strRef>
          </c:tx>
          <c:spPr>
            <a:solidFill>
              <a:schemeClr val="accent4">
                <a:lumMod val="60000"/>
              </a:schemeClr>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 Performance Analysis.xlsx]Sheet2'!$A$5:$A$8</c:f>
              <c:strCache>
                <c:ptCount val="3"/>
                <c:pt idx="0">
                  <c:v>Full-Time</c:v>
                </c:pt>
                <c:pt idx="1">
                  <c:v>Part-Time</c:v>
                </c:pt>
                <c:pt idx="2">
                  <c:v>Temporary</c:v>
                </c:pt>
              </c:strCache>
            </c:strRef>
          </c:cat>
          <c:val>
            <c:numRef>
              <c:f>'[Employee Performance Analysis.xlsx]Sheet2'!$K$5:$K$8</c:f>
              <c:numCache>
                <c:formatCode>General</c:formatCode>
                <c:ptCount val="3"/>
                <c:pt idx="0">
                  <c:v>48</c:v>
                </c:pt>
                <c:pt idx="1">
                  <c:v>47</c:v>
                </c:pt>
                <c:pt idx="2">
                  <c:v>61</c:v>
                </c:pt>
              </c:numCache>
            </c:numRef>
          </c:val>
          <c:extLst>
            <c:ext xmlns:c16="http://schemas.microsoft.com/office/drawing/2014/chart" uri="{C3380CC4-5D6E-409C-BE32-E72D297353CC}">
              <c16:uniqueId val="{0000000B-78DF-244A-94E5-53E5634FE7F8}"/>
            </c:ext>
          </c:extLst>
        </c:ser>
        <c:dLbls>
          <c:showLegendKey val="0"/>
          <c:showVal val="1"/>
          <c:showCatName val="0"/>
          <c:showSerName val="0"/>
          <c:showPercent val="0"/>
          <c:showBubbleSize val="0"/>
        </c:dLbls>
        <c:gapWidth val="246"/>
        <c:overlap val="-28"/>
        <c:axId val="777161573"/>
        <c:axId val="297782439"/>
      </c:barChart>
      <c:catAx>
        <c:axId val="777161573"/>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EMPLOYEE CLASSIFICATION TYPE</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97782439"/>
        <c:crosses val="autoZero"/>
        <c:auto val="1"/>
        <c:lblAlgn val="ctr"/>
        <c:lblOffset val="100"/>
        <c:noMultiLvlLbl val="0"/>
      </c:catAx>
      <c:valAx>
        <c:axId val="29778243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Number of employees</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77161573"/>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slideLayout" Target="../slideLayouts/slideLayout4.xml" /><Relationship Id="rId1" Type="http://schemas.openxmlformats.org/officeDocument/2006/relationships/tags" Target="../tags/tag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1971612" y="3314150"/>
            <a:ext cx="8610600" cy="2308324"/>
          </a:xfrm>
          <a:prstGeom prst="rect">
            <a:avLst/>
          </a:prstGeom>
          <a:noFill/>
        </p:spPr>
        <p:txBody>
          <a:bodyPr wrap="square" rtlCol="0">
            <a:spAutoFit/>
          </a:bodyPr>
          <a:lstStyle/>
          <a:p>
            <a:r>
              <a:rPr lang="en-US" sz="2400" dirty="0"/>
              <a:t>STUDENT NAME: </a:t>
            </a:r>
            <a:r>
              <a:rPr lang="en-IN" sz="2400" dirty="0"/>
              <a:t>T. KIRTHIKA</a:t>
            </a:r>
            <a:endParaRPr lang="en-US" sz="2400" dirty="0"/>
          </a:p>
          <a:p>
            <a:r>
              <a:rPr lang="en-US" sz="2400" dirty="0"/>
              <a:t>REGISTER NO: 3</a:t>
            </a:r>
            <a:r>
              <a:rPr lang="en-IN" sz="2400" dirty="0"/>
              <a:t>12211103</a:t>
            </a:r>
            <a:endParaRPr lang="en-US" sz="2400" dirty="0"/>
          </a:p>
          <a:p>
            <a:r>
              <a:rPr lang="en-US" sz="2400" dirty="0"/>
              <a:t>DEPARTMENT: DEPARTMENT OF </a:t>
            </a:r>
            <a:r>
              <a:rPr lang="en-IN" sz="2400" dirty="0"/>
              <a:t>ACCOUNTING AND FINANCE</a:t>
            </a:r>
            <a:endParaRPr lang="en-US" sz="2400" dirty="0"/>
          </a:p>
          <a:p>
            <a:r>
              <a:rPr lang="en-US" sz="2400" dirty="0"/>
              <a:t>COLLEGE: </a:t>
            </a:r>
            <a:r>
              <a:rPr lang="en-IN" sz="2400" dirty="0"/>
              <a:t>DR. MGR JANAKI </a:t>
            </a:r>
            <a:r>
              <a:rPr lang="en-US" sz="2400" dirty="0"/>
              <a:t>COLLEGE OF ARTS &amp; </a:t>
            </a:r>
            <a:r>
              <a:rPr lang="en-IN" sz="2400" dirty="0"/>
              <a:t>SCIENCE FOR WONEN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609600" y="7651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p:cNvSpPr txBox="1"/>
          <p:nvPr/>
        </p:nvSpPr>
        <p:spPr>
          <a:xfrm>
            <a:off x="838200" y="914400"/>
            <a:ext cx="8620760" cy="5939155"/>
          </a:xfrm>
          <a:prstGeom prst="rect">
            <a:avLst/>
          </a:prstGeom>
          <a:noFill/>
        </p:spPr>
        <p:txBody>
          <a:bodyPr wrap="square" rtlCol="0">
            <a:spAutoFit/>
          </a:bodyPr>
          <a:lstStyle/>
          <a:p>
            <a:r>
              <a:rPr lang="en-US" sz="2000"/>
              <a:t>❑ Data collection:</a:t>
            </a:r>
          </a:p>
          <a:p>
            <a:r>
              <a:rPr lang="en-US" sz="2000"/>
              <a:t> The employee dataset is collected from the Edunet dashboard.</a:t>
            </a:r>
          </a:p>
          <a:p>
            <a:r>
              <a:rPr lang="en-US" sz="2000"/>
              <a:t>❑ Features collection:</a:t>
            </a:r>
          </a:p>
          <a:p>
            <a:r>
              <a:rPr lang="en-US" sz="2000"/>
              <a:t> Then, the features for the project is selected from the dataset.</a:t>
            </a:r>
          </a:p>
          <a:p>
            <a:r>
              <a:rPr lang="en-US" sz="2000"/>
              <a:t>❑ Conversion:</a:t>
            </a:r>
          </a:p>
          <a:p>
            <a:r>
              <a:rPr lang="en-US" sz="2000"/>
              <a:t> Then, the rating is converted into text by using formula.</a:t>
            </a:r>
          </a:p>
          <a:p>
            <a:r>
              <a:rPr lang="en-US" sz="2000"/>
              <a:t>❑ Creation of Pivot table:</a:t>
            </a:r>
          </a:p>
          <a:p>
            <a:r>
              <a:rPr lang="en-US" sz="2000"/>
              <a:t> Then, created a pivot table using the insert tool.</a:t>
            </a:r>
          </a:p>
          <a:p>
            <a:r>
              <a:rPr lang="en-US" sz="2000"/>
              <a:t>➢ Where,</a:t>
            </a:r>
          </a:p>
          <a:p>
            <a:r>
              <a:rPr lang="en-US" sz="2000"/>
              <a:t>1. The business unit is used in the rows.</a:t>
            </a:r>
          </a:p>
          <a:p>
            <a:r>
              <a:rPr lang="en-US" sz="2000"/>
              <a:t>2. The gender code is used as filter.</a:t>
            </a:r>
          </a:p>
          <a:p>
            <a:r>
              <a:rPr lang="en-US" sz="2000"/>
              <a:t>3. The performance category is used as the values.</a:t>
            </a:r>
          </a:p>
          <a:p>
            <a:r>
              <a:rPr lang="en-US" sz="2000"/>
              <a:t>4. The employee classification type is used in columns.</a:t>
            </a:r>
          </a:p>
          <a:p>
            <a:r>
              <a:rPr lang="en-US" sz="2000"/>
              <a:t>❑ Creation of chart:</a:t>
            </a:r>
          </a:p>
          <a:p>
            <a:r>
              <a:rPr lang="en-US" sz="2000"/>
              <a:t> The chart is created by using the insert tool.</a:t>
            </a:r>
          </a:p>
          <a:p>
            <a:r>
              <a:rPr lang="en-US" sz="2000"/>
              <a:t>➢ Where,</a:t>
            </a:r>
          </a:p>
          <a:p>
            <a:r>
              <a:rPr lang="en-US" sz="2000"/>
              <a:t>1. Number of employees are in the Y axis and the business unit in the X axis. The chart </a:t>
            </a:r>
          </a:p>
          <a:p>
            <a:r>
              <a:rPr lang="en-US" sz="2000"/>
              <a:t>is used to classify the male and female employees performances separately.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p:cNvGraphicFramePr/>
          <p:nvPr/>
        </p:nvGraphicFramePr>
        <p:xfrm>
          <a:off x="577850" y="1628775"/>
          <a:ext cx="11249025" cy="492379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7"/>
          <p:cNvSpPr txBox="1"/>
          <p:nvPr/>
        </p:nvSpPr>
        <p:spPr>
          <a:xfrm>
            <a:off x="777875" y="1066800"/>
            <a:ext cx="5918200" cy="398780"/>
          </a:xfrm>
          <a:prstGeom prst="rect">
            <a:avLst/>
          </a:prstGeom>
          <a:noFill/>
        </p:spPr>
        <p:txBody>
          <a:bodyPr wrap="square" rtlCol="0">
            <a:spAutoFit/>
          </a:bodyPr>
          <a:lstStyle/>
          <a:p>
            <a:r>
              <a:rPr lang="en-US" sz="2000" b="1"/>
              <a:t>CHART FOR EMPLOYEE PERFORMANCE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066800" y="1524000"/>
            <a:ext cx="9559925" cy="4831080"/>
          </a:xfrm>
          <a:prstGeom prst="rect">
            <a:avLst/>
          </a:prstGeom>
          <a:noFill/>
        </p:spPr>
        <p:txBody>
          <a:bodyPr wrap="square" rtlCol="0">
            <a:spAutoFit/>
          </a:bodyPr>
          <a:lstStyle/>
          <a:p>
            <a:r>
              <a:rPr lang="en-US" sz="2800"/>
              <a:t>❑The conclusion of EMPLOYEE PERFORMANCE analysis is that the BPC UNIT employees are performing more than </a:t>
            </a:r>
          </a:p>
          <a:p>
            <a:r>
              <a:rPr lang="en-US" sz="2800"/>
              <a:t>the other employees.</a:t>
            </a:r>
          </a:p>
          <a:p>
            <a:r>
              <a:rPr lang="en-US" sz="2800"/>
              <a:t>❑It shows that the number of employees in the BPC UNIT job is between 40 and 69.</a:t>
            </a:r>
          </a:p>
          <a:p>
            <a:r>
              <a:rPr lang="en-US" sz="2800"/>
              <a:t>❑The number of employees in the MSC unit job is </a:t>
            </a:r>
          </a:p>
          <a:p>
            <a:r>
              <a:rPr lang="en-US" sz="2800"/>
              <a:t>between 39 and 63.</a:t>
            </a:r>
          </a:p>
          <a:p>
            <a:r>
              <a:rPr lang="en-US" sz="2800"/>
              <a:t>❑Lastly the number of employees in the temporary job is </a:t>
            </a:r>
          </a:p>
          <a:p>
            <a:r>
              <a:rPr lang="en-US" sz="2800"/>
              <a:t>48 and 56.</a:t>
            </a:r>
          </a:p>
          <a:p>
            <a:r>
              <a:rPr lang="en-US" sz="2800"/>
              <a:t>❑Therefore, the company may prefer BPC unit job </a:t>
            </a:r>
          </a:p>
          <a:p>
            <a:r>
              <a:rPr lang="en-US" sz="2800"/>
              <a:t>persons more than others to get a good outcome.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914400" y="1676400"/>
            <a:ext cx="8121650" cy="5015865"/>
          </a:xfrm>
          <a:prstGeom prst="rect">
            <a:avLst/>
          </a:prstGeom>
          <a:noFill/>
        </p:spPr>
        <p:txBody>
          <a:bodyPr wrap="square" rtlCol="0">
            <a:spAutoFit/>
          </a:bodyPr>
          <a:lstStyle/>
          <a:p>
            <a:pPr marL="457200" indent="-457200">
              <a:buFont typeface="Wingdings" panose="05000000000000000000" charset="0"/>
              <a:buChar char="Ø"/>
            </a:pPr>
            <a:r>
              <a:rPr lang="en-US" sz="3200"/>
              <a:t>This powerpoint is about the performance analysis of the employees in a company during a particular period.</a:t>
            </a:r>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This performance analysis is used to know about the work of an employee.</a:t>
            </a:r>
          </a:p>
          <a:p>
            <a:pPr marL="457200" indent="-457200">
              <a:buFont typeface="Wingdings" panose="05000000000000000000" charset="0"/>
              <a:buChar char="Ø"/>
            </a:pPr>
            <a:endParaRPr lang="en-US" sz="3200"/>
          </a:p>
          <a:p>
            <a:pPr marL="457200" indent="-457200">
              <a:buFont typeface="Wingdings" panose="05000000000000000000" charset="0"/>
              <a:buChar char="Ø"/>
            </a:pPr>
            <a:r>
              <a:rPr lang="en-US" sz="3200"/>
              <a:t>By doing this we can easily identify the best employees of the company.</a:t>
            </a:r>
          </a:p>
          <a:p>
            <a:pPr marL="457200" indent="-457200">
              <a:buFont typeface="Wingdings" panose="05000000000000000000" charset="0"/>
              <a:buChar char="Ø"/>
            </a:pP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1828800"/>
            <a:ext cx="8437245" cy="5262245"/>
          </a:xfrm>
          <a:prstGeom prst="rect">
            <a:avLst/>
          </a:prstGeom>
          <a:noFill/>
        </p:spPr>
        <p:txBody>
          <a:bodyPr wrap="square" rtlCol="0">
            <a:spAutoFit/>
          </a:bodyPr>
          <a:lstStyle/>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eveluating how well employees perform their job duties and responsibilities.This involves assessing various aspects of their work,including productivity, quality and efficiency, as well as their contribution to organizational goals.</a:t>
            </a:r>
          </a:p>
          <a:p>
            <a:pPr marL="457200" indent="-457200" algn="l">
              <a:buFont typeface="Wingdings" panose="05000000000000000000" charset="0"/>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Ø"/>
            </a:pPr>
            <a:r>
              <a:rPr lang="en-US" sz="2800" b="0" i="0" dirty="0">
                <a:solidFill>
                  <a:srgbClr val="0D0D0D"/>
                </a:solidFill>
                <a:effectLst/>
                <a:latin typeface="Times New Roman" panose="02020603050405020304" pitchFamily="18" charset="0"/>
                <a:cs typeface="Times New Roman" panose="02020603050405020304" pitchFamily="18" charset="0"/>
              </a:rPr>
              <a:t>in this project the performance is analysed by using the employee’s gender,business unit, performance level, employee status, first name, last name and with 20 more columns.</a:t>
            </a:r>
          </a:p>
          <a:p>
            <a:pPr marL="457200" indent="-457200">
              <a:buFont typeface="Wingdings" panose="05000000000000000000" charset="0"/>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62000" y="1600200"/>
            <a:ext cx="6977380" cy="829945"/>
          </a:xfrm>
          <a:prstGeom prst="rect">
            <a:avLst/>
          </a:prstGeom>
          <a:noFill/>
        </p:spPr>
        <p:txBody>
          <a:bodyPr wrap="square" rtlCol="0">
            <a:spAutoFit/>
          </a:bodyPr>
          <a:lstStyle/>
          <a:p>
            <a:r>
              <a:rPr lang="en-US" sz="2400" b="1"/>
              <a:t>The end users of the employee performance analysis are:</a:t>
            </a:r>
          </a:p>
        </p:txBody>
      </p:sp>
      <p:sp>
        <p:nvSpPr>
          <p:cNvPr id="9" name="Text Box 8"/>
          <p:cNvSpPr txBox="1"/>
          <p:nvPr/>
        </p:nvSpPr>
        <p:spPr>
          <a:xfrm>
            <a:off x="1524000" y="2620645"/>
            <a:ext cx="6321425" cy="3969385"/>
          </a:xfrm>
          <a:prstGeom prst="rect">
            <a:avLst/>
          </a:prstGeom>
          <a:noFill/>
        </p:spPr>
        <p:txBody>
          <a:bodyPr wrap="square" rtlCol="0">
            <a:spAutoFit/>
          </a:bodyPr>
          <a:lstStyle/>
          <a:p>
            <a:pPr marL="285750" indent="-285750">
              <a:buFont typeface="Wingdings" panose="05000000000000000000" charset="0"/>
              <a:buChar char="Ø"/>
            </a:pPr>
            <a:r>
              <a:rPr lang="en-US" sz="2800"/>
              <a:t>Employee</a:t>
            </a:r>
          </a:p>
          <a:p>
            <a:pPr marL="285750" indent="-285750">
              <a:buFont typeface="Wingdings" panose="05000000000000000000" charset="0"/>
              <a:buChar char="Ø"/>
            </a:pPr>
            <a:r>
              <a:rPr lang="en-US" sz="2800"/>
              <a:t>Manager</a:t>
            </a:r>
          </a:p>
          <a:p>
            <a:pPr marL="285750" indent="-285750">
              <a:buFont typeface="Wingdings" panose="05000000000000000000" charset="0"/>
              <a:buChar char="Ø"/>
            </a:pPr>
            <a:r>
              <a:rPr lang="en-US" sz="2800"/>
              <a:t>Supervisor</a:t>
            </a:r>
          </a:p>
          <a:p>
            <a:pPr marL="285750" indent="-285750">
              <a:buFont typeface="Wingdings" panose="05000000000000000000" charset="0"/>
              <a:buChar char="Ø"/>
            </a:pPr>
            <a:r>
              <a:rPr lang="en-US" sz="2800"/>
              <a:t>Financial analyst</a:t>
            </a:r>
          </a:p>
          <a:p>
            <a:pPr marL="285750" indent="-285750">
              <a:buFont typeface="Wingdings" panose="05000000000000000000" charset="0"/>
              <a:buChar char="Ø"/>
            </a:pPr>
            <a:r>
              <a:rPr lang="en-US" sz="2800"/>
              <a:t>Employer</a:t>
            </a:r>
          </a:p>
          <a:p>
            <a:pPr marL="285750" indent="-285750">
              <a:buFont typeface="Wingdings" panose="05000000000000000000" charset="0"/>
              <a:buChar char="Ø"/>
            </a:pPr>
            <a:r>
              <a:rPr lang="en-US" sz="2800"/>
              <a:t>HR</a:t>
            </a:r>
          </a:p>
          <a:p>
            <a:pPr marL="285750" indent="-285750">
              <a:buFont typeface="Wingdings" panose="05000000000000000000" charset="0"/>
              <a:buChar char="Ø"/>
            </a:pPr>
            <a:r>
              <a:rPr lang="en-US" sz="2800"/>
              <a:t>Executives</a:t>
            </a:r>
          </a:p>
          <a:p>
            <a:pPr marL="285750" indent="-285750">
              <a:buFont typeface="Wingdings" panose="05000000000000000000" charset="0"/>
              <a:buChar char="Ø"/>
            </a:pPr>
            <a:r>
              <a:rPr lang="en-US" sz="2800"/>
              <a:t>Senior leadeship</a:t>
            </a:r>
          </a:p>
          <a:p>
            <a:pPr marL="285750" indent="-285750">
              <a:buFont typeface="Wingdings" panose="05000000000000000000" charset="0"/>
              <a:buChar char="Ø"/>
            </a:pPr>
            <a:r>
              <a:rPr lang="en-US" sz="2800"/>
              <a:t>Training and development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19400" y="1433195"/>
            <a:ext cx="4064000" cy="398780"/>
          </a:xfrm>
          <a:prstGeom prst="rect">
            <a:avLst/>
          </a:prstGeom>
          <a:noFill/>
        </p:spPr>
        <p:txBody>
          <a:bodyPr wrap="square" rtlCol="0">
            <a:spAutoFit/>
          </a:bodyPr>
          <a:lstStyle/>
          <a:p>
            <a:r>
              <a:rPr lang="en-US" sz="2000" b="1"/>
              <a:t>USED FORMULAS AND TECHNIQUES:</a:t>
            </a:r>
          </a:p>
        </p:txBody>
      </p:sp>
      <p:sp>
        <p:nvSpPr>
          <p:cNvPr id="11" name="Text Box 10"/>
          <p:cNvSpPr txBox="1"/>
          <p:nvPr/>
        </p:nvSpPr>
        <p:spPr>
          <a:xfrm>
            <a:off x="3200400" y="1903730"/>
            <a:ext cx="6096000" cy="5015865"/>
          </a:xfrm>
          <a:prstGeom prst="rect">
            <a:avLst/>
          </a:prstGeom>
          <a:noFill/>
        </p:spPr>
        <p:txBody>
          <a:bodyPr wrap="square" rtlCol="0">
            <a:spAutoFit/>
          </a:bodyPr>
          <a:lstStyle/>
          <a:p>
            <a:pPr marL="457200" indent="-457200">
              <a:buFont typeface="Wingdings" panose="05000000000000000000" charset="0"/>
              <a:buChar char="Ø"/>
            </a:pPr>
            <a:r>
              <a:rPr lang="en-US" sz="3200">
                <a:sym typeface="+mn-ea"/>
              </a:rPr>
              <a:t>Conditional formatting to find the blank cells.</a:t>
            </a:r>
            <a:endParaRPr lang="en-US" sz="3200"/>
          </a:p>
          <a:p>
            <a:pPr marL="457200" indent="-457200">
              <a:buFont typeface="Wingdings" panose="05000000000000000000" charset="0"/>
              <a:buChar char="Ø"/>
            </a:pPr>
            <a:r>
              <a:rPr lang="en-US" sz="3200">
                <a:sym typeface="+mn-ea"/>
              </a:rPr>
              <a:t>Filter option to eliminate the blank cells in the columns.</a:t>
            </a:r>
            <a:endParaRPr lang="en-US" sz="3200"/>
          </a:p>
          <a:p>
            <a:pPr marL="457200" indent="-457200">
              <a:buFont typeface="Wingdings" panose="05000000000000000000" charset="0"/>
              <a:buChar char="Ø"/>
            </a:pPr>
            <a:r>
              <a:rPr lang="en-US" sz="3200">
                <a:sym typeface="+mn-ea"/>
              </a:rPr>
              <a:t>IFS formula to convert the performance rating to text.</a:t>
            </a:r>
            <a:endParaRPr lang="en-US" sz="3200"/>
          </a:p>
          <a:p>
            <a:pPr marL="457200" indent="-457200">
              <a:buFont typeface="Wingdings" panose="05000000000000000000" charset="0"/>
              <a:buChar char="Ø"/>
            </a:pPr>
            <a:r>
              <a:rPr lang="en-US" sz="3200">
                <a:sym typeface="+mn-ea"/>
              </a:rPr>
              <a:t>Pivot table to make a summary about the project.</a:t>
            </a:r>
            <a:endParaRPr lang="en-US" sz="3200"/>
          </a:p>
          <a:p>
            <a:pPr marL="457200" indent="-457200">
              <a:buFont typeface="Wingdings" panose="05000000000000000000" charset="0"/>
              <a:buChar char="Ø"/>
            </a:pPr>
            <a:r>
              <a:rPr lang="en-US" sz="3200">
                <a:sym typeface="+mn-ea"/>
              </a:rPr>
              <a:t>Chart visualisation for easy understanding of the analysis.</a:t>
            </a:r>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55015" y="1143635"/>
            <a:ext cx="4064000" cy="398780"/>
          </a:xfrm>
          <a:prstGeom prst="rect">
            <a:avLst/>
          </a:prstGeom>
          <a:noFill/>
        </p:spPr>
        <p:txBody>
          <a:bodyPr wrap="square" rtlCol="0">
            <a:spAutoFit/>
          </a:bodyPr>
          <a:lstStyle/>
          <a:p>
            <a:r>
              <a:rPr lang="en-US" sz="2000" b="1"/>
              <a:t>DETAILS OF THE DATASET:</a:t>
            </a:r>
          </a:p>
        </p:txBody>
      </p:sp>
      <p:sp>
        <p:nvSpPr>
          <p:cNvPr id="4" name="Text Box 3"/>
          <p:cNvSpPr txBox="1"/>
          <p:nvPr/>
        </p:nvSpPr>
        <p:spPr>
          <a:xfrm>
            <a:off x="1219200" y="1828800"/>
            <a:ext cx="7211060" cy="4399915"/>
          </a:xfrm>
          <a:prstGeom prst="rect">
            <a:avLst/>
          </a:prstGeom>
          <a:noFill/>
        </p:spPr>
        <p:txBody>
          <a:bodyPr wrap="square" rtlCol="0">
            <a:spAutoFit/>
          </a:bodyPr>
          <a:lstStyle/>
          <a:p>
            <a:pPr marL="457200" indent="-457200">
              <a:buFont typeface="Wingdings" panose="05000000000000000000" charset="0"/>
              <a:buChar char="Ø"/>
            </a:pPr>
            <a:r>
              <a:rPr lang="en-US" sz="2800"/>
              <a:t>Downloaded the dataset from the Edunet student dashboard.</a:t>
            </a:r>
          </a:p>
          <a:p>
            <a:pPr marL="457200" indent="-457200">
              <a:buFont typeface="Wingdings" panose="05000000000000000000" charset="0"/>
              <a:buChar char="Ø"/>
            </a:pPr>
            <a:r>
              <a:rPr lang="en-US" sz="2800"/>
              <a:t>It contains totally  26 features.</a:t>
            </a:r>
          </a:p>
          <a:p>
            <a:pPr marL="457200" indent="-457200">
              <a:buFont typeface="Wingdings" panose="05000000000000000000" charset="0"/>
              <a:buChar char="Ø"/>
            </a:pPr>
            <a:r>
              <a:rPr lang="en-US" sz="2800"/>
              <a:t>In this project I have selected 9 features to analyse the performance.</a:t>
            </a:r>
          </a:p>
          <a:p>
            <a:pPr marL="457200" indent="-457200">
              <a:buFont typeface="Wingdings" panose="05000000000000000000" charset="0"/>
              <a:buChar char="Ø"/>
            </a:pPr>
            <a:r>
              <a:rPr lang="en-US" sz="2800"/>
              <a:t>Employee ID and the current emoloyee rating are in numerical values.</a:t>
            </a:r>
          </a:p>
          <a:p>
            <a:pPr marL="457200" indent="-457200">
              <a:buFont typeface="Wingdings" panose="05000000000000000000" charset="0"/>
              <a:buChar char="Ø"/>
            </a:pPr>
            <a:r>
              <a:rPr lang="en-US" sz="2800"/>
              <a:t>I have added one more feature called  performance level to convert the rating into text by formula.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219200" y="1524123"/>
            <a:ext cx="8534018" cy="2245360"/>
          </a:xfrm>
          <a:prstGeom prst="rect">
            <a:avLst/>
          </a:prstGeom>
          <a:noFill/>
        </p:spPr>
        <p:txBody>
          <a:bodyPr wrap="square" rtlCol="0">
            <a:spAutoFit/>
          </a:bodyPr>
          <a:lstStyle/>
          <a:p>
            <a:pPr marL="457200" indent="-457200" algn="l">
              <a:buFont typeface="Wingdings" panose="05000000000000000000" charset="0"/>
              <a:buChar char="o"/>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the IFS formula:</a:t>
            </a:r>
          </a:p>
          <a:p>
            <a:pPr indent="0" algn="l">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rPr>
              <a:t> =IFS(Z8&gt;=5,”OUTSTANDING”,Z8&gt;=4,”VERY GOOD”,Z8&gt;=3,”GOOD”,TRUE,”LOW”)</a:t>
            </a: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p:txBody>
      </p:sp>
      <p:sp>
        <p:nvSpPr>
          <p:cNvPr id="10" name="Text Box 9"/>
          <p:cNvSpPr txBox="1"/>
          <p:nvPr/>
        </p:nvSpPr>
        <p:spPr>
          <a:xfrm>
            <a:off x="2362200" y="3657600"/>
            <a:ext cx="9758680" cy="953135"/>
          </a:xfrm>
          <a:prstGeom prst="rect">
            <a:avLst/>
          </a:prstGeom>
          <a:noFill/>
        </p:spPr>
        <p:txBody>
          <a:bodyPr wrap="square" rtlCol="0">
            <a:spAutoFit/>
          </a:bodyPr>
          <a:lstStyle/>
          <a:p>
            <a:pPr marL="457200" indent="-457200">
              <a:buFont typeface="Wingdings" panose="05000000000000000000" charset="0"/>
              <a:buChar char="q"/>
            </a:pPr>
            <a:r>
              <a:rPr lang="en-US" sz="2800"/>
              <a:t>The second part is about the pivot table used in the excel to easily identify the performance based on the business unit:</a:t>
            </a:r>
          </a:p>
        </p:txBody>
      </p:sp>
      <p:graphicFrame>
        <p:nvGraphicFramePr>
          <p:cNvPr id="11" name="Table 10"/>
          <p:cNvGraphicFramePr/>
          <p:nvPr>
            <p:custDataLst>
              <p:tags r:id="rId1"/>
            </p:custDataLst>
          </p:nvPr>
        </p:nvGraphicFramePr>
        <p:xfrm>
          <a:off x="3505200" y="4606925"/>
          <a:ext cx="8446770" cy="2193925"/>
        </p:xfrm>
        <a:graphic>
          <a:graphicData uri="http://schemas.openxmlformats.org/drawingml/2006/table">
            <a:tbl>
              <a:tblPr/>
              <a:tblGrid>
                <a:gridCol w="1840230">
                  <a:extLst>
                    <a:ext uri="{9D8B030D-6E8A-4147-A177-3AD203B41FA5}">
                      <a16:colId xmlns:a16="http://schemas.microsoft.com/office/drawing/2014/main" val="20000"/>
                    </a:ext>
                  </a:extLst>
                </a:gridCol>
                <a:gridCol w="613410">
                  <a:extLst>
                    <a:ext uri="{9D8B030D-6E8A-4147-A177-3AD203B41FA5}">
                      <a16:colId xmlns:a16="http://schemas.microsoft.com/office/drawing/2014/main" val="20001"/>
                    </a:ext>
                  </a:extLst>
                </a:gridCol>
                <a:gridCol w="613410">
                  <a:extLst>
                    <a:ext uri="{9D8B030D-6E8A-4147-A177-3AD203B41FA5}">
                      <a16:colId xmlns:a16="http://schemas.microsoft.com/office/drawing/2014/main" val="20002"/>
                    </a:ext>
                  </a:extLst>
                </a:gridCol>
                <a:gridCol w="614045">
                  <a:extLst>
                    <a:ext uri="{9D8B030D-6E8A-4147-A177-3AD203B41FA5}">
                      <a16:colId xmlns:a16="http://schemas.microsoft.com/office/drawing/2014/main" val="20003"/>
                    </a:ext>
                  </a:extLst>
                </a:gridCol>
                <a:gridCol w="613410">
                  <a:extLst>
                    <a:ext uri="{9D8B030D-6E8A-4147-A177-3AD203B41FA5}">
                      <a16:colId xmlns:a16="http://schemas.microsoft.com/office/drawing/2014/main" val="20004"/>
                    </a:ext>
                  </a:extLst>
                </a:gridCol>
                <a:gridCol w="613410">
                  <a:extLst>
                    <a:ext uri="{9D8B030D-6E8A-4147-A177-3AD203B41FA5}">
                      <a16:colId xmlns:a16="http://schemas.microsoft.com/office/drawing/2014/main" val="20005"/>
                    </a:ext>
                  </a:extLst>
                </a:gridCol>
                <a:gridCol w="613410">
                  <a:extLst>
                    <a:ext uri="{9D8B030D-6E8A-4147-A177-3AD203B41FA5}">
                      <a16:colId xmlns:a16="http://schemas.microsoft.com/office/drawing/2014/main" val="20006"/>
                    </a:ext>
                  </a:extLst>
                </a:gridCol>
                <a:gridCol w="613410">
                  <a:extLst>
                    <a:ext uri="{9D8B030D-6E8A-4147-A177-3AD203B41FA5}">
                      <a16:colId xmlns:a16="http://schemas.microsoft.com/office/drawing/2014/main" val="20007"/>
                    </a:ext>
                  </a:extLst>
                </a:gridCol>
                <a:gridCol w="613410">
                  <a:extLst>
                    <a:ext uri="{9D8B030D-6E8A-4147-A177-3AD203B41FA5}">
                      <a16:colId xmlns:a16="http://schemas.microsoft.com/office/drawing/2014/main" val="20008"/>
                    </a:ext>
                  </a:extLst>
                </a:gridCol>
                <a:gridCol w="613410">
                  <a:extLst>
                    <a:ext uri="{9D8B030D-6E8A-4147-A177-3AD203B41FA5}">
                      <a16:colId xmlns:a16="http://schemas.microsoft.com/office/drawing/2014/main" val="20009"/>
                    </a:ext>
                  </a:extLst>
                </a:gridCol>
                <a:gridCol w="613410">
                  <a:extLst>
                    <a:ext uri="{9D8B030D-6E8A-4147-A177-3AD203B41FA5}">
                      <a16:colId xmlns:a16="http://schemas.microsoft.com/office/drawing/2014/main" val="20010"/>
                    </a:ext>
                  </a:extLst>
                </a:gridCol>
                <a:gridCol w="471805">
                  <a:extLst>
                    <a:ext uri="{9D8B030D-6E8A-4147-A177-3AD203B41FA5}">
                      <a16:colId xmlns:a16="http://schemas.microsoft.com/office/drawing/2014/main" val="20011"/>
                    </a:ext>
                  </a:extLst>
                </a:gridCol>
              </a:tblGrid>
              <a:tr h="325120">
                <a:tc>
                  <a:txBody>
                    <a:bodyPr/>
                    <a:lstStyle/>
                    <a:p>
                      <a:pPr marL="9525" indent="0" algn="l" fontAlgn="ctr"/>
                      <a:r>
                        <a:rPr sz="900" b="1" i="0">
                          <a:solidFill>
                            <a:srgbClr val="000000"/>
                          </a:solidFill>
                          <a:latin typeface="Calibri" panose="020F0502020204030204"/>
                          <a:ea typeface="Calibri" panose="020F0502020204030204"/>
                        </a:rPr>
                        <a:t>GenderCode</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(ALL)</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0"/>
                  </a:ext>
                </a:extLst>
              </a:tr>
              <a:tr h="24193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1"/>
                  </a:ext>
                </a:extLst>
              </a:tr>
              <a:tr h="329565">
                <a:tc>
                  <a:txBody>
                    <a:bodyPr/>
                    <a:lstStyle/>
                    <a:p>
                      <a:pPr marL="9525" indent="0" algn="l" fontAlgn="ctr"/>
                      <a:r>
                        <a:rPr sz="900" b="1" i="0">
                          <a:solidFill>
                            <a:srgbClr val="000000"/>
                          </a:solidFill>
                          <a:latin typeface="Calibri" panose="020F0502020204030204"/>
                          <a:ea typeface="Calibri" panose="020F0502020204030204"/>
                        </a:rPr>
                        <a:t>Count of PERFORMANCE LEVEL</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BusinessUnit</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29565">
                <a:tc>
                  <a:txBody>
                    <a:bodyPr/>
                    <a:lstStyle/>
                    <a:p>
                      <a:pPr marL="9525" indent="0" algn="l" fontAlgn="ctr"/>
                      <a:r>
                        <a:rPr sz="900" b="1" i="0">
                          <a:solidFill>
                            <a:srgbClr val="000000"/>
                          </a:solidFill>
                          <a:latin typeface="Calibri" panose="020F0502020204030204"/>
                          <a:ea typeface="Calibri" panose="020F0502020204030204"/>
                        </a:rPr>
                        <a:t>EmployeeClassificationType</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BPC</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CCDR</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EW</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MSC</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NEL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PL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PYZ</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SVG</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TNS</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WBL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241935">
                <a:tc>
                  <a:txBody>
                    <a:bodyPr/>
                    <a:lstStyle/>
                    <a:p>
                      <a:pPr marL="9525" indent="0" algn="l" fontAlgn="ctr"/>
                      <a:r>
                        <a:rPr sz="900" b="0" i="0">
                          <a:solidFill>
                            <a:srgbClr val="000000"/>
                          </a:solidFill>
                          <a:latin typeface="Calibri" panose="020F0502020204030204"/>
                          <a:ea typeface="Calibri" panose="020F0502020204030204"/>
                        </a:rPr>
                        <a:t>Full-Time</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41</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57</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54</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39</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57</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56</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52</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48</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504</a:t>
                      </a:r>
                    </a:p>
                  </a:txBody>
                  <a:tcPr marL="9842" marR="9842" marT="9842" anchor="ctr">
                    <a:lnL>
                      <a:noFill/>
                    </a:lnL>
                    <a:lnR>
                      <a:noFill/>
                    </a:lnR>
                    <a:lnT w="6350" cap="flat" cmpd="sng">
                      <a:solidFill>
                        <a:srgbClr val="9BC2E6"/>
                      </a:solidFill>
                      <a:prstDash val="soli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10004"/>
                  </a:ext>
                </a:extLst>
              </a:tr>
              <a:tr h="241935">
                <a:tc>
                  <a:txBody>
                    <a:bodyPr/>
                    <a:lstStyle/>
                    <a:p>
                      <a:pPr marL="9525" indent="0" algn="l" fontAlgn="ctr"/>
                      <a:r>
                        <a:rPr sz="900" b="0" i="0">
                          <a:solidFill>
                            <a:srgbClr val="000000"/>
                          </a:solidFill>
                          <a:latin typeface="Calibri" panose="020F0502020204030204"/>
                          <a:ea typeface="Calibri" panose="020F0502020204030204"/>
                        </a:rPr>
                        <a:t>Part-Time</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44</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53</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55</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40</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51</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48</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49</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a:t>
                      </a:r>
                    </a:p>
                  </a:txBody>
                  <a:tcPr marL="9842" marR="9842" marT="9842" anchor="ctr">
                    <a:lnL>
                      <a:noFill/>
                    </a:lnL>
                    <a:lnR>
                      <a:noFill/>
                    </a:lnR>
                    <a:lnT>
                      <a:noFill/>
                    </a:lnT>
                    <a:lnB>
                      <a:noFill/>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477</a:t>
                      </a:r>
                    </a:p>
                  </a:txBody>
                  <a:tcPr marL="9842" marR="9842" marT="9842"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10005"/>
                  </a:ext>
                </a:extLst>
              </a:tr>
              <a:tr h="241935">
                <a:tc>
                  <a:txBody>
                    <a:bodyPr/>
                    <a:lstStyle/>
                    <a:p>
                      <a:pPr marL="9525" indent="0" algn="l" fontAlgn="ctr"/>
                      <a:r>
                        <a:rPr sz="900" b="0" i="0">
                          <a:solidFill>
                            <a:srgbClr val="000000"/>
                          </a:solidFill>
                          <a:latin typeface="Calibri" panose="020F0502020204030204"/>
                          <a:ea typeface="Calibri" panose="020F0502020204030204"/>
                        </a:rPr>
                        <a:t>Temporary</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69</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44</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47</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63</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54</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46</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56</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63</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49</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61</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0" i="0">
                          <a:solidFill>
                            <a:srgbClr val="000000"/>
                          </a:solidFill>
                          <a:latin typeface="Calibri" panose="020F0502020204030204"/>
                          <a:ea typeface="Calibri" panose="020F0502020204030204"/>
                        </a:rPr>
                        <a:t>552</a:t>
                      </a:r>
                    </a:p>
                  </a:txBody>
                  <a:tcPr marL="9842" marR="9842" marT="9842" anchor="ctr">
                    <a:lnL>
                      <a:noFill/>
                    </a:lnL>
                    <a:lnR>
                      <a:noFill/>
                    </a:lnR>
                    <a:lnT>
                      <a:noFill/>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6"/>
                  </a:ext>
                </a:extLst>
              </a:tr>
              <a:tr h="241935">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145</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154</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154</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143</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167</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156</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tc>
                  <a:txBody>
                    <a:bodyPr/>
                    <a:lstStyle/>
                    <a:p>
                      <a:pPr marL="9525" indent="0" algn="l" fontAlgn="ctr"/>
                      <a:r>
                        <a:rPr sz="900" b="1" i="0">
                          <a:solidFill>
                            <a:srgbClr val="000000"/>
                          </a:solidFill>
                          <a:latin typeface="Calibri" panose="020F0502020204030204"/>
                          <a:ea typeface="Calibri" panose="020F0502020204030204"/>
                        </a:rPr>
                        <a:t>1533</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65*152"/>
  <p:tag name="TABLE_ENDDRAG_RECT" val="36*366*665*1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3908</Words>
  <Application>Microsoft Office PowerPoint</Application>
  <PresentationFormat>Widescreen</PresentationFormat>
  <Paragraphs>271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16</cp:revision>
  <dcterms:created xsi:type="dcterms:W3CDTF">2024-03-29T15:07:00Z</dcterms:created>
  <dcterms:modified xsi:type="dcterms:W3CDTF">2024-10-01T07:25:42Z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263B0161024D4E0AAA1550DF11DCACC6_13</vt:lpwstr>
  </property>
  <property fmtid="{D5CDD505-2E9C-101B-9397-08002B2CF9AE}" pid="5" name="KSOProductBuildVer">
    <vt:lpwstr>1033-12.2.0.18199</vt:lpwstr>
  </property>
</Properties>
</file>