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69" r:id="rId19"/>
    <p:sldId id="258" r:id="rId20"/>
    <p:sldId id="270" r:id="rId21"/>
    <p:sldId id="271" r:id="rId22"/>
    <p:sldId id="259" r:id="rId23"/>
    <p:sldId id="266" r:id="rId24"/>
    <p:sldId id="267" r:id="rId25"/>
    <p:sldId id="268" r:id="rId26"/>
    <p:sldId id="260" r:id="rId27"/>
    <p:sldId id="262" r:id="rId28"/>
    <p:sldId id="263" r:id="rId29"/>
    <p:sldId id="264" r:id="rId30"/>
    <p:sldId id="265" r:id="rId31"/>
    <p:sldId id="261" r:id="rId32"/>
    <p:sldId id="25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DE973C-9BD8-43DC-80DB-C5F1A7D13CCD}"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426026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DE973C-9BD8-43DC-80DB-C5F1A7D13CCD}"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62854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DE973C-9BD8-43DC-80DB-C5F1A7D13CCD}"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C3EEB9-B7CD-4515-A8B3-0C61DEAB286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5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82604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C3EEB9-B7CD-4515-A8B3-0C61DEAB286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564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4139664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DE973C-9BD8-43DC-80DB-C5F1A7D13CCD}"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886659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DE973C-9BD8-43DC-80DB-C5F1A7D13CCD}"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285094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DE973C-9BD8-43DC-80DB-C5F1A7D13CCD}"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38025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DE973C-9BD8-43DC-80DB-C5F1A7D13CCD}"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65748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DE973C-9BD8-43DC-80DB-C5F1A7D13CCD}"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9928505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DE973C-9BD8-43DC-80DB-C5F1A7D13CCD}"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27319023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DE973C-9BD8-43DC-80DB-C5F1A7D13CCD}"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35190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E973C-9BD8-43DC-80DB-C5F1A7D13CCD}"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23586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39542868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428840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DE973C-9BD8-43DC-80DB-C5F1A7D13CCD}" type="datetimeFigureOut">
              <a:rPr lang="en-US" smtClean="0"/>
              <a:t>11/1/2017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C3EEB9-B7CD-4515-A8B3-0C61DEAB286C}" type="slidenum">
              <a:rPr lang="en-US" smtClean="0"/>
              <a:t>‹#›</a:t>
            </a:fld>
            <a:endParaRPr lang="en-US"/>
          </a:p>
        </p:txBody>
      </p:sp>
    </p:spTree>
    <p:extLst>
      <p:ext uri="{BB962C8B-B14F-4D97-AF65-F5344CB8AC3E}">
        <p14:creationId xmlns:p14="http://schemas.microsoft.com/office/powerpoint/2010/main" val="11897390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4912" y="209006"/>
            <a:ext cx="10318418" cy="3879668"/>
          </a:xfrm>
        </p:spPr>
        <p:txBody>
          <a:bodyPr>
            <a:normAutofit/>
          </a:bodyPr>
          <a:lstStyle/>
          <a:p>
            <a:r>
              <a:rPr lang="en-US" dirty="0"/>
              <a:t>Deep Visual-Semantic Alignments for Generating Image Descriptions</a:t>
            </a:r>
          </a:p>
        </p:txBody>
      </p:sp>
      <p:sp>
        <p:nvSpPr>
          <p:cNvPr id="3" name="Subtitle 2"/>
          <p:cNvSpPr>
            <a:spLocks noGrp="1"/>
          </p:cNvSpPr>
          <p:nvPr>
            <p:ph type="subTitle" idx="1"/>
          </p:nvPr>
        </p:nvSpPr>
        <p:spPr>
          <a:xfrm>
            <a:off x="7859486" y="4205132"/>
            <a:ext cx="9144000" cy="1655762"/>
          </a:xfrm>
        </p:spPr>
        <p:txBody>
          <a:bodyPr/>
          <a:lstStyle/>
          <a:p>
            <a:r>
              <a:rPr lang="en-US" dirty="0" smtClean="0"/>
              <a:t>OLAYINKA SOYINKA</a:t>
            </a:r>
          </a:p>
          <a:p>
            <a:r>
              <a:rPr lang="en-US" dirty="0"/>
              <a:t> </a:t>
            </a:r>
            <a:r>
              <a:rPr lang="en-US" dirty="0" smtClean="0"/>
              <a:t>KEERTHI REDDY GANGIDI</a:t>
            </a:r>
            <a:endParaRPr lang="en-US" dirty="0"/>
          </a:p>
        </p:txBody>
      </p:sp>
    </p:spTree>
    <p:extLst>
      <p:ext uri="{BB962C8B-B14F-4D97-AF65-F5344CB8AC3E}">
        <p14:creationId xmlns:p14="http://schemas.microsoft.com/office/powerpoint/2010/main" val="1799355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0"/>
            <a:ext cx="8229600" cy="6019800"/>
          </a:xfrm>
        </p:spPr>
        <p:txBody>
          <a:bodyPr>
            <a:normAutofit/>
          </a:bodyPr>
          <a:lstStyle/>
          <a:p>
            <a:r>
              <a:rPr lang="en-US" dirty="0" smtClean="0"/>
              <a:t>Their method involved leveraging </a:t>
            </a:r>
            <a:r>
              <a:rPr lang="en-US" dirty="0"/>
              <a:t>large </a:t>
            </a:r>
            <a:r>
              <a:rPr lang="en-US" dirty="0" smtClean="0"/>
              <a:t>image sentence datasets </a:t>
            </a:r>
            <a:r>
              <a:rPr lang="en-US" dirty="0"/>
              <a:t>by treating the sentences as weak </a:t>
            </a:r>
            <a:r>
              <a:rPr lang="en-US" dirty="0" smtClean="0"/>
              <a:t>labels, in </a:t>
            </a:r>
            <a:r>
              <a:rPr lang="en-US" dirty="0"/>
              <a:t>which contiguous segments of words correspond to </a:t>
            </a:r>
            <a:r>
              <a:rPr lang="en-US" dirty="0" smtClean="0"/>
              <a:t>some particular</a:t>
            </a:r>
            <a:r>
              <a:rPr lang="en-US" dirty="0"/>
              <a:t>, but unknown location in the image</a:t>
            </a:r>
            <a:r>
              <a:rPr lang="en-US" dirty="0" smtClean="0"/>
              <a:t>. This is possible through </a:t>
            </a:r>
            <a:r>
              <a:rPr lang="en-US" dirty="0"/>
              <a:t>datasets of </a:t>
            </a:r>
            <a:r>
              <a:rPr lang="en-US" dirty="0" smtClean="0"/>
              <a:t>image captions which are </a:t>
            </a:r>
            <a:r>
              <a:rPr lang="en-US" dirty="0"/>
              <a:t>available in large quantities on the </a:t>
            </a:r>
            <a:r>
              <a:rPr lang="en-US" dirty="0" smtClean="0"/>
              <a:t>internet but </a:t>
            </a:r>
            <a:r>
              <a:rPr lang="en-US" dirty="0"/>
              <a:t>these descriptions multiplex mentions </a:t>
            </a:r>
            <a:r>
              <a:rPr lang="en-US" dirty="0" smtClean="0"/>
              <a:t>of several </a:t>
            </a:r>
            <a:r>
              <a:rPr lang="en-US" dirty="0"/>
              <a:t>entities whose locations in the images are unknown</a:t>
            </a:r>
          </a:p>
        </p:txBody>
      </p:sp>
    </p:spTree>
    <p:extLst>
      <p:ext uri="{BB962C8B-B14F-4D97-AF65-F5344CB8AC3E}">
        <p14:creationId xmlns:p14="http://schemas.microsoft.com/office/powerpoint/2010/main" val="1714363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lstStyle/>
          <a:p>
            <a:r>
              <a:rPr lang="en-US" dirty="0" smtClean="0"/>
              <a:t>They divided their work into two parts</a:t>
            </a:r>
          </a:p>
          <a:p>
            <a:pPr lvl="1"/>
            <a:r>
              <a:rPr lang="en-US" sz="3200" dirty="0"/>
              <a:t>Develop a deep neural network model that infers the latent alignment between segments of sentences and the region of the image that they describe.</a:t>
            </a:r>
          </a:p>
          <a:p>
            <a:pPr lvl="1"/>
            <a:r>
              <a:rPr lang="en-US" sz="3200" dirty="0"/>
              <a:t>Introduce a multimodal Recurrent Neural Network architecture that takes an input image and generates its description in text.</a:t>
            </a:r>
          </a:p>
        </p:txBody>
      </p:sp>
    </p:spTree>
    <p:extLst>
      <p:ext uri="{BB962C8B-B14F-4D97-AF65-F5344CB8AC3E}">
        <p14:creationId xmlns:p14="http://schemas.microsoft.com/office/powerpoint/2010/main" val="2266501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ultimate goal of </a:t>
            </a:r>
            <a:r>
              <a:rPr lang="en-US" dirty="0" smtClean="0"/>
              <a:t>the </a:t>
            </a:r>
            <a:r>
              <a:rPr lang="en-US" dirty="0"/>
              <a:t>model is to generate descriptions of image regions. During training, the input to our model is a set of images and their corresponding sentence descriptions </a:t>
            </a:r>
            <a:r>
              <a:rPr lang="en-US" dirty="0" smtClean="0"/>
              <a:t>. </a:t>
            </a:r>
            <a:r>
              <a:rPr lang="en-US" dirty="0"/>
              <a:t>We first present a model that aligns sentence snippets to the visual regions that they describe through a multimodal embedding. We then treat these correspondences as training data for a second, multimodal Recurrent Neural Network model that learns to generate the snippets.</a:t>
            </a:r>
          </a:p>
        </p:txBody>
      </p:sp>
    </p:spTree>
    <p:extLst>
      <p:ext uri="{BB962C8B-B14F-4D97-AF65-F5344CB8AC3E}">
        <p14:creationId xmlns:p14="http://schemas.microsoft.com/office/powerpoint/2010/main" val="3621463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0"/>
            <a:ext cx="87630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163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Multimodal Recurrent Neural Network for generating descriptions</a:t>
            </a:r>
          </a:p>
        </p:txBody>
      </p:sp>
      <p:sp>
        <p:nvSpPr>
          <p:cNvPr id="3" name="Content Placeholder 2"/>
          <p:cNvSpPr>
            <a:spLocks noGrp="1"/>
          </p:cNvSpPr>
          <p:nvPr>
            <p:ph idx="1"/>
          </p:nvPr>
        </p:nvSpPr>
        <p:spPr/>
        <p:txBody>
          <a:bodyPr/>
          <a:lstStyle/>
          <a:p>
            <a:r>
              <a:rPr lang="en-US" dirty="0" smtClean="0"/>
              <a:t>The general idea behind </a:t>
            </a:r>
            <a:r>
              <a:rPr lang="en-US" dirty="0"/>
              <a:t>this model is </a:t>
            </a:r>
            <a:r>
              <a:rPr lang="en-US" dirty="0" smtClean="0"/>
              <a:t>to predict </a:t>
            </a:r>
            <a:r>
              <a:rPr lang="en-US" dirty="0"/>
              <a:t>a variable-sized sequence of outputs given an image. </a:t>
            </a:r>
            <a:r>
              <a:rPr lang="en-US" dirty="0" smtClean="0"/>
              <a:t>This </a:t>
            </a:r>
            <a:r>
              <a:rPr lang="en-US" dirty="0"/>
              <a:t>is achieved by defining a probability distribution of the next word in a sequence given the current word and context from previous time steps</a:t>
            </a:r>
          </a:p>
        </p:txBody>
      </p:sp>
    </p:spTree>
    <p:extLst>
      <p:ext uri="{BB962C8B-B14F-4D97-AF65-F5344CB8AC3E}">
        <p14:creationId xmlns:p14="http://schemas.microsoft.com/office/powerpoint/2010/main" val="2249265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normAutofit/>
          </a:bodyPr>
          <a:lstStyle/>
          <a:p>
            <a:r>
              <a:rPr lang="en-US" dirty="0"/>
              <a:t>The RNN is trained to combine a </a:t>
            </a:r>
            <a:r>
              <a:rPr lang="en-US" dirty="0" smtClean="0"/>
              <a:t>word, </a:t>
            </a:r>
            <a:r>
              <a:rPr lang="en-US" dirty="0"/>
              <a:t>the previous context </a:t>
            </a:r>
            <a:r>
              <a:rPr lang="en-US" dirty="0" smtClean="0"/>
              <a:t>to </a:t>
            </a:r>
            <a:r>
              <a:rPr lang="en-US" dirty="0"/>
              <a:t>predict the next word </a:t>
            </a:r>
            <a:r>
              <a:rPr lang="en-US" dirty="0" smtClean="0"/>
              <a:t>. </a:t>
            </a:r>
            <a:r>
              <a:rPr lang="en-US" dirty="0"/>
              <a:t>We condition the RNN’s predictions on the image </a:t>
            </a:r>
            <a:r>
              <a:rPr lang="en-US" dirty="0" smtClean="0"/>
              <a:t>information </a:t>
            </a:r>
            <a:r>
              <a:rPr lang="en-US" dirty="0"/>
              <a:t>via bias interactions on the first step. The training proceeds as follows </a:t>
            </a:r>
            <a:r>
              <a:rPr lang="en-US" dirty="0" smtClean="0"/>
              <a:t>: </a:t>
            </a:r>
            <a:r>
              <a:rPr lang="en-US" dirty="0"/>
              <a:t>We </a:t>
            </a:r>
            <a:r>
              <a:rPr lang="en-US" dirty="0" smtClean="0"/>
              <a:t>initialize with a </a:t>
            </a:r>
            <a:r>
              <a:rPr lang="en-US" dirty="0"/>
              <a:t>special START vector, and the desired </a:t>
            </a:r>
            <a:r>
              <a:rPr lang="en-US" dirty="0" smtClean="0"/>
              <a:t>label as </a:t>
            </a:r>
            <a:r>
              <a:rPr lang="en-US" dirty="0"/>
              <a:t>the first word in the sequence. Analogously, we </a:t>
            </a:r>
            <a:r>
              <a:rPr lang="en-US" dirty="0" smtClean="0"/>
              <a:t>feed </a:t>
            </a:r>
            <a:r>
              <a:rPr lang="en-US" dirty="0"/>
              <a:t>to </a:t>
            </a:r>
            <a:r>
              <a:rPr lang="en-US" dirty="0" smtClean="0"/>
              <a:t>the network the </a:t>
            </a:r>
            <a:r>
              <a:rPr lang="en-US" dirty="0"/>
              <a:t>word vector of the first word and expect the network to predict the second word, etc. Finally, on the last step when </a:t>
            </a:r>
            <a:r>
              <a:rPr lang="en-US" dirty="0" smtClean="0"/>
              <a:t>we get  </a:t>
            </a:r>
            <a:r>
              <a:rPr lang="en-US" dirty="0"/>
              <a:t>the last word, the target label is set to a special END token. The cost function is to maximize the log probability assigned to the target labels</a:t>
            </a:r>
          </a:p>
        </p:txBody>
      </p:sp>
    </p:spTree>
    <p:extLst>
      <p:ext uri="{BB962C8B-B14F-4D97-AF65-F5344CB8AC3E}">
        <p14:creationId xmlns:p14="http://schemas.microsoft.com/office/powerpoint/2010/main" val="336285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a:t>To predict a sentence, we compute the image representation </a:t>
            </a:r>
            <a:r>
              <a:rPr lang="en-US" dirty="0" smtClean="0"/>
              <a:t>, </a:t>
            </a:r>
            <a:r>
              <a:rPr lang="en-US" dirty="0"/>
              <a:t>set </a:t>
            </a:r>
            <a:r>
              <a:rPr lang="en-US" dirty="0" smtClean="0"/>
              <a:t> the </a:t>
            </a:r>
            <a:r>
              <a:rPr lang="en-US" dirty="0"/>
              <a:t>START vector and compute the distribution over the first </a:t>
            </a:r>
            <a:r>
              <a:rPr lang="en-US" dirty="0" smtClean="0"/>
              <a:t>word. </a:t>
            </a:r>
            <a:r>
              <a:rPr lang="en-US" dirty="0"/>
              <a:t>We sample a word from the distribution (or pick the argmax), set its embedding vector </a:t>
            </a:r>
            <a:r>
              <a:rPr lang="en-US" dirty="0" smtClean="0"/>
              <a:t>and </a:t>
            </a:r>
            <a:r>
              <a:rPr lang="en-US" dirty="0"/>
              <a:t>repeat this process until the END token is generated. </a:t>
            </a:r>
          </a:p>
        </p:txBody>
      </p:sp>
    </p:spTree>
    <p:extLst>
      <p:ext uri="{BB962C8B-B14F-4D97-AF65-F5344CB8AC3E}">
        <p14:creationId xmlns:p14="http://schemas.microsoft.com/office/powerpoint/2010/main" val="1999674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762000"/>
            <a:ext cx="655319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039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073" y="207818"/>
            <a:ext cx="5320145" cy="646331"/>
          </a:xfrm>
          <a:prstGeom prst="rect">
            <a:avLst/>
          </a:prstGeom>
          <a:noFill/>
        </p:spPr>
        <p:txBody>
          <a:bodyPr wrap="square" rtlCol="0">
            <a:spAutoFit/>
          </a:bodyPr>
          <a:lstStyle/>
          <a:p>
            <a:r>
              <a:rPr lang="en-US" sz="3600" b="1" dirty="0" smtClean="0">
                <a:latin typeface="Baskerville Old Face" panose="02020602080505020303" pitchFamily="18" charset="0"/>
              </a:rPr>
              <a:t>Experiments</a:t>
            </a:r>
            <a:endParaRPr lang="en-US" sz="3600" b="1" dirty="0">
              <a:latin typeface="Baskerville Old Face" panose="02020602080505020303" pitchFamily="18" charset="0"/>
            </a:endParaRPr>
          </a:p>
        </p:txBody>
      </p:sp>
      <p:sp>
        <p:nvSpPr>
          <p:cNvPr id="3" name="TextBox 2"/>
          <p:cNvSpPr txBox="1"/>
          <p:nvPr/>
        </p:nvSpPr>
        <p:spPr>
          <a:xfrm>
            <a:off x="374073" y="854149"/>
            <a:ext cx="11139054" cy="5632311"/>
          </a:xfrm>
          <a:prstGeom prst="rect">
            <a:avLst/>
          </a:prstGeom>
          <a:noFill/>
        </p:spPr>
        <p:txBody>
          <a:bodyPr wrap="square" rtlCol="0">
            <a:spAutoFit/>
          </a:bodyPr>
          <a:lstStyle/>
          <a:p>
            <a:pPr algn="just"/>
            <a:r>
              <a:rPr lang="en-US" sz="2400" b="1" dirty="0" smtClean="0">
                <a:latin typeface="Baskerville Old Face" panose="02020602080505020303" pitchFamily="18" charset="0"/>
              </a:rPr>
              <a:t>Datasets: </a:t>
            </a:r>
          </a:p>
          <a:p>
            <a:pPr marL="342900" indent="-342900" algn="just">
              <a:buFont typeface="Arial" panose="020B0604020202020204" pitchFamily="34" charset="0"/>
              <a:buChar char="•"/>
            </a:pPr>
            <a:r>
              <a:rPr lang="en-US" sz="2400" dirty="0" smtClean="0">
                <a:latin typeface="Baskerville Old Face" panose="02020602080505020303" pitchFamily="18" charset="0"/>
              </a:rPr>
              <a:t>They used the Flickr8K, Flickr30K and MSCOCO datasets in experiments. These datasets contain 8,000, 31,000 and 123,000 images respectively.  </a:t>
            </a:r>
          </a:p>
          <a:p>
            <a:pPr algn="just"/>
            <a:endParaRPr lang="en-US" sz="2400" dirty="0" smtClean="0">
              <a:latin typeface="Baskerville Old Face" panose="02020602080505020303" pitchFamily="18" charset="0"/>
            </a:endParaRPr>
          </a:p>
          <a:p>
            <a:pPr marL="342900" indent="-342900" algn="just">
              <a:buFont typeface="Arial" panose="020B0604020202020204" pitchFamily="34" charset="0"/>
              <a:buChar char="•"/>
            </a:pPr>
            <a:r>
              <a:rPr lang="en-US" sz="2400" dirty="0" smtClean="0">
                <a:latin typeface="Baskerville Old Face" panose="02020602080505020303" pitchFamily="18" charset="0"/>
              </a:rPr>
              <a:t>Each is annotated with 5 sentences using Amazon Mechanical Turk. </a:t>
            </a:r>
          </a:p>
          <a:p>
            <a:pPr algn="just"/>
            <a:endParaRPr lang="en-US" sz="2400" dirty="0" smtClean="0">
              <a:latin typeface="Baskerville Old Face" panose="02020602080505020303" pitchFamily="18" charset="0"/>
            </a:endParaRPr>
          </a:p>
          <a:p>
            <a:pPr marL="342900" indent="-342900" algn="just">
              <a:buFont typeface="Arial" panose="020B0604020202020204" pitchFamily="34" charset="0"/>
              <a:buChar char="•"/>
            </a:pPr>
            <a:r>
              <a:rPr lang="en-US" sz="2400" dirty="0" smtClean="0">
                <a:latin typeface="Baskerville Old Face" panose="02020602080505020303" pitchFamily="18" charset="0"/>
              </a:rPr>
              <a:t>For Flickr8K and Flickr30K, they used 1,000 images for validation, 1,000 for testing and the rest for training and for MSCOCO they used 5,000 images for both validation and testing.</a:t>
            </a:r>
          </a:p>
          <a:p>
            <a:pPr algn="just"/>
            <a:endParaRPr lang="en-US" sz="2400" dirty="0" smtClean="0">
              <a:latin typeface="Baskerville Old Face" panose="02020602080505020303" pitchFamily="18" charset="0"/>
            </a:endParaRPr>
          </a:p>
          <a:p>
            <a:r>
              <a:rPr lang="en-US" sz="2400" b="1" dirty="0" smtClean="0">
                <a:latin typeface="Baskerville Old Face" panose="02020602080505020303" pitchFamily="18" charset="0"/>
              </a:rPr>
              <a:t>Data Preprocessing:</a:t>
            </a:r>
          </a:p>
          <a:p>
            <a:pPr marL="342900" indent="-342900">
              <a:buFont typeface="Arial" panose="020B0604020202020204" pitchFamily="34" charset="0"/>
              <a:buChar char="•"/>
            </a:pPr>
            <a:r>
              <a:rPr lang="en-US" sz="2400" dirty="0" smtClean="0">
                <a:latin typeface="Baskerville Old Face" panose="02020602080505020303" pitchFamily="18" charset="0"/>
              </a:rPr>
              <a:t>converts all sentences to lowercase, discard non-alphanumeric characters. </a:t>
            </a:r>
          </a:p>
          <a:p>
            <a:pPr marL="342900" indent="-342900">
              <a:buFont typeface="Arial" panose="020B0604020202020204" pitchFamily="34" charset="0"/>
              <a:buChar char="•"/>
            </a:pPr>
            <a:r>
              <a:rPr lang="en-US" sz="2400" dirty="0" smtClean="0">
                <a:latin typeface="Baskerville Old Face" panose="02020602080505020303" pitchFamily="18" charset="0"/>
              </a:rPr>
              <a:t>Filter words to those that occur at least 5 times in the training set, which results in 2538, 7414, and 8791 words for Flickr8k, Flickr30K, and MSCOCO datasets respectively.</a:t>
            </a:r>
          </a:p>
          <a:p>
            <a:pPr algn="just"/>
            <a:endParaRPr lang="en-US" sz="2400" dirty="0">
              <a:latin typeface="Baskerville Old Face" panose="02020602080505020303" pitchFamily="18" charset="0"/>
            </a:endParaRPr>
          </a:p>
        </p:txBody>
      </p:sp>
    </p:spTree>
    <p:extLst>
      <p:ext uri="{BB962C8B-B14F-4D97-AF65-F5344CB8AC3E}">
        <p14:creationId xmlns:p14="http://schemas.microsoft.com/office/powerpoint/2010/main" val="3183071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37" y="193964"/>
            <a:ext cx="8769927" cy="1200329"/>
          </a:xfrm>
          <a:prstGeom prst="rect">
            <a:avLst/>
          </a:prstGeom>
          <a:noFill/>
        </p:spPr>
        <p:txBody>
          <a:bodyPr wrap="square" rtlCol="0">
            <a:spAutoFit/>
          </a:bodyPr>
          <a:lstStyle/>
          <a:p>
            <a:r>
              <a:rPr lang="en-US" sz="3600" b="1" dirty="0">
                <a:latin typeface="Baskerville Old Face" panose="02020602080505020303" pitchFamily="18" charset="0"/>
              </a:rPr>
              <a:t>Generated Descriptions: </a:t>
            </a:r>
            <a:r>
              <a:rPr lang="en-US" sz="3600" b="1" dirty="0" smtClean="0">
                <a:latin typeface="Baskerville Old Face" panose="02020602080505020303" pitchFamily="18" charset="0"/>
              </a:rPr>
              <a:t>Retrieval </a:t>
            </a:r>
            <a:r>
              <a:rPr lang="en-US" sz="3600" b="1" dirty="0">
                <a:latin typeface="Baskerville Old Face" panose="02020602080505020303" pitchFamily="18" charset="0"/>
              </a:rPr>
              <a:t>evaluation</a:t>
            </a:r>
          </a:p>
          <a:p>
            <a:endParaRPr lang="en-US" sz="3600" dirty="0"/>
          </a:p>
        </p:txBody>
      </p:sp>
      <p:sp>
        <p:nvSpPr>
          <p:cNvPr id="3" name="TextBox 2"/>
          <p:cNvSpPr txBox="1"/>
          <p:nvPr/>
        </p:nvSpPr>
        <p:spPr>
          <a:xfrm>
            <a:off x="263237" y="904194"/>
            <a:ext cx="1142999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Baskerville Old Face" panose="02020602080505020303" pitchFamily="18" charset="0"/>
              </a:rPr>
              <a:t>First  the quality of the inferred text and image alignments with ranking experiments are investigated.</a:t>
            </a:r>
          </a:p>
          <a:p>
            <a:pPr marL="285750" indent="-285750">
              <a:buFont typeface="Arial" panose="020B0604020202020204" pitchFamily="34" charset="0"/>
              <a:buChar char="•"/>
            </a:pPr>
            <a:r>
              <a:rPr lang="en-US" sz="2400" dirty="0" smtClean="0">
                <a:latin typeface="Baskerville Old Face" panose="02020602080505020303" pitchFamily="18" charset="0"/>
              </a:rPr>
              <a:t>Recall@K, which measures the fraction of times a correct item was found among the top K results. </a:t>
            </a:r>
          </a:p>
          <a:p>
            <a:pPr marL="285750" indent="-285750">
              <a:buFont typeface="Arial" panose="020B0604020202020204" pitchFamily="34" charset="0"/>
              <a:buChar char="•"/>
            </a:pPr>
            <a:r>
              <a:rPr lang="en-US" sz="2400" dirty="0" smtClean="0">
                <a:latin typeface="Baskerville Old Face" panose="02020602080505020303" pitchFamily="18" charset="0"/>
              </a:rPr>
              <a:t>This is based on S</a:t>
            </a:r>
            <a:r>
              <a:rPr lang="en-US" sz="2400" baseline="-25000" dirty="0" smtClean="0">
                <a:latin typeface="Baskerville Old Face" panose="02020602080505020303" pitchFamily="18" charset="0"/>
              </a:rPr>
              <a:t>kl </a:t>
            </a:r>
            <a:r>
              <a:rPr lang="en-US" sz="2400" dirty="0" smtClean="0">
                <a:latin typeface="Baskerville Old Face" panose="02020602080505020303" pitchFamily="18" charset="0"/>
              </a:rPr>
              <a:t>; k-image  l-sentence.</a:t>
            </a:r>
            <a:endParaRPr lang="en-US" sz="2400" baseline="-250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709" y="2963779"/>
            <a:ext cx="8383170" cy="3258005"/>
          </a:xfrm>
          <a:prstGeom prst="rect">
            <a:avLst/>
          </a:prstGeom>
        </p:spPr>
      </p:pic>
      <p:sp>
        <p:nvSpPr>
          <p:cNvPr id="5" name="TextBox 4"/>
          <p:cNvSpPr txBox="1"/>
          <p:nvPr/>
        </p:nvSpPr>
        <p:spPr>
          <a:xfrm>
            <a:off x="2313709" y="6342377"/>
            <a:ext cx="6594764" cy="369332"/>
          </a:xfrm>
          <a:prstGeom prst="rect">
            <a:avLst/>
          </a:prstGeom>
          <a:noFill/>
        </p:spPr>
        <p:txBody>
          <a:bodyPr wrap="square" rtlCol="0">
            <a:spAutoFit/>
          </a:bodyPr>
          <a:lstStyle/>
          <a:p>
            <a:r>
              <a:rPr lang="en-US" smtClean="0"/>
              <a:t>Table 1. Image-Sentence ranking experiment results.</a:t>
            </a:r>
            <a:endParaRPr lang="en-US" dirty="0"/>
          </a:p>
        </p:txBody>
      </p:sp>
    </p:spTree>
    <p:extLst>
      <p:ext uri="{BB962C8B-B14F-4D97-AF65-F5344CB8AC3E}">
        <p14:creationId xmlns:p14="http://schemas.microsoft.com/office/powerpoint/2010/main" val="27686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Methodology</a:t>
            </a:r>
          </a:p>
          <a:p>
            <a:r>
              <a:rPr lang="en-US" dirty="0" smtClean="0"/>
              <a:t>Implementation</a:t>
            </a:r>
          </a:p>
          <a:p>
            <a:r>
              <a:rPr lang="en-US" dirty="0" smtClean="0"/>
              <a:t>Experiments</a:t>
            </a:r>
          </a:p>
          <a:p>
            <a:r>
              <a:rPr lang="en-US" dirty="0" smtClean="0"/>
              <a:t>Conclusion</a:t>
            </a:r>
            <a:endParaRPr lang="en-US" dirty="0"/>
          </a:p>
        </p:txBody>
      </p:sp>
    </p:spTree>
    <p:extLst>
      <p:ext uri="{BB962C8B-B14F-4D97-AF65-F5344CB8AC3E}">
        <p14:creationId xmlns:p14="http://schemas.microsoft.com/office/powerpoint/2010/main" val="1934230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746" y="3097061"/>
            <a:ext cx="3289087" cy="376093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142693"/>
            <a:ext cx="4583001" cy="29543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71" y="142693"/>
            <a:ext cx="5370579" cy="2954368"/>
          </a:xfrm>
          <a:prstGeom prst="rect">
            <a:avLst/>
          </a:prstGeom>
        </p:spPr>
      </p:pic>
      <p:sp>
        <p:nvSpPr>
          <p:cNvPr id="6" name="TextBox 5"/>
          <p:cNvSpPr txBox="1"/>
          <p:nvPr/>
        </p:nvSpPr>
        <p:spPr>
          <a:xfrm>
            <a:off x="4770021" y="2576945"/>
            <a:ext cx="3380509" cy="369332"/>
          </a:xfrm>
          <a:prstGeom prst="rect">
            <a:avLst/>
          </a:prstGeom>
          <a:noFill/>
        </p:spPr>
        <p:txBody>
          <a:bodyPr wrap="square" rtlCol="0">
            <a:spAutoFit/>
          </a:bodyPr>
          <a:lstStyle/>
          <a:p>
            <a:r>
              <a:rPr lang="en-US" dirty="0" smtClean="0"/>
              <a:t>Fig: Example alignments.</a:t>
            </a:r>
            <a:endParaRPr lang="en-US" dirty="0"/>
          </a:p>
        </p:txBody>
      </p:sp>
    </p:spTree>
    <p:extLst>
      <p:ext uri="{BB962C8B-B14F-4D97-AF65-F5344CB8AC3E}">
        <p14:creationId xmlns:p14="http://schemas.microsoft.com/office/powerpoint/2010/main" val="4032187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5637" y="512619"/>
            <a:ext cx="11374581" cy="3046988"/>
          </a:xfrm>
          <a:prstGeom prst="rect">
            <a:avLst/>
          </a:prstGeom>
          <a:noFill/>
        </p:spPr>
        <p:txBody>
          <a:bodyPr wrap="square" rtlCol="0">
            <a:spAutoFit/>
          </a:bodyPr>
          <a:lstStyle/>
          <a:p>
            <a:r>
              <a:rPr lang="en-US" sz="2400" b="1" dirty="0" smtClean="0">
                <a:latin typeface="Baskerville Old Face" panose="02020602080505020303" pitchFamily="18" charset="0"/>
              </a:rPr>
              <a:t> simpler cost function improves performance.</a:t>
            </a:r>
          </a:p>
          <a:p>
            <a:pPr marL="342900" indent="-342900">
              <a:buFont typeface="Arial" panose="020B0604020202020204" pitchFamily="34" charset="0"/>
              <a:buChar char="•"/>
            </a:pPr>
            <a:r>
              <a:rPr lang="en-US" sz="2400" dirty="0" smtClean="0">
                <a:latin typeface="Baskerville Old Face" panose="02020602080505020303" pitchFamily="18" charset="0"/>
              </a:rPr>
              <a:t>Source of performance is well understood and BRNN is replaced with dependency tree relations resulting in low cost and consistent improvements.</a:t>
            </a:r>
          </a:p>
          <a:p>
            <a:endParaRPr lang="en-US" sz="2400" dirty="0" smtClean="0">
              <a:latin typeface="Baskerville Old Face" panose="02020602080505020303" pitchFamily="18" charset="0"/>
            </a:endParaRPr>
          </a:p>
          <a:p>
            <a:r>
              <a:rPr lang="en-US" sz="2400" b="1" dirty="0" smtClean="0">
                <a:latin typeface="Baskerville Old Face" panose="02020602080505020303" pitchFamily="18" charset="0"/>
              </a:rPr>
              <a:t>BRNN outperforms dependency tree relations</a:t>
            </a:r>
            <a:r>
              <a:rPr lang="en-US" sz="2400" dirty="0" smtClean="0">
                <a:latin typeface="Baskerville Old Face" panose="02020602080505020303" pitchFamily="18" charset="0"/>
              </a:rPr>
              <a:t>.</a:t>
            </a:r>
          </a:p>
          <a:p>
            <a:pPr marL="342900" indent="-342900">
              <a:buFont typeface="Arial" panose="020B0604020202020204" pitchFamily="34" charset="0"/>
              <a:buChar char="•"/>
            </a:pPr>
            <a:r>
              <a:rPr lang="en-US" sz="2400" dirty="0" smtClean="0">
                <a:latin typeface="Baskerville Old Face" panose="02020602080505020303" pitchFamily="18" charset="0"/>
              </a:rPr>
              <a:t>Dependency relations works better for single or bigrams.</a:t>
            </a:r>
          </a:p>
          <a:p>
            <a:pPr marL="342900" indent="-342900">
              <a:buFont typeface="Arial" panose="020B0604020202020204" pitchFamily="34" charset="0"/>
              <a:buChar char="•"/>
            </a:pPr>
            <a:r>
              <a:rPr lang="en-US" sz="2400" dirty="0" smtClean="0">
                <a:latin typeface="Baskerville Old Face" panose="02020602080505020303" pitchFamily="18" charset="0"/>
              </a:rPr>
              <a:t>But, BRNN can work successfully with longer than two words.</a:t>
            </a:r>
          </a:p>
          <a:p>
            <a:endParaRPr lang="en-US" sz="2400" dirty="0">
              <a:latin typeface="Baskerville Old Face" panose="02020602080505020303" pitchFamily="18" charset="0"/>
            </a:endParaRPr>
          </a:p>
        </p:txBody>
      </p:sp>
      <p:sp>
        <p:nvSpPr>
          <p:cNvPr id="4" name="TextBox 3"/>
          <p:cNvSpPr txBox="1"/>
          <p:nvPr/>
        </p:nvSpPr>
        <p:spPr>
          <a:xfrm>
            <a:off x="415637" y="3559607"/>
            <a:ext cx="7604957" cy="1938992"/>
          </a:xfrm>
          <a:prstGeom prst="rect">
            <a:avLst/>
          </a:prstGeom>
          <a:noFill/>
        </p:spPr>
        <p:txBody>
          <a:bodyPr wrap="square" rtlCol="0">
            <a:spAutoFit/>
          </a:bodyPr>
          <a:lstStyle/>
          <a:p>
            <a:pPr algn="just"/>
            <a:r>
              <a:rPr lang="en-US" sz="2400" b="1" dirty="0">
                <a:latin typeface="Baskerville Old Face" panose="02020602080505020303" pitchFamily="18" charset="0"/>
              </a:rPr>
              <a:t>Qualitative.</a:t>
            </a:r>
          </a:p>
          <a:p>
            <a:pPr marL="342900" indent="-342900" algn="just">
              <a:buFont typeface="Arial" panose="020B0604020202020204" pitchFamily="34" charset="0"/>
              <a:buChar char="•"/>
            </a:pPr>
            <a:r>
              <a:rPr lang="en-US" sz="2400" dirty="0">
                <a:latin typeface="Baskerville Old Face" panose="02020602080505020303" pitchFamily="18" charset="0"/>
              </a:rPr>
              <a:t> This model discovers interpretable visual-semantic correspondences, even for small or relatively rare objects such as an “accordion”. These would be likely missed by models that only reason about full images.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225" y="3138425"/>
            <a:ext cx="3535993" cy="3628697"/>
          </a:xfrm>
          <a:prstGeom prst="rect">
            <a:avLst/>
          </a:prstGeom>
        </p:spPr>
      </p:pic>
    </p:spTree>
    <p:extLst>
      <p:ext uri="{BB962C8B-B14F-4D97-AF65-F5344CB8AC3E}">
        <p14:creationId xmlns:p14="http://schemas.microsoft.com/office/powerpoint/2010/main" val="1898141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512618"/>
            <a:ext cx="9878290" cy="646331"/>
          </a:xfrm>
          <a:prstGeom prst="rect">
            <a:avLst/>
          </a:prstGeom>
          <a:noFill/>
        </p:spPr>
        <p:txBody>
          <a:bodyPr wrap="square" rtlCol="0">
            <a:spAutoFit/>
          </a:bodyPr>
          <a:lstStyle/>
          <a:p>
            <a:r>
              <a:rPr lang="en-US" sz="3600" b="1" dirty="0" smtClean="0">
                <a:latin typeface="Baskerville Old Face" panose="02020602080505020303" pitchFamily="18" charset="0"/>
              </a:rPr>
              <a:t>Generated Descriptions: Full frame evaluation</a:t>
            </a:r>
            <a:endParaRPr lang="en-US" sz="3600" b="1" dirty="0">
              <a:latin typeface="Baskerville Old Face" panose="02020602080505020303" pitchFamily="18" charset="0"/>
            </a:endParaRPr>
          </a:p>
        </p:txBody>
      </p:sp>
      <p:sp>
        <p:nvSpPr>
          <p:cNvPr id="4" name="TextBox 3"/>
          <p:cNvSpPr txBox="1"/>
          <p:nvPr/>
        </p:nvSpPr>
        <p:spPr>
          <a:xfrm>
            <a:off x="318654" y="1510144"/>
            <a:ext cx="11333019"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Baskerville Old Face" panose="02020602080505020303" pitchFamily="18" charset="0"/>
              </a:rPr>
              <a:t>Multimodal RNN to generate sentences on full images with the goal of verifying that the model is rich enough to support the mapping from image data to sequences of words. </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For these full image experiments they used the more powerful VGGNet image features.</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Reported the BLEU , METEOR and CIDEr  scores computed with the coco-caption code. </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Each method evaluates a candidate sentence by measuring how well it matches a set of five reference sentences written by humans.</a:t>
            </a: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3143656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364" y="332509"/>
            <a:ext cx="2424545" cy="646331"/>
          </a:xfrm>
          <a:prstGeom prst="rect">
            <a:avLst/>
          </a:prstGeom>
          <a:noFill/>
        </p:spPr>
        <p:txBody>
          <a:bodyPr wrap="square" rtlCol="0">
            <a:spAutoFit/>
          </a:bodyPr>
          <a:lstStyle/>
          <a:p>
            <a:r>
              <a:rPr lang="en-US" sz="3600" b="1" dirty="0" smtClean="0">
                <a:latin typeface="Baskerville Old Face" panose="02020602080505020303" pitchFamily="18" charset="0"/>
              </a:rPr>
              <a:t>Qualitative</a:t>
            </a:r>
            <a:endParaRPr lang="en-US" sz="3600" b="1" dirty="0">
              <a:latin typeface="Baskerville Old Face" panose="02020602080505020303" pitchFamily="18" charset="0"/>
            </a:endParaRPr>
          </a:p>
        </p:txBody>
      </p:sp>
      <p:sp>
        <p:nvSpPr>
          <p:cNvPr id="3" name="TextBox 2"/>
          <p:cNvSpPr txBox="1"/>
          <p:nvPr/>
        </p:nvSpPr>
        <p:spPr>
          <a:xfrm>
            <a:off x="171282" y="1330037"/>
            <a:ext cx="5763491"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Baskerville Old Face" panose="02020602080505020303" pitchFamily="18" charset="0"/>
              </a:rPr>
              <a:t>This model generates sensible descriptions of images.</a:t>
            </a:r>
          </a:p>
          <a:p>
            <a:endParaRPr lang="en-US" sz="2400" dirty="0" smtClean="0">
              <a:latin typeface="Baskerville Old Face" panose="02020602080505020303" pitchFamily="18" charset="0"/>
            </a:endParaRPr>
          </a:p>
          <a:p>
            <a:pPr marL="285750" indent="-285750">
              <a:buFont typeface="Arial" panose="020B0604020202020204" pitchFamily="34" charset="0"/>
              <a:buChar char="•"/>
            </a:pPr>
            <a:r>
              <a:rPr lang="en-US" sz="2400" dirty="0" smtClean="0">
                <a:latin typeface="Baskerville Old Face" panose="02020602080505020303" pitchFamily="18" charset="0"/>
              </a:rPr>
              <a:t>“man in black shirt is playing a guitar” does not appear in the training set.</a:t>
            </a:r>
          </a:p>
          <a:p>
            <a:endParaRPr lang="en-US" sz="2400" dirty="0" smtClean="0">
              <a:latin typeface="Baskerville Old Face" panose="02020602080505020303" pitchFamily="18" charset="0"/>
            </a:endParaRPr>
          </a:p>
          <a:p>
            <a:pPr marL="285750" indent="-285750">
              <a:buFont typeface="Arial" panose="020B0604020202020204" pitchFamily="34" charset="0"/>
              <a:buChar char="•"/>
            </a:pPr>
            <a:r>
              <a:rPr lang="en-US" sz="2400" dirty="0" smtClean="0">
                <a:latin typeface="Baskerville Old Face" panose="02020602080505020303" pitchFamily="18" charset="0"/>
              </a:rPr>
              <a:t>“man in black shirt”-20 times, “is paying guitar”-60 times.</a:t>
            </a:r>
          </a:p>
          <a:p>
            <a:endParaRPr lang="en-US" sz="2400" dirty="0" smtClean="0">
              <a:latin typeface="Baskerville Old Face" panose="02020602080505020303" pitchFamily="18" charset="0"/>
            </a:endParaRPr>
          </a:p>
          <a:p>
            <a:pPr marL="285750" indent="-285750">
              <a:buFont typeface="Arial" panose="020B0604020202020204" pitchFamily="34" charset="0"/>
              <a:buChar char="•"/>
            </a:pPr>
            <a:r>
              <a:rPr lang="en-US" sz="2400" dirty="0" smtClean="0">
                <a:latin typeface="Baskerville Old Face" panose="02020602080505020303" pitchFamily="18" charset="0"/>
              </a:rPr>
              <a:t>Finally, description.</a:t>
            </a:r>
          </a:p>
          <a:p>
            <a:endParaRPr lang="en-US" sz="2400" dirty="0" smtClean="0">
              <a:latin typeface="Baskerville Old Face" panose="02020602080505020303" pitchFamily="18" charset="0"/>
            </a:endParaRPr>
          </a:p>
          <a:p>
            <a:pPr marL="285750" indent="-285750">
              <a:buFont typeface="Arial" panose="020B0604020202020204" pitchFamily="34" charset="0"/>
              <a:buChar char="•"/>
            </a:pPr>
            <a:endParaRPr lang="en-US" sz="24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154" y="219555"/>
            <a:ext cx="2904427" cy="31679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181" y="3387515"/>
            <a:ext cx="3144982" cy="3167961"/>
          </a:xfrm>
          <a:prstGeom prst="rect">
            <a:avLst/>
          </a:prstGeom>
        </p:spPr>
      </p:pic>
    </p:spTree>
    <p:extLst>
      <p:ext uri="{BB962C8B-B14F-4D97-AF65-F5344CB8AC3E}">
        <p14:creationId xmlns:p14="http://schemas.microsoft.com/office/powerpoint/2010/main" val="2260656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309" y="1745672"/>
            <a:ext cx="6220691" cy="436418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5672"/>
            <a:ext cx="6165273" cy="4364182"/>
          </a:xfrm>
          <a:prstGeom prst="rect">
            <a:avLst/>
          </a:prstGeom>
        </p:spPr>
      </p:pic>
      <p:sp>
        <p:nvSpPr>
          <p:cNvPr id="4" name="TextBox 3"/>
          <p:cNvSpPr txBox="1"/>
          <p:nvPr/>
        </p:nvSpPr>
        <p:spPr>
          <a:xfrm>
            <a:off x="498763" y="304800"/>
            <a:ext cx="3768437" cy="646331"/>
          </a:xfrm>
          <a:prstGeom prst="rect">
            <a:avLst/>
          </a:prstGeom>
          <a:noFill/>
        </p:spPr>
        <p:txBody>
          <a:bodyPr wrap="square" rtlCol="0">
            <a:spAutoFit/>
          </a:bodyPr>
          <a:lstStyle/>
          <a:p>
            <a:r>
              <a:rPr lang="en-US" sz="3600" b="1" dirty="0" smtClean="0">
                <a:latin typeface="Baskerville Old Face" panose="02020602080505020303" pitchFamily="18" charset="0"/>
              </a:rPr>
              <a:t>Failure cases</a:t>
            </a:r>
            <a:endParaRPr lang="en-US" sz="3600" b="1" dirty="0">
              <a:latin typeface="Baskerville Old Face" panose="02020602080505020303" pitchFamily="18" charset="0"/>
            </a:endParaRPr>
          </a:p>
        </p:txBody>
      </p:sp>
      <p:sp>
        <p:nvSpPr>
          <p:cNvPr id="5" name="TextBox 4"/>
          <p:cNvSpPr txBox="1"/>
          <p:nvPr/>
        </p:nvSpPr>
        <p:spPr>
          <a:xfrm>
            <a:off x="498763" y="1060754"/>
            <a:ext cx="5832764" cy="461665"/>
          </a:xfrm>
          <a:prstGeom prst="rect">
            <a:avLst/>
          </a:prstGeom>
          <a:noFill/>
        </p:spPr>
        <p:txBody>
          <a:bodyPr wrap="square" rtlCol="0">
            <a:spAutoFit/>
          </a:bodyPr>
          <a:lstStyle/>
          <a:p>
            <a:r>
              <a:rPr lang="en-US" sz="2400" dirty="0" smtClean="0">
                <a:latin typeface="Baskerville Old Face" panose="02020602080505020303" pitchFamily="18" charset="0"/>
              </a:rPr>
              <a:t>This model is not successful for all images</a:t>
            </a: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3537057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277091"/>
            <a:ext cx="9240982" cy="646331"/>
          </a:xfrm>
          <a:prstGeom prst="rect">
            <a:avLst/>
          </a:prstGeom>
          <a:noFill/>
        </p:spPr>
        <p:txBody>
          <a:bodyPr wrap="square" rtlCol="0">
            <a:spAutoFit/>
          </a:bodyPr>
          <a:lstStyle/>
          <a:p>
            <a:r>
              <a:rPr lang="en-US" sz="3600" b="1" dirty="0" smtClean="0">
                <a:latin typeface="Baskerville Old Face" panose="02020602080505020303" pitchFamily="18" charset="0"/>
              </a:rPr>
              <a:t>Multimodal RNN outperforms retrieval baseline</a:t>
            </a:r>
            <a:endParaRPr lang="en-US" sz="3600" b="1" dirty="0">
              <a:latin typeface="Baskerville Old Face" panose="02020602080505020303" pitchFamily="18" charset="0"/>
            </a:endParaRPr>
          </a:p>
        </p:txBody>
      </p:sp>
      <p:sp>
        <p:nvSpPr>
          <p:cNvPr id="3" name="TextBox 2"/>
          <p:cNvSpPr txBox="1"/>
          <p:nvPr/>
        </p:nvSpPr>
        <p:spPr>
          <a:xfrm>
            <a:off x="249382" y="1184277"/>
            <a:ext cx="11333017"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Baskerville Old Face" panose="02020602080505020303" pitchFamily="18" charset="0"/>
              </a:rPr>
              <a:t>This model annotate each test image with a sentence of the most similar training set image as determined by L2 norm over VGGNet  features.</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This MRNN takes only a fraction of a second to evaluate per image.</a:t>
            </a:r>
            <a:endParaRPr lang="en-US" sz="24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6" y="3333173"/>
            <a:ext cx="11055928" cy="2048161"/>
          </a:xfrm>
          <a:prstGeom prst="rect">
            <a:avLst/>
          </a:prstGeom>
        </p:spPr>
      </p:pic>
      <p:sp>
        <p:nvSpPr>
          <p:cNvPr id="5" name="TextBox 4"/>
          <p:cNvSpPr txBox="1"/>
          <p:nvPr/>
        </p:nvSpPr>
        <p:spPr>
          <a:xfrm>
            <a:off x="831273" y="5960570"/>
            <a:ext cx="8853054" cy="369332"/>
          </a:xfrm>
          <a:prstGeom prst="rect">
            <a:avLst/>
          </a:prstGeom>
          <a:noFill/>
        </p:spPr>
        <p:txBody>
          <a:bodyPr wrap="square" rtlCol="0">
            <a:spAutoFit/>
          </a:bodyPr>
          <a:lstStyle/>
          <a:p>
            <a:pPr algn="ctr"/>
            <a:r>
              <a:rPr lang="en-US" dirty="0" smtClean="0"/>
              <a:t>Table 2. Evaluation of full image predictions on 1,000 test images.</a:t>
            </a:r>
            <a:endParaRPr lang="en-US" dirty="0"/>
          </a:p>
        </p:txBody>
      </p:sp>
    </p:spTree>
    <p:extLst>
      <p:ext uri="{BB962C8B-B14F-4D97-AF65-F5344CB8AC3E}">
        <p14:creationId xmlns:p14="http://schemas.microsoft.com/office/powerpoint/2010/main" val="95437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618" y="304799"/>
            <a:ext cx="9337964" cy="646331"/>
          </a:xfrm>
          <a:prstGeom prst="rect">
            <a:avLst/>
          </a:prstGeom>
          <a:noFill/>
        </p:spPr>
        <p:txBody>
          <a:bodyPr wrap="square" rtlCol="0">
            <a:spAutoFit/>
          </a:bodyPr>
          <a:lstStyle/>
          <a:p>
            <a:r>
              <a:rPr lang="en-US" sz="3600" b="1" dirty="0" smtClean="0">
                <a:latin typeface="Baskerville Old Face" panose="02020602080505020303" pitchFamily="18" charset="0"/>
              </a:rPr>
              <a:t>Generated Descriptions: Region evaluation</a:t>
            </a:r>
            <a:endParaRPr lang="en-US" sz="3600" b="1" dirty="0">
              <a:latin typeface="Baskerville Old Face" panose="02020602080505020303" pitchFamily="18" charset="0"/>
            </a:endParaRPr>
          </a:p>
        </p:txBody>
      </p:sp>
      <p:sp>
        <p:nvSpPr>
          <p:cNvPr id="3" name="TextBox 2"/>
          <p:cNvSpPr txBox="1"/>
          <p:nvPr/>
        </p:nvSpPr>
        <p:spPr>
          <a:xfrm>
            <a:off x="193963" y="1715236"/>
            <a:ext cx="5929745"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Baskerville Old Face" panose="02020602080505020303" pitchFamily="18" charset="0"/>
              </a:rPr>
              <a:t>Trains the model between image regions and text snippets. To support this evaluation they used AMT(Amazon Mechanical Turk) and collected a new data set which is to be used at test time.</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The Labeling interface displays a image and annotators are supposed to draw five bounding boxes and annotate with text.</a:t>
            </a:r>
          </a:p>
          <a:p>
            <a:pPr algn="just"/>
            <a:endParaRPr lang="en-US" sz="2400" dirty="0" smtClean="0">
              <a:latin typeface="Baskerville Old Face" panose="020206020805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527" y="1159750"/>
            <a:ext cx="5863214" cy="4520614"/>
          </a:xfrm>
          <a:prstGeom prst="rect">
            <a:avLst/>
          </a:prstGeom>
        </p:spPr>
      </p:pic>
    </p:spTree>
    <p:extLst>
      <p:ext uri="{BB962C8B-B14F-4D97-AF65-F5344CB8AC3E}">
        <p14:creationId xmlns:p14="http://schemas.microsoft.com/office/powerpoint/2010/main" val="583797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14" y="166551"/>
            <a:ext cx="6070841" cy="36711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765" y="2992008"/>
            <a:ext cx="7145669" cy="3865992"/>
          </a:xfrm>
          <a:prstGeom prst="rect">
            <a:avLst/>
          </a:prstGeom>
        </p:spPr>
      </p:pic>
      <p:sp>
        <p:nvSpPr>
          <p:cNvPr id="7" name="TextBox 6"/>
          <p:cNvSpPr txBox="1"/>
          <p:nvPr/>
        </p:nvSpPr>
        <p:spPr>
          <a:xfrm>
            <a:off x="6885709" y="2002130"/>
            <a:ext cx="3893127" cy="369332"/>
          </a:xfrm>
          <a:prstGeom prst="rect">
            <a:avLst/>
          </a:prstGeom>
          <a:noFill/>
        </p:spPr>
        <p:txBody>
          <a:bodyPr wrap="square" rtlCol="0">
            <a:spAutoFit/>
          </a:bodyPr>
          <a:lstStyle/>
          <a:p>
            <a:r>
              <a:rPr lang="en-US" dirty="0" smtClean="0"/>
              <a:t>Fig: Examples of region predictions</a:t>
            </a:r>
            <a:endParaRPr lang="en-US" dirty="0"/>
          </a:p>
        </p:txBody>
      </p:sp>
    </p:spTree>
    <p:extLst>
      <p:ext uri="{BB962C8B-B14F-4D97-AF65-F5344CB8AC3E}">
        <p14:creationId xmlns:p14="http://schemas.microsoft.com/office/powerpoint/2010/main" val="2283490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7" y="1094510"/>
            <a:ext cx="1127760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Baskerville Old Face" panose="02020602080505020303" pitchFamily="18" charset="0"/>
              </a:rPr>
              <a:t>They collected 9000 text snippets for 200 images in MSCOCO.</a:t>
            </a:r>
          </a:p>
          <a:p>
            <a:pPr algn="just"/>
            <a:endParaRPr lang="en-US" sz="2400" dirty="0">
              <a:latin typeface="Baskerville Old Face" panose="02020602080505020303" pitchFamily="18" charset="0"/>
            </a:endParaRPr>
          </a:p>
          <a:p>
            <a:pPr marL="285750" indent="-285750" algn="just">
              <a:buFont typeface="Arial" panose="020B0604020202020204" pitchFamily="34" charset="0"/>
              <a:buChar char="•"/>
            </a:pPr>
            <a:r>
              <a:rPr lang="en-US" sz="2400" dirty="0">
                <a:latin typeface="Baskerville Old Face" panose="02020602080505020303" pitchFamily="18" charset="0"/>
              </a:rPr>
              <a:t>Average length of snippet was about 2.3 words.</a:t>
            </a:r>
          </a:p>
          <a:p>
            <a:pPr algn="just"/>
            <a:endParaRPr lang="en-US" sz="2400" dirty="0">
              <a:latin typeface="Baskerville Old Face" panose="02020602080505020303" pitchFamily="18" charset="0"/>
            </a:endParaRPr>
          </a:p>
          <a:p>
            <a:pPr marL="285750" indent="-285750" algn="just">
              <a:buFont typeface="Arial" panose="020B0604020202020204" pitchFamily="34" charset="0"/>
              <a:buChar char="•"/>
            </a:pPr>
            <a:r>
              <a:rPr lang="en-US" sz="2400" dirty="0">
                <a:latin typeface="Baskerville Old Face" panose="02020602080505020303" pitchFamily="18" charset="0"/>
              </a:rPr>
              <a:t>Example annotations include “sports car”, “elderly couple sitting”, “construction site”, “three dogs on leashes”, “chocolate cake”.  </a:t>
            </a:r>
            <a:endParaRPr lang="en-US" sz="2400" dirty="0" smtClean="0">
              <a:latin typeface="Baskerville Old Face" panose="02020602080505020303" pitchFamily="18" charset="0"/>
            </a:endParaRPr>
          </a:p>
          <a:p>
            <a:pPr marL="285750" indent="-285750" algn="just">
              <a:buFont typeface="Arial" panose="020B0604020202020204" pitchFamily="34" charset="0"/>
              <a:buChar char="•"/>
            </a:pPr>
            <a:endParaRPr lang="en-US" sz="2400" dirty="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Here the annotations are more comprehensive and features elements of scenes which are salient.</a:t>
            </a:r>
            <a:endParaRPr lang="en-US" sz="2400" dirty="0"/>
          </a:p>
        </p:txBody>
      </p:sp>
    </p:spTree>
    <p:extLst>
      <p:ext uri="{BB962C8B-B14F-4D97-AF65-F5344CB8AC3E}">
        <p14:creationId xmlns:p14="http://schemas.microsoft.com/office/powerpoint/2010/main" val="141523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546" y="364600"/>
            <a:ext cx="7094454" cy="4073812"/>
          </a:xfrm>
          <a:prstGeom prst="rect">
            <a:avLst/>
          </a:prstGeom>
        </p:spPr>
      </p:pic>
      <p:sp>
        <p:nvSpPr>
          <p:cNvPr id="3" name="TextBox 2"/>
          <p:cNvSpPr txBox="1"/>
          <p:nvPr/>
        </p:nvSpPr>
        <p:spPr>
          <a:xfrm>
            <a:off x="249381" y="416999"/>
            <a:ext cx="3671455" cy="646331"/>
          </a:xfrm>
          <a:prstGeom prst="rect">
            <a:avLst/>
          </a:prstGeom>
          <a:noFill/>
        </p:spPr>
        <p:txBody>
          <a:bodyPr wrap="square" rtlCol="0">
            <a:spAutoFit/>
          </a:bodyPr>
          <a:lstStyle/>
          <a:p>
            <a:r>
              <a:rPr lang="en-US" sz="3600" b="1" dirty="0" smtClean="0">
                <a:latin typeface="Baskerville Old Face" panose="02020602080505020303" pitchFamily="18" charset="0"/>
              </a:rPr>
              <a:t>Qualitative</a:t>
            </a:r>
            <a:endParaRPr lang="en-US" sz="3600" b="1" dirty="0">
              <a:latin typeface="Baskerville Old Face" panose="02020602080505020303" pitchFamily="18" charset="0"/>
            </a:endParaRPr>
          </a:p>
        </p:txBody>
      </p:sp>
      <p:sp>
        <p:nvSpPr>
          <p:cNvPr id="4" name="TextBox 3"/>
          <p:cNvSpPr txBox="1"/>
          <p:nvPr/>
        </p:nvSpPr>
        <p:spPr>
          <a:xfrm>
            <a:off x="249381" y="1331340"/>
            <a:ext cx="466898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Baskerville Old Face" panose="02020602080505020303" pitchFamily="18" charset="0"/>
              </a:rPr>
              <a:t>Consider the phrase “table with wine glasses”</a:t>
            </a:r>
          </a:p>
          <a:p>
            <a:endParaRPr lang="en-US" sz="2400" dirty="0">
              <a:latin typeface="Baskerville Old Face" panose="02020602080505020303" pitchFamily="18" charset="0"/>
            </a:endParaRPr>
          </a:p>
          <a:p>
            <a:pPr marL="342900" indent="-342900">
              <a:buFont typeface="Arial" panose="020B0604020202020204" pitchFamily="34" charset="0"/>
              <a:buChar char="•"/>
            </a:pPr>
            <a:r>
              <a:rPr lang="en-US" sz="2400" dirty="0" smtClean="0">
                <a:latin typeface="Baskerville Old Face" panose="02020602080505020303" pitchFamily="18" charset="0"/>
              </a:rPr>
              <a:t>Occurs 30 times in testing set.</a:t>
            </a:r>
          </a:p>
          <a:p>
            <a:endParaRPr lang="en-US" sz="2400" dirty="0">
              <a:latin typeface="Baskerville Old Face" panose="02020602080505020303" pitchFamily="18" charset="0"/>
            </a:endParaRPr>
          </a:p>
          <a:p>
            <a:pPr marL="342900" indent="-342900">
              <a:buFont typeface="Arial" panose="020B0604020202020204" pitchFamily="34" charset="0"/>
              <a:buChar char="•"/>
            </a:pPr>
            <a:r>
              <a:rPr lang="en-US" sz="2400" dirty="0" smtClean="0">
                <a:latin typeface="Baskerville Old Face" panose="02020602080505020303" pitchFamily="18" charset="0"/>
              </a:rPr>
              <a:t>Each time it has different appearance and occupy different bounding boxes.</a:t>
            </a:r>
          </a:p>
          <a:p>
            <a:endParaRPr lang="en-US" sz="2400" dirty="0">
              <a:latin typeface="Baskerville Old Face" panose="02020602080505020303" pitchFamily="18" charset="0"/>
            </a:endParaRPr>
          </a:p>
        </p:txBody>
      </p:sp>
      <p:sp>
        <p:nvSpPr>
          <p:cNvPr id="5" name="TextBox 4"/>
          <p:cNvSpPr txBox="1"/>
          <p:nvPr/>
        </p:nvSpPr>
        <p:spPr>
          <a:xfrm>
            <a:off x="249381" y="4461672"/>
            <a:ext cx="1009996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To generate a single phrase this model first correctly learn ground the string and then generates the phrase.</a:t>
            </a:r>
          </a:p>
          <a:p>
            <a:endParaRPr lang="en-US" sz="2400" dirty="0"/>
          </a:p>
        </p:txBody>
      </p:sp>
    </p:spTree>
    <p:extLst>
      <p:ext uri="{BB962C8B-B14F-4D97-AF65-F5344CB8AC3E}">
        <p14:creationId xmlns:p14="http://schemas.microsoft.com/office/powerpoint/2010/main" val="1467523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As the title suggests this paper explained the implementation of a network capable of generating descriptions when supplied with an image.</a:t>
            </a:r>
          </a:p>
          <a:p>
            <a:r>
              <a:rPr lang="en-US" dirty="0" smtClean="0"/>
              <a:t>Most of the papers in the class already deal with just binary classification (either it is something or not) or just identification of an area of interest in an image.</a:t>
            </a:r>
            <a:endParaRPr lang="en-US" dirty="0"/>
          </a:p>
        </p:txBody>
      </p:sp>
    </p:spTree>
    <p:extLst>
      <p:ext uri="{BB962C8B-B14F-4D97-AF65-F5344CB8AC3E}">
        <p14:creationId xmlns:p14="http://schemas.microsoft.com/office/powerpoint/2010/main" val="8833148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8" y="360219"/>
            <a:ext cx="11817928" cy="584775"/>
          </a:xfrm>
          <a:prstGeom prst="rect">
            <a:avLst/>
          </a:prstGeom>
          <a:noFill/>
        </p:spPr>
        <p:txBody>
          <a:bodyPr wrap="square" rtlCol="0">
            <a:spAutoFit/>
          </a:bodyPr>
          <a:lstStyle/>
          <a:p>
            <a:r>
              <a:rPr lang="en-US" sz="3200" b="1" dirty="0" smtClean="0">
                <a:latin typeface="Baskerville Old Face" panose="02020602080505020303" pitchFamily="18" charset="0"/>
              </a:rPr>
              <a:t>Region model outperforms full frame model and ranking baseline.</a:t>
            </a:r>
            <a:endParaRPr lang="en-US" sz="3200" b="1" dirty="0">
              <a:latin typeface="Baskerville Old Face" panose="02020602080505020303" pitchFamily="18" charset="0"/>
            </a:endParaRPr>
          </a:p>
        </p:txBody>
      </p:sp>
      <p:sp>
        <p:nvSpPr>
          <p:cNvPr id="3" name="TextBox 2"/>
          <p:cNvSpPr txBox="1"/>
          <p:nvPr/>
        </p:nvSpPr>
        <p:spPr>
          <a:xfrm>
            <a:off x="235528" y="1319067"/>
            <a:ext cx="5320145"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Baskerville Old Face" panose="02020602080505020303" pitchFamily="18" charset="0"/>
              </a:rPr>
              <a:t>T</a:t>
            </a:r>
            <a:r>
              <a:rPr lang="en-US" sz="2400" dirty="0" smtClean="0">
                <a:latin typeface="Baskerville Old Face" panose="02020602080505020303" pitchFamily="18" charset="0"/>
              </a:rPr>
              <a:t>his data is evaluated as a prediction task from a 2D array of pixels to a sequence of words and record the BLEU score.</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The ranking baseline retrieves training sentence substrings most compatible with each region as judged by the BRNN model.</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a:latin typeface="Baskerville Old Face" panose="02020602080505020303" pitchFamily="18" charset="0"/>
              </a:rPr>
              <a:t>T</a:t>
            </a:r>
            <a:r>
              <a:rPr lang="en-US" sz="2400" dirty="0" smtClean="0">
                <a:latin typeface="Baskerville Old Face" panose="02020602080505020303" pitchFamily="18" charset="0"/>
              </a:rPr>
              <a:t>he full frame model was trained only on full images, so feeding it smaller image regions deteriorates its performance.</a:t>
            </a:r>
            <a:endParaRPr lang="en-US" sz="24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509" y="1319067"/>
            <a:ext cx="6206835" cy="3211369"/>
          </a:xfrm>
          <a:prstGeom prst="rect">
            <a:avLst/>
          </a:prstGeom>
        </p:spPr>
      </p:pic>
      <p:sp>
        <p:nvSpPr>
          <p:cNvPr id="5" name="TextBox 4"/>
          <p:cNvSpPr txBox="1"/>
          <p:nvPr/>
        </p:nvSpPr>
        <p:spPr>
          <a:xfrm>
            <a:off x="5853544" y="5001491"/>
            <a:ext cx="5832764" cy="369332"/>
          </a:xfrm>
          <a:prstGeom prst="rect">
            <a:avLst/>
          </a:prstGeom>
          <a:noFill/>
        </p:spPr>
        <p:txBody>
          <a:bodyPr wrap="square" rtlCol="0">
            <a:spAutoFit/>
          </a:bodyPr>
          <a:lstStyle/>
          <a:p>
            <a:r>
              <a:rPr lang="en-US" dirty="0" smtClean="0"/>
              <a:t>Table 3 . BLEU score evaluation of image region annotations. </a:t>
            </a:r>
            <a:endParaRPr lang="en-US" dirty="0"/>
          </a:p>
        </p:txBody>
      </p:sp>
    </p:spTree>
    <p:extLst>
      <p:ext uri="{BB962C8B-B14F-4D97-AF65-F5344CB8AC3E}">
        <p14:creationId xmlns:p14="http://schemas.microsoft.com/office/powerpoint/2010/main" val="605135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7" y="554182"/>
            <a:ext cx="4585854" cy="646331"/>
          </a:xfrm>
          <a:prstGeom prst="rect">
            <a:avLst/>
          </a:prstGeom>
          <a:noFill/>
        </p:spPr>
        <p:txBody>
          <a:bodyPr wrap="square" rtlCol="0">
            <a:spAutoFit/>
          </a:bodyPr>
          <a:lstStyle/>
          <a:p>
            <a:r>
              <a:rPr lang="en-US" sz="3600" b="1" dirty="0" smtClean="0">
                <a:latin typeface="Baskerville Old Face" panose="02020602080505020303" pitchFamily="18" charset="0"/>
              </a:rPr>
              <a:t>Limitations</a:t>
            </a:r>
            <a:endParaRPr lang="en-US" sz="3600" b="1" dirty="0">
              <a:latin typeface="Baskerville Old Face" panose="02020602080505020303" pitchFamily="18" charset="0"/>
            </a:endParaRPr>
          </a:p>
        </p:txBody>
      </p:sp>
      <p:sp>
        <p:nvSpPr>
          <p:cNvPr id="3" name="TextBox 2"/>
          <p:cNvSpPr txBox="1"/>
          <p:nvPr/>
        </p:nvSpPr>
        <p:spPr>
          <a:xfrm>
            <a:off x="568037" y="1607127"/>
            <a:ext cx="10972799"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skerville Old Face" panose="02020602080505020303" pitchFamily="18" charset="0"/>
              </a:rPr>
              <a:t>T</a:t>
            </a:r>
            <a:r>
              <a:rPr lang="en-US" sz="2800" dirty="0" smtClean="0">
                <a:latin typeface="Baskerville Old Face" panose="02020602080505020303" pitchFamily="18" charset="0"/>
              </a:rPr>
              <a:t>his model can  generate a description of one input array of pixels at a fixed resolution.</a:t>
            </a:r>
          </a:p>
          <a:p>
            <a:endParaRPr lang="en-US" sz="2800" dirty="0" smtClean="0">
              <a:latin typeface="Baskerville Old Face" panose="02020602080505020303" pitchFamily="18" charset="0"/>
            </a:endParaRPr>
          </a:p>
          <a:p>
            <a:pPr marL="285750" indent="-285750">
              <a:buFont typeface="Arial" panose="020B0604020202020204" pitchFamily="34" charset="0"/>
              <a:buChar char="•"/>
            </a:pPr>
            <a:r>
              <a:rPr lang="en-US" sz="2800" dirty="0" smtClean="0">
                <a:latin typeface="Baskerville Old Face" panose="02020602080505020303" pitchFamily="18" charset="0"/>
              </a:rPr>
              <a:t>This model receives the image information only through additive bias interactions, which are known to be less expressive than more complicated multiplicative interactions.</a:t>
            </a:r>
          </a:p>
          <a:p>
            <a:endParaRPr lang="en-US" sz="2800" dirty="0" smtClean="0">
              <a:latin typeface="Baskerville Old Face" panose="02020602080505020303" pitchFamily="18" charset="0"/>
            </a:endParaRPr>
          </a:p>
          <a:p>
            <a:pPr marL="285750" indent="-285750">
              <a:buFont typeface="Arial" panose="020B0604020202020204" pitchFamily="34" charset="0"/>
              <a:buChar char="•"/>
            </a:pPr>
            <a:r>
              <a:rPr lang="en-US" sz="2800" dirty="0" smtClean="0">
                <a:latin typeface="Baskerville Old Face" panose="02020602080505020303" pitchFamily="18" charset="0"/>
              </a:rPr>
              <a:t>This approach consists of two separate models.</a:t>
            </a:r>
            <a:endParaRPr lang="en-US" sz="2800" dirty="0">
              <a:latin typeface="Baskerville Old Face" panose="02020602080505020303" pitchFamily="18" charset="0"/>
            </a:endParaRPr>
          </a:p>
        </p:txBody>
      </p:sp>
    </p:spTree>
    <p:extLst>
      <p:ext uri="{BB962C8B-B14F-4D97-AF65-F5344CB8AC3E}">
        <p14:creationId xmlns:p14="http://schemas.microsoft.com/office/powerpoint/2010/main" val="1771742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7254" y="1621334"/>
            <a:ext cx="10785765"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Baskerville Old Face" panose="02020602080505020303" pitchFamily="18" charset="0"/>
              </a:rPr>
              <a:t>A model that generates natural language descriptions of image regions based on weak labels in form of a dataset of images and sentences, and with very few hardcoded assumptions.</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This model aligned parts of visual and language modalities through a common, multimodal embedding.</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This model provides state of the performance on image ranking experiments.</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This model described a MRNN architecture which generates descriptions on visual data and evaluated on both full frame and region-level experiments.</a:t>
            </a:r>
          </a:p>
        </p:txBody>
      </p:sp>
      <p:sp>
        <p:nvSpPr>
          <p:cNvPr id="3" name="TextBox 2"/>
          <p:cNvSpPr txBox="1"/>
          <p:nvPr/>
        </p:nvSpPr>
        <p:spPr>
          <a:xfrm>
            <a:off x="547254" y="594162"/>
            <a:ext cx="3449782" cy="646331"/>
          </a:xfrm>
          <a:prstGeom prst="rect">
            <a:avLst/>
          </a:prstGeom>
          <a:noFill/>
        </p:spPr>
        <p:txBody>
          <a:bodyPr wrap="square" rtlCol="0">
            <a:spAutoFit/>
          </a:bodyPr>
          <a:lstStyle/>
          <a:p>
            <a:r>
              <a:rPr lang="en-US" sz="3600" b="1" dirty="0" smtClean="0">
                <a:latin typeface="Baskerville Old Face" panose="02020602080505020303" pitchFamily="18" charset="0"/>
              </a:rPr>
              <a:t>Conclusions</a:t>
            </a:r>
            <a:endParaRPr lang="en-US" sz="3600" b="1" dirty="0">
              <a:latin typeface="Baskerville Old Face" panose="02020602080505020303" pitchFamily="18" charset="0"/>
            </a:endParaRPr>
          </a:p>
        </p:txBody>
      </p:sp>
    </p:spTree>
    <p:extLst>
      <p:ext uri="{BB962C8B-B14F-4D97-AF65-F5344CB8AC3E}">
        <p14:creationId xmlns:p14="http://schemas.microsoft.com/office/powerpoint/2010/main" val="142565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lstStyle/>
          <a:p>
            <a:r>
              <a:rPr lang="en-US" dirty="0" smtClean="0"/>
              <a:t>This paper takes a step further by adding an element of describing objects in the image rather than just classification or identification.</a:t>
            </a:r>
          </a:p>
          <a:p>
            <a:pPr marL="0" indent="0">
              <a:buNone/>
            </a:pPr>
            <a:endParaRPr lang="en-US" dirty="0"/>
          </a:p>
          <a:p>
            <a:r>
              <a:rPr lang="en-US" dirty="0" smtClean="0"/>
              <a:t>As we’ve established in this class all the modelling done is to try to simulate the way we humans do things and this isn’t any different and as always it is easy for us humans to do and elusive for out computer counterparts.</a:t>
            </a:r>
            <a:endParaRPr lang="en-US" dirty="0"/>
          </a:p>
        </p:txBody>
      </p:sp>
    </p:spTree>
    <p:extLst>
      <p:ext uri="{BB962C8B-B14F-4D97-AF65-F5344CB8AC3E}">
        <p14:creationId xmlns:p14="http://schemas.microsoft.com/office/powerpoint/2010/main" val="336394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layinka\Dropbox\Graduate Courses &amp; assignments\Data Mining\332E0F1700000578-3540177-image-a-1_14606476855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8601"/>
            <a:ext cx="8382000" cy="5876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84079" y="6329623"/>
            <a:ext cx="6240683" cy="369332"/>
          </a:xfrm>
          <a:prstGeom prst="rect">
            <a:avLst/>
          </a:prstGeom>
          <a:noFill/>
        </p:spPr>
        <p:txBody>
          <a:bodyPr wrap="none" rtlCol="0">
            <a:spAutoFit/>
          </a:bodyPr>
          <a:lstStyle/>
          <a:p>
            <a:r>
              <a:rPr lang="en-US" dirty="0"/>
              <a:t>Figure 1. The description Microsoft’s caption bot gives the image.</a:t>
            </a:r>
          </a:p>
        </p:txBody>
      </p:sp>
    </p:spTree>
    <p:extLst>
      <p:ext uri="{BB962C8B-B14F-4D97-AF65-F5344CB8AC3E}">
        <p14:creationId xmlns:p14="http://schemas.microsoft.com/office/powerpoint/2010/main" val="3511862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layinka\Dropbox\Graduate Courses &amp; assignments\Data Mining\332E5D8F00000578-3540177-image-a-6_14606478936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242889"/>
            <a:ext cx="7772399" cy="60055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14449" y="6329623"/>
            <a:ext cx="3363100" cy="369332"/>
          </a:xfrm>
          <a:prstGeom prst="rect">
            <a:avLst/>
          </a:prstGeom>
          <a:noFill/>
        </p:spPr>
        <p:txBody>
          <a:bodyPr wrap="none" rtlCol="0">
            <a:spAutoFit/>
          </a:bodyPr>
          <a:lstStyle/>
          <a:p>
            <a:r>
              <a:rPr lang="en-US" dirty="0"/>
              <a:t>Figure 2. Pretty close description..</a:t>
            </a:r>
          </a:p>
        </p:txBody>
      </p:sp>
    </p:spTree>
    <p:extLst>
      <p:ext uri="{BB962C8B-B14F-4D97-AF65-F5344CB8AC3E}">
        <p14:creationId xmlns:p14="http://schemas.microsoft.com/office/powerpoint/2010/main" val="3647081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a:bodyPr>
          <a:lstStyle/>
          <a:p>
            <a:r>
              <a:rPr lang="en-US" dirty="0" smtClean="0"/>
              <a:t>As the images have shown, description by computers can be very limited and restrictive and the authors of the paper tried to implement a system that does away with these restrictions and be able to generate </a:t>
            </a:r>
            <a:r>
              <a:rPr lang="en-US" dirty="0"/>
              <a:t>dense descriptions of </a:t>
            </a:r>
            <a:r>
              <a:rPr lang="en-US" dirty="0" smtClean="0"/>
              <a:t>images.</a:t>
            </a:r>
          </a:p>
          <a:p>
            <a:r>
              <a:rPr lang="en-US" dirty="0" smtClean="0"/>
              <a:t>Their aim </a:t>
            </a:r>
            <a:r>
              <a:rPr lang="en-US" dirty="0"/>
              <a:t>is in the design of </a:t>
            </a:r>
            <a:r>
              <a:rPr lang="en-US" dirty="0" smtClean="0"/>
              <a:t>a model </a:t>
            </a:r>
            <a:r>
              <a:rPr lang="en-US" dirty="0"/>
              <a:t>that is rich enough to simultaneously reason </a:t>
            </a:r>
            <a:r>
              <a:rPr lang="en-US" dirty="0" smtClean="0"/>
              <a:t>about contents </a:t>
            </a:r>
            <a:r>
              <a:rPr lang="en-US" dirty="0"/>
              <a:t>of images and their representation in the </a:t>
            </a:r>
            <a:r>
              <a:rPr lang="en-US" dirty="0" smtClean="0"/>
              <a:t>domain of </a:t>
            </a:r>
            <a:r>
              <a:rPr lang="en-US" dirty="0"/>
              <a:t>natural language. Additionally, the model should be </a:t>
            </a:r>
            <a:r>
              <a:rPr lang="en-US" dirty="0" smtClean="0"/>
              <a:t>free of </a:t>
            </a:r>
            <a:r>
              <a:rPr lang="en-US" dirty="0"/>
              <a:t>assumptions about specific hard-coded templates, </a:t>
            </a:r>
            <a:r>
              <a:rPr lang="en-US" dirty="0" smtClean="0"/>
              <a:t>rules or </a:t>
            </a:r>
            <a:r>
              <a:rPr lang="en-US" dirty="0"/>
              <a:t>categories and instead rely on learning from the </a:t>
            </a:r>
            <a:r>
              <a:rPr lang="en-US" dirty="0" smtClean="0"/>
              <a:t>training data</a:t>
            </a:r>
            <a:r>
              <a:rPr lang="en-US" dirty="0"/>
              <a:t>.</a:t>
            </a:r>
          </a:p>
        </p:txBody>
      </p:sp>
    </p:spTree>
    <p:extLst>
      <p:ext uri="{BB962C8B-B14F-4D97-AF65-F5344CB8AC3E}">
        <p14:creationId xmlns:p14="http://schemas.microsoft.com/office/powerpoint/2010/main" val="3648369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57201"/>
            <a:ext cx="7772400" cy="5453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414450" y="6329623"/>
            <a:ext cx="3327129" cy="369332"/>
          </a:xfrm>
          <a:prstGeom prst="rect">
            <a:avLst/>
          </a:prstGeom>
          <a:noFill/>
        </p:spPr>
        <p:txBody>
          <a:bodyPr wrap="none" rtlCol="0">
            <a:spAutoFit/>
          </a:bodyPr>
          <a:lstStyle/>
          <a:p>
            <a:r>
              <a:rPr lang="en-US" dirty="0"/>
              <a:t>Figure 3. Image showing the goal.</a:t>
            </a:r>
          </a:p>
        </p:txBody>
      </p:sp>
    </p:spTree>
    <p:extLst>
      <p:ext uri="{BB962C8B-B14F-4D97-AF65-F5344CB8AC3E}">
        <p14:creationId xmlns:p14="http://schemas.microsoft.com/office/powerpoint/2010/main" val="47532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a:t>Some pioneering approaches that address the challenge </a:t>
            </a:r>
            <a:r>
              <a:rPr lang="en-US" dirty="0" smtClean="0"/>
              <a:t>of image </a:t>
            </a:r>
            <a:r>
              <a:rPr lang="en-US" dirty="0"/>
              <a:t>descriptions have been developed </a:t>
            </a:r>
            <a:r>
              <a:rPr lang="en-US" dirty="0" smtClean="0"/>
              <a:t>However</a:t>
            </a:r>
            <a:r>
              <a:rPr lang="en-US" dirty="0"/>
              <a:t>, these models often rely on hard-coded </a:t>
            </a:r>
            <a:r>
              <a:rPr lang="en-US" dirty="0" smtClean="0"/>
              <a:t>visual concepts </a:t>
            </a:r>
            <a:r>
              <a:rPr lang="en-US" dirty="0"/>
              <a:t>and sentence templates, which imposes limits </a:t>
            </a:r>
            <a:r>
              <a:rPr lang="en-US" dirty="0" smtClean="0"/>
              <a:t>on their </a:t>
            </a:r>
            <a:r>
              <a:rPr lang="en-US" dirty="0"/>
              <a:t>variety</a:t>
            </a:r>
            <a:r>
              <a:rPr lang="en-US" dirty="0" smtClean="0"/>
              <a:t>.</a:t>
            </a:r>
          </a:p>
          <a:p>
            <a:r>
              <a:rPr lang="en-US" dirty="0"/>
              <a:t>Moreover, the focus of these works has </a:t>
            </a:r>
            <a:r>
              <a:rPr lang="en-US" dirty="0" smtClean="0"/>
              <a:t>been on </a:t>
            </a:r>
            <a:r>
              <a:rPr lang="en-US" dirty="0"/>
              <a:t>reducing complex visual scenes into a single </a:t>
            </a:r>
            <a:r>
              <a:rPr lang="en-US" dirty="0" smtClean="0"/>
              <a:t>sentence, which </a:t>
            </a:r>
            <a:r>
              <a:rPr lang="en-US" dirty="0"/>
              <a:t>we consider to be an unnecessary restriction.</a:t>
            </a:r>
          </a:p>
        </p:txBody>
      </p:sp>
    </p:spTree>
    <p:extLst>
      <p:ext uri="{BB962C8B-B14F-4D97-AF65-F5344CB8AC3E}">
        <p14:creationId xmlns:p14="http://schemas.microsoft.com/office/powerpoint/2010/main" val="216285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581</TotalTime>
  <Words>1622</Words>
  <Application>Microsoft Office PowerPoint</Application>
  <PresentationFormat>Widescreen</PresentationFormat>
  <Paragraphs>123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Baskerville Old Face</vt:lpstr>
      <vt:lpstr>Century Gothic</vt:lpstr>
      <vt:lpstr>Wingdings 3</vt:lpstr>
      <vt:lpstr>Wisp</vt:lpstr>
      <vt:lpstr>Deep Visual-Semantic Alignments for Generating Image Descriptions</vt:lpstr>
      <vt:lpstr>CONTENTS</vt:lpstr>
      <vt:lpstr>Introduction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MODEL</vt:lpstr>
      <vt:lpstr>PowerPoint Presentation</vt:lpstr>
      <vt:lpstr>Multimodal Recurrent Neural Network for generating descriptions</vt:lpstr>
      <vt:lpstr>Training.</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dc:creator>
  <cp:lastModifiedBy>keerthi</cp:lastModifiedBy>
  <cp:revision>32</cp:revision>
  <dcterms:created xsi:type="dcterms:W3CDTF">2017-10-31T19:54:29Z</dcterms:created>
  <dcterms:modified xsi:type="dcterms:W3CDTF">2017-11-01T05:36:45Z</dcterms:modified>
</cp:coreProperties>
</file>