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7"/>
    <p:sldId id="257" r:id="rId28"/>
    <p:sldId id="258" r:id="rId29"/>
    <p:sldId id="259" r:id="rId30"/>
    <p:sldId id="260" r:id="rId31"/>
  </p:sldIdLst>
  <p:sldSz cx="18288000" cy="10287000"/>
  <p:notesSz cx="6858000" cy="9144000"/>
  <p:embeddedFontLst>
    <p:embeddedFont>
      <p:font typeface="Playfair Display SC" charset="1" panose="00000500000000000000"/>
      <p:regular r:id="rId6"/>
    </p:embeddedFont>
    <p:embeddedFont>
      <p:font typeface="Playfair Display SC Bold" charset="1" panose="00000800000000000000"/>
      <p:regular r:id="rId7"/>
    </p:embeddedFont>
    <p:embeddedFont>
      <p:font typeface="Playfair Display SC Italics" charset="1" panose="00000500000000000000"/>
      <p:regular r:id="rId8"/>
    </p:embeddedFont>
    <p:embeddedFont>
      <p:font typeface="Playfair Display SC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DejaVu Serif" charset="1" panose="02060603050605020204"/>
      <p:regular r:id="rId14"/>
    </p:embeddedFont>
    <p:embeddedFont>
      <p:font typeface="DejaVu Serif Bold" charset="1" panose="02060803050605020204"/>
      <p:regular r:id="rId15"/>
    </p:embeddedFont>
    <p:embeddedFont>
      <p:font typeface="DejaVu Serif Italics" charset="1" panose="020606030503050B0204"/>
      <p:regular r:id="rId16"/>
    </p:embeddedFont>
    <p:embeddedFont>
      <p:font typeface="DejaVu Serif Bold Italics" charset="1" panose="020608030503050B0204"/>
      <p:regular r:id="rId17"/>
    </p:embeddedFont>
    <p:embeddedFont>
      <p:font typeface="Times New Roman" charset="1" panose="02030502070405020303"/>
      <p:regular r:id="rId18"/>
    </p:embeddedFont>
    <p:embeddedFont>
      <p:font typeface="Times New Roman Bold" charset="1" panose="02030802070405020303"/>
      <p:regular r:id="rId19"/>
    </p:embeddedFont>
    <p:embeddedFont>
      <p:font typeface="Times New Roman Italics" charset="1" panose="02030502070405090303"/>
      <p:regular r:id="rId20"/>
    </p:embeddedFont>
    <p:embeddedFont>
      <p:font typeface="Times New Roman Bold Italics" charset="1" panose="02030802070405090303"/>
      <p:regular r:id="rId21"/>
    </p:embeddedFont>
    <p:embeddedFont>
      <p:font typeface="Times New Roman Medium" charset="1" panose="02030502070405020303"/>
      <p:regular r:id="rId22"/>
    </p:embeddedFont>
    <p:embeddedFont>
      <p:font typeface="Times New Roman Medium Italics" charset="1" panose="02030502070405090303"/>
      <p:regular r:id="rId23"/>
    </p:embeddedFont>
    <p:embeddedFont>
      <p:font typeface="Times New Roman Semi-Bold" charset="1" panose="02030702070405020303"/>
      <p:regular r:id="rId24"/>
    </p:embeddedFont>
    <p:embeddedFont>
      <p:font typeface="Times New Roman Semi-Bold Italics" charset="1" panose="02030702070405090303"/>
      <p:regular r:id="rId25"/>
    </p:embeddedFont>
    <p:embeddedFont>
      <p:font typeface="Times New Roman Ultra-Bold" charset="1" panose="02030902070405020303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slides/slide1.xml" Type="http://schemas.openxmlformats.org/officeDocument/2006/relationships/slide"/><Relationship Id="rId28" Target="slides/slide2.xml" Type="http://schemas.openxmlformats.org/officeDocument/2006/relationships/slide"/><Relationship Id="rId29" Target="slides/slide3.xml" Type="http://schemas.openxmlformats.org/officeDocument/2006/relationships/slide"/><Relationship Id="rId3" Target="viewProps.xml" Type="http://schemas.openxmlformats.org/officeDocument/2006/relationships/viewProps"/><Relationship Id="rId30" Target="slides/slide4.xml" Type="http://schemas.openxmlformats.org/officeDocument/2006/relationships/slide"/><Relationship Id="rId31" Target="slides/slide5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DDF8E3">
                <a:alpha val="100000"/>
              </a:srgbClr>
            </a:gs>
            <a:gs pos="100000">
              <a:srgbClr val="BCD1FA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84287" y="4331653"/>
            <a:ext cx="16119425" cy="1035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40"/>
              </a:lnSpc>
            </a:pPr>
            <a:r>
              <a:rPr lang="en-US" sz="6100">
                <a:solidFill>
                  <a:srgbClr val="5E17EB"/>
                </a:solidFill>
                <a:latin typeface="Playfair Display SC Bold"/>
              </a:rPr>
              <a:t>Anomaly Detection in medical images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468435" y="3670010"/>
            <a:ext cx="1893391" cy="647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Times New Roman"/>
              </a:rPr>
              <a:t>Report 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465309" y="7879173"/>
            <a:ext cx="2117623" cy="1934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2"/>
              </a:lnSpc>
            </a:pPr>
            <a:r>
              <a:rPr lang="en-US" sz="3573">
                <a:solidFill>
                  <a:srgbClr val="000000"/>
                </a:solidFill>
                <a:latin typeface="Times New Roman Bold"/>
              </a:rPr>
              <a:t>By</a:t>
            </a:r>
          </a:p>
          <a:p>
            <a:pPr algn="ctr">
              <a:lnSpc>
                <a:spcPts val="5002"/>
              </a:lnSpc>
            </a:pPr>
            <a:r>
              <a:rPr lang="en-US" sz="3573">
                <a:solidFill>
                  <a:srgbClr val="000000"/>
                </a:solidFill>
                <a:latin typeface="Times New Roman Bold"/>
              </a:rPr>
              <a:t>Kirti Padhi</a:t>
            </a:r>
          </a:p>
          <a:p>
            <a:pPr algn="ctr">
              <a:lnSpc>
                <a:spcPts val="5002"/>
              </a:lnSpc>
            </a:pPr>
            <a:r>
              <a:rPr lang="en-US" sz="3573">
                <a:solidFill>
                  <a:srgbClr val="000000"/>
                </a:solidFill>
                <a:latin typeface="Times New Roman Bold"/>
              </a:rPr>
              <a:t>B121025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DDF8E3">
                <a:alpha val="100000"/>
              </a:srgbClr>
            </a:gs>
            <a:gs pos="100000">
              <a:srgbClr val="BCD1FA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47906" y="5368507"/>
            <a:ext cx="13376077" cy="563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76"/>
              </a:lnSpc>
            </a:pPr>
            <a:r>
              <a:rPr lang="en-US" sz="3200" spc="150" u="sng">
                <a:solidFill>
                  <a:srgbClr val="004AAD"/>
                </a:solidFill>
                <a:latin typeface="DejaVu Serif Bold"/>
              </a:rPr>
              <a:t>Anomaly Detection Model (Visual Geometry Group 16)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47906" y="6213244"/>
            <a:ext cx="15651895" cy="1383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68"/>
              </a:lnSpc>
            </a:pPr>
            <a:r>
              <a:rPr lang="en-US" sz="2300">
                <a:solidFill>
                  <a:srgbClr val="000000"/>
                </a:solidFill>
                <a:latin typeface="Times New Roman"/>
              </a:rPr>
              <a:t>Our model excels in brain tumor detection within MRI scans, employing three deep learning models—two simple CNNs with varying layer depths and a </a:t>
            </a:r>
            <a:r>
              <a:rPr lang="en-US" sz="2300" u="sng">
                <a:solidFill>
                  <a:srgbClr val="000000"/>
                </a:solidFill>
                <a:latin typeface="Times New Roman"/>
              </a:rPr>
              <a:t>VGG 16 model</a:t>
            </a:r>
            <a:r>
              <a:rPr lang="en-US" sz="2300">
                <a:solidFill>
                  <a:srgbClr val="000000"/>
                </a:solidFill>
                <a:latin typeface="Times New Roman"/>
              </a:rPr>
              <a:t>. The dataset categorizes brain MRI scans into 'yes' (tumor present) and 'no' (normal). Comparison of model performances reveals insights into the impact of architecture complexity on anomaly detection accuracy.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47906" y="1105302"/>
            <a:ext cx="340042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u="sng">
                <a:solidFill>
                  <a:srgbClr val="004AAD"/>
                </a:solidFill>
                <a:latin typeface="DejaVu Serif Bold"/>
              </a:rPr>
              <a:t>REQUIREMENT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47906" y="1828060"/>
            <a:ext cx="16308588" cy="238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68"/>
              </a:lnSpc>
            </a:pPr>
            <a:r>
              <a:rPr lang="en-US" sz="2300">
                <a:solidFill>
                  <a:srgbClr val="000000"/>
                </a:solidFill>
                <a:latin typeface="Times New Roman"/>
              </a:rPr>
              <a:t>Building an Anomaly Detection Model:</a:t>
            </a:r>
          </a:p>
          <a:p>
            <a:pPr>
              <a:lnSpc>
                <a:spcPts val="2668"/>
              </a:lnSpc>
            </a:pPr>
            <a:r>
              <a:rPr lang="en-US" sz="2300">
                <a:solidFill>
                  <a:srgbClr val="000000"/>
                </a:solidFill>
                <a:latin typeface="Times New Roman"/>
              </a:rPr>
              <a:t>Creating a model that can detect anomalies in medical images, such as identifying tumors or lesions that deviate from normal patterns.</a:t>
            </a:r>
          </a:p>
          <a:p>
            <a:pPr>
              <a:lnSpc>
                <a:spcPts val="2668"/>
              </a:lnSpc>
            </a:pPr>
          </a:p>
          <a:p>
            <a:pPr>
              <a:lnSpc>
                <a:spcPts val="2668"/>
              </a:lnSpc>
            </a:pPr>
            <a:r>
              <a:rPr lang="en-US" sz="2300" u="sng">
                <a:solidFill>
                  <a:srgbClr val="000000"/>
                </a:solidFill>
                <a:latin typeface="Times New Roman"/>
              </a:rPr>
              <a:t>Project Planning:</a:t>
            </a:r>
          </a:p>
          <a:p>
            <a:pPr marL="496571" indent="-248285" lvl="1">
              <a:lnSpc>
                <a:spcPts val="2668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Times New Roman"/>
              </a:rPr>
              <a:t>We will collect the Brain MRI scan dataset from kaggle datasets. </a:t>
            </a:r>
          </a:p>
          <a:p>
            <a:pPr marL="496571" indent="-248285" lvl="1">
              <a:lnSpc>
                <a:spcPts val="2668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Times New Roman"/>
              </a:rPr>
              <a:t>Will train the model based on the data and then select the model with high accuracy and precision.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DDF8E3">
                <a:alpha val="100000"/>
              </a:srgbClr>
            </a:gs>
            <a:gs pos="100000">
              <a:srgbClr val="BCD1FA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7514" y="1691623"/>
            <a:ext cx="10404254" cy="6237199"/>
          </a:xfrm>
          <a:custGeom>
            <a:avLst/>
            <a:gdLst/>
            <a:ahLst/>
            <a:cxnLst/>
            <a:rect r="r" b="b" t="t" l="l"/>
            <a:pathLst>
              <a:path h="6237199" w="10404254">
                <a:moveTo>
                  <a:pt x="0" y="0"/>
                </a:moveTo>
                <a:lnTo>
                  <a:pt x="10404254" y="0"/>
                </a:lnTo>
                <a:lnTo>
                  <a:pt x="10404254" y="6237199"/>
                </a:lnTo>
                <a:lnTo>
                  <a:pt x="0" y="62371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404" r="0" b="-33404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2373273" y="1429350"/>
            <a:ext cx="4886027" cy="3487455"/>
          </a:xfrm>
          <a:custGeom>
            <a:avLst/>
            <a:gdLst/>
            <a:ahLst/>
            <a:cxnLst/>
            <a:rect r="r" b="b" t="t" l="l"/>
            <a:pathLst>
              <a:path h="3487455" w="4886027">
                <a:moveTo>
                  <a:pt x="0" y="0"/>
                </a:moveTo>
                <a:lnTo>
                  <a:pt x="4886027" y="0"/>
                </a:lnTo>
                <a:lnTo>
                  <a:pt x="4886027" y="3487455"/>
                </a:lnTo>
                <a:lnTo>
                  <a:pt x="0" y="34874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225" t="0" r="-6894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373273" y="5713175"/>
            <a:ext cx="4886027" cy="3660517"/>
          </a:xfrm>
          <a:custGeom>
            <a:avLst/>
            <a:gdLst/>
            <a:ahLst/>
            <a:cxnLst/>
            <a:rect r="r" b="b" t="t" l="l"/>
            <a:pathLst>
              <a:path h="3660517" w="4886027">
                <a:moveTo>
                  <a:pt x="0" y="0"/>
                </a:moveTo>
                <a:lnTo>
                  <a:pt x="4886027" y="0"/>
                </a:lnTo>
                <a:lnTo>
                  <a:pt x="4886027" y="3660516"/>
                </a:lnTo>
                <a:lnTo>
                  <a:pt x="0" y="36605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756" t="-5585" r="-12799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92460" y="504825"/>
            <a:ext cx="358229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u="sng">
                <a:solidFill>
                  <a:srgbClr val="004AAD"/>
                </a:solidFill>
                <a:latin typeface="DejaVu Serif Bold"/>
              </a:rPr>
              <a:t>First CNN model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67514" y="1265907"/>
            <a:ext cx="7088199" cy="288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58123" indent="-179062" lvl="1">
              <a:lnSpc>
                <a:spcPts val="1924"/>
              </a:lnSpc>
              <a:buFont typeface="Arial"/>
              <a:buChar char="•"/>
            </a:pPr>
            <a:r>
              <a:rPr lang="en-US" sz="1658">
                <a:solidFill>
                  <a:srgbClr val="000000"/>
                </a:solidFill>
                <a:latin typeface="Times New Roman"/>
              </a:rPr>
              <a:t>Structure of the model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67514" y="8166947"/>
            <a:ext cx="7088199" cy="288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58123" indent="-179062" lvl="1">
              <a:lnSpc>
                <a:spcPts val="1924"/>
              </a:lnSpc>
              <a:buFont typeface="Arial"/>
              <a:buChar char="•"/>
            </a:pPr>
            <a:r>
              <a:rPr lang="en-US" sz="1658">
                <a:solidFill>
                  <a:srgbClr val="000000"/>
                </a:solidFill>
                <a:latin typeface="Times New Roman"/>
              </a:rPr>
              <a:t>Achieved Accuracy is 82.92%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DDF8E3">
                <a:alpha val="100000"/>
              </a:srgbClr>
            </a:gs>
            <a:gs pos="100000">
              <a:srgbClr val="BCD1FA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712975"/>
            <a:ext cx="9320545" cy="7136357"/>
          </a:xfrm>
          <a:custGeom>
            <a:avLst/>
            <a:gdLst/>
            <a:ahLst/>
            <a:cxnLst/>
            <a:rect r="r" b="b" t="t" l="l"/>
            <a:pathLst>
              <a:path h="7136357" w="9320545">
                <a:moveTo>
                  <a:pt x="0" y="0"/>
                </a:moveTo>
                <a:lnTo>
                  <a:pt x="9320545" y="0"/>
                </a:lnTo>
                <a:lnTo>
                  <a:pt x="9320545" y="7136357"/>
                </a:lnTo>
                <a:lnTo>
                  <a:pt x="0" y="71363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27" t="-18997" r="-2221" b="-1820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514963" y="3024018"/>
            <a:ext cx="5744337" cy="4238965"/>
          </a:xfrm>
          <a:custGeom>
            <a:avLst/>
            <a:gdLst/>
            <a:ahLst/>
            <a:cxnLst/>
            <a:rect r="r" b="b" t="t" l="l"/>
            <a:pathLst>
              <a:path h="4238965" w="5744337">
                <a:moveTo>
                  <a:pt x="0" y="0"/>
                </a:moveTo>
                <a:lnTo>
                  <a:pt x="5744337" y="0"/>
                </a:lnTo>
                <a:lnTo>
                  <a:pt x="5744337" y="4238964"/>
                </a:lnTo>
                <a:lnTo>
                  <a:pt x="0" y="42389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504" t="-2262" r="-5844" b="-3394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92460" y="504825"/>
            <a:ext cx="4122986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u="sng">
                <a:solidFill>
                  <a:srgbClr val="004AAD"/>
                </a:solidFill>
                <a:latin typeface="DejaVu Serif Bold"/>
              </a:rPr>
              <a:t>Second CNN model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67514" y="1265907"/>
            <a:ext cx="7088199" cy="288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58123" indent="-179062" lvl="1">
              <a:lnSpc>
                <a:spcPts val="1924"/>
              </a:lnSpc>
              <a:buFont typeface="Arial"/>
              <a:buChar char="•"/>
            </a:pPr>
            <a:r>
              <a:rPr lang="en-US" sz="1658">
                <a:solidFill>
                  <a:srgbClr val="000000"/>
                </a:solidFill>
                <a:latin typeface="Times New Roman"/>
              </a:rPr>
              <a:t>Structure of the model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92460" y="9094857"/>
            <a:ext cx="7088199" cy="288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58123" indent="-179062" lvl="1">
              <a:lnSpc>
                <a:spcPts val="1924"/>
              </a:lnSpc>
              <a:buFont typeface="Arial"/>
              <a:buChar char="•"/>
            </a:pPr>
            <a:r>
              <a:rPr lang="en-US" sz="1658">
                <a:solidFill>
                  <a:srgbClr val="000000"/>
                </a:solidFill>
                <a:latin typeface="Times New Roman"/>
              </a:rPr>
              <a:t>Achieved Accuracy is 95%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DDF8E3">
                <a:alpha val="100000"/>
              </a:srgbClr>
            </a:gs>
            <a:gs pos="100000">
              <a:srgbClr val="BCD1FA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680315"/>
            <a:ext cx="8669623" cy="7070411"/>
          </a:xfrm>
          <a:custGeom>
            <a:avLst/>
            <a:gdLst/>
            <a:ahLst/>
            <a:cxnLst/>
            <a:rect r="r" b="b" t="t" l="l"/>
            <a:pathLst>
              <a:path h="7070411" w="8669623">
                <a:moveTo>
                  <a:pt x="0" y="0"/>
                </a:moveTo>
                <a:lnTo>
                  <a:pt x="8669623" y="0"/>
                </a:lnTo>
                <a:lnTo>
                  <a:pt x="8669623" y="7070411"/>
                </a:lnTo>
                <a:lnTo>
                  <a:pt x="0" y="70704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18" t="-14954" r="-4313" b="-1579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446947" y="1406470"/>
            <a:ext cx="5438607" cy="3809050"/>
          </a:xfrm>
          <a:custGeom>
            <a:avLst/>
            <a:gdLst/>
            <a:ahLst/>
            <a:cxnLst/>
            <a:rect r="r" b="b" t="t" l="l"/>
            <a:pathLst>
              <a:path h="3809050" w="5438607">
                <a:moveTo>
                  <a:pt x="0" y="0"/>
                </a:moveTo>
                <a:lnTo>
                  <a:pt x="5438608" y="0"/>
                </a:lnTo>
                <a:lnTo>
                  <a:pt x="5438608" y="3809050"/>
                </a:lnTo>
                <a:lnTo>
                  <a:pt x="0" y="3809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687" t="-2821" r="-12422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446947" y="5664171"/>
            <a:ext cx="5438607" cy="3919011"/>
          </a:xfrm>
          <a:custGeom>
            <a:avLst/>
            <a:gdLst/>
            <a:ahLst/>
            <a:cxnLst/>
            <a:rect r="r" b="b" t="t" l="l"/>
            <a:pathLst>
              <a:path h="3919011" w="5438607">
                <a:moveTo>
                  <a:pt x="0" y="0"/>
                </a:moveTo>
                <a:lnTo>
                  <a:pt x="5438608" y="0"/>
                </a:lnTo>
                <a:lnTo>
                  <a:pt x="5438608" y="3919011"/>
                </a:lnTo>
                <a:lnTo>
                  <a:pt x="0" y="39190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710" t="0" r="-5420" b="-4137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92460" y="504825"/>
            <a:ext cx="761211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u="sng">
                <a:solidFill>
                  <a:srgbClr val="004AAD"/>
                </a:solidFill>
                <a:latin typeface="DejaVu Serif Bold"/>
              </a:rPr>
              <a:t>Transfer learning Model by VGG-16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67514" y="1265907"/>
            <a:ext cx="7088199" cy="288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58123" indent="-179062" lvl="1">
              <a:lnSpc>
                <a:spcPts val="1924"/>
              </a:lnSpc>
              <a:buFont typeface="Arial"/>
              <a:buChar char="•"/>
            </a:pPr>
            <a:r>
              <a:rPr lang="en-US" sz="1658">
                <a:solidFill>
                  <a:srgbClr val="000000"/>
                </a:solidFill>
                <a:latin typeface="Times New Roman"/>
              </a:rPr>
              <a:t>Structure of the model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92460" y="9094857"/>
            <a:ext cx="7088199" cy="288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58123" indent="-179062" lvl="1">
              <a:lnSpc>
                <a:spcPts val="1924"/>
              </a:lnSpc>
              <a:buFont typeface="Arial"/>
              <a:buChar char="•"/>
            </a:pPr>
            <a:r>
              <a:rPr lang="en-US" sz="1658">
                <a:solidFill>
                  <a:srgbClr val="000000"/>
                </a:solidFill>
                <a:latin typeface="Times New Roman"/>
              </a:rPr>
              <a:t>Achieved Accuracy is 99%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DAF6rWiMmp8</dc:identifier>
  <dcterms:modified xsi:type="dcterms:W3CDTF">2011-08-01T06:04:30Z</dcterms:modified>
  <cp:revision>1</cp:revision>
  <dc:title>Anomaly Detection in medical images</dc:title>
</cp:coreProperties>
</file>