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497" r:id="rId3"/>
    <p:sldId id="499" r:id="rId4"/>
    <p:sldId id="507" r:id="rId5"/>
    <p:sldId id="500" r:id="rId6"/>
    <p:sldId id="501" r:id="rId7"/>
    <p:sldId id="502" r:id="rId8"/>
    <p:sldId id="514" r:id="rId9"/>
    <p:sldId id="503" r:id="rId10"/>
    <p:sldId id="516" r:id="rId11"/>
    <p:sldId id="517" r:id="rId12"/>
    <p:sldId id="512" r:id="rId13"/>
    <p:sldId id="513" r:id="rId14"/>
    <p:sldId id="515" r:id="rId15"/>
    <p:sldId id="269" r:id="rId16"/>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CA549C-2D06-4A12-AB5E-4E2C49F4181A}" v="7" dt="2025-04-26T16:49:57.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37" autoAdjust="0"/>
    <p:restoredTop sz="94660"/>
  </p:normalViewPr>
  <p:slideViewPr>
    <p:cSldViewPr>
      <p:cViewPr varScale="1">
        <p:scale>
          <a:sx n="87" d="100"/>
          <a:sy n="87" d="100"/>
        </p:scale>
        <p:origin x="72" y="139"/>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ti sahni" userId="4cf154f7f971d992" providerId="LiveId" clId="{66CA549C-2D06-4A12-AB5E-4E2C49F4181A}"/>
    <pc:docChg chg="undo custSel addSld delSld modSld sldOrd">
      <pc:chgData name="Kirti sahni" userId="4cf154f7f971d992" providerId="LiveId" clId="{66CA549C-2D06-4A12-AB5E-4E2C49F4181A}" dt="2025-04-26T16:50:57.652" v="248" actId="114"/>
      <pc:docMkLst>
        <pc:docMk/>
      </pc:docMkLst>
      <pc:sldChg chg="modSp mod">
        <pc:chgData name="Kirti sahni" userId="4cf154f7f971d992" providerId="LiveId" clId="{66CA549C-2D06-4A12-AB5E-4E2C49F4181A}" dt="2025-04-26T11:35:12.802" v="46" actId="20577"/>
        <pc:sldMkLst>
          <pc:docMk/>
          <pc:sldMk cId="4142536426" sldId="497"/>
        </pc:sldMkLst>
        <pc:spChg chg="mod">
          <ac:chgData name="Kirti sahni" userId="4cf154f7f971d992" providerId="LiveId" clId="{66CA549C-2D06-4A12-AB5E-4E2C49F4181A}" dt="2025-04-26T11:35:12.802" v="46" actId="20577"/>
          <ac:spMkLst>
            <pc:docMk/>
            <pc:sldMk cId="4142536426" sldId="497"/>
            <ac:spMk id="13" creationId="{00000000-0000-0000-0000-000000000000}"/>
          </ac:spMkLst>
        </pc:spChg>
      </pc:sldChg>
      <pc:sldChg chg="del">
        <pc:chgData name="Kirti sahni" userId="4cf154f7f971d992" providerId="LiveId" clId="{66CA549C-2D06-4A12-AB5E-4E2C49F4181A}" dt="2025-04-26T11:33:18.230" v="1" actId="2696"/>
        <pc:sldMkLst>
          <pc:docMk/>
          <pc:sldMk cId="256260487" sldId="506"/>
        </pc:sldMkLst>
      </pc:sldChg>
      <pc:sldChg chg="del">
        <pc:chgData name="Kirti sahni" userId="4cf154f7f971d992" providerId="LiveId" clId="{66CA549C-2D06-4A12-AB5E-4E2C49F4181A}" dt="2025-04-26T11:32:17.845" v="0" actId="2696"/>
        <pc:sldMkLst>
          <pc:docMk/>
          <pc:sldMk cId="1723701417" sldId="508"/>
        </pc:sldMkLst>
      </pc:sldChg>
      <pc:sldChg chg="add del">
        <pc:chgData name="Kirti sahni" userId="4cf154f7f971d992" providerId="LiveId" clId="{66CA549C-2D06-4A12-AB5E-4E2C49F4181A}" dt="2025-04-26T11:35:23.885" v="47" actId="2696"/>
        <pc:sldMkLst>
          <pc:docMk/>
          <pc:sldMk cId="1015379304" sldId="509"/>
        </pc:sldMkLst>
      </pc:sldChg>
      <pc:sldChg chg="modSp mod ord">
        <pc:chgData name="Kirti sahni" userId="4cf154f7f971d992" providerId="LiveId" clId="{66CA549C-2D06-4A12-AB5E-4E2C49F4181A}" dt="2025-04-26T16:50:57.652" v="248" actId="114"/>
        <pc:sldMkLst>
          <pc:docMk/>
          <pc:sldMk cId="2894108907" sldId="512"/>
        </pc:sldMkLst>
        <pc:spChg chg="mod">
          <ac:chgData name="Kirti sahni" userId="4cf154f7f971d992" providerId="LiveId" clId="{66CA549C-2D06-4A12-AB5E-4E2C49F4181A}" dt="2025-04-26T16:42:43.895" v="87" actId="1076"/>
          <ac:spMkLst>
            <pc:docMk/>
            <pc:sldMk cId="2894108907" sldId="512"/>
            <ac:spMk id="7" creationId="{8863A862-0533-BB21-F323-DEF2BA66A9B3}"/>
          </ac:spMkLst>
        </pc:spChg>
        <pc:spChg chg="mod">
          <ac:chgData name="Kirti sahni" userId="4cf154f7f971d992" providerId="LiveId" clId="{66CA549C-2D06-4A12-AB5E-4E2C49F4181A}" dt="2025-04-26T16:50:57.652" v="248" actId="114"/>
          <ac:spMkLst>
            <pc:docMk/>
            <pc:sldMk cId="2894108907" sldId="512"/>
            <ac:spMk id="9" creationId="{56DAC961-4B87-6837-C74F-D826D492E854}"/>
          </ac:spMkLst>
        </pc:spChg>
      </pc:sldChg>
      <pc:sldChg chg="new del">
        <pc:chgData name="Kirti sahni" userId="4cf154f7f971d992" providerId="LiveId" clId="{66CA549C-2D06-4A12-AB5E-4E2C49F4181A}" dt="2025-04-26T16:39:33.457" v="50" actId="47"/>
        <pc:sldMkLst>
          <pc:docMk/>
          <pc:sldMk cId="780624875" sldId="513"/>
        </pc:sldMkLst>
      </pc:sldChg>
      <pc:sldChg chg="modSp add mod ord">
        <pc:chgData name="Kirti sahni" userId="4cf154f7f971d992" providerId="LiveId" clId="{66CA549C-2D06-4A12-AB5E-4E2C49F4181A}" dt="2025-04-26T16:43:32.426" v="100" actId="1076"/>
        <pc:sldMkLst>
          <pc:docMk/>
          <pc:sldMk cId="2372659721" sldId="513"/>
        </pc:sldMkLst>
        <pc:spChg chg="mod">
          <ac:chgData name="Kirti sahni" userId="4cf154f7f971d992" providerId="LiveId" clId="{66CA549C-2D06-4A12-AB5E-4E2C49F4181A}" dt="2025-04-26T16:42:50.209" v="88" actId="1076"/>
          <ac:spMkLst>
            <pc:docMk/>
            <pc:sldMk cId="2372659721" sldId="513"/>
            <ac:spMk id="7" creationId="{A3481B8E-B56F-446C-4245-48B356775874}"/>
          </ac:spMkLst>
        </pc:spChg>
        <pc:spChg chg="mod">
          <ac:chgData name="Kirti sahni" userId="4cf154f7f971d992" providerId="LiveId" clId="{66CA549C-2D06-4A12-AB5E-4E2C49F4181A}" dt="2025-04-26T16:43:32.426" v="100" actId="1076"/>
          <ac:spMkLst>
            <pc:docMk/>
            <pc:sldMk cId="2372659721" sldId="513"/>
            <ac:spMk id="9" creationId="{91C5C3A7-5119-773A-A2E4-03870A8E886E}"/>
          </ac:spMkLst>
        </pc:spChg>
      </pc:sldChg>
      <pc:sldChg chg="new del">
        <pc:chgData name="Kirti sahni" userId="4cf154f7f971d992" providerId="LiveId" clId="{66CA549C-2D06-4A12-AB5E-4E2C49F4181A}" dt="2025-04-26T16:39:35.240" v="51" actId="47"/>
        <pc:sldMkLst>
          <pc:docMk/>
          <pc:sldMk cId="228091350" sldId="514"/>
        </pc:sldMkLst>
      </pc:sldChg>
      <pc:sldChg chg="add">
        <pc:chgData name="Kirti sahni" userId="4cf154f7f971d992" providerId="LiveId" clId="{66CA549C-2D06-4A12-AB5E-4E2C49F4181A}" dt="2025-04-26T16:39:45.914" v="53" actId="2890"/>
        <pc:sldMkLst>
          <pc:docMk/>
          <pc:sldMk cId="3993923104" sldId="514"/>
        </pc:sldMkLst>
      </pc:sldChg>
      <pc:sldChg chg="delSp modSp add mod">
        <pc:chgData name="Kirti sahni" userId="4cf154f7f971d992" providerId="LiveId" clId="{66CA549C-2D06-4A12-AB5E-4E2C49F4181A}" dt="2025-04-26T16:44:41.972" v="114" actId="20577"/>
        <pc:sldMkLst>
          <pc:docMk/>
          <pc:sldMk cId="3429429382" sldId="515"/>
        </pc:sldMkLst>
        <pc:spChg chg="del mod">
          <ac:chgData name="Kirti sahni" userId="4cf154f7f971d992" providerId="LiveId" clId="{66CA549C-2D06-4A12-AB5E-4E2C49F4181A}" dt="2025-04-26T16:43:58.752" v="106"/>
          <ac:spMkLst>
            <pc:docMk/>
            <pc:sldMk cId="3429429382" sldId="515"/>
            <ac:spMk id="7" creationId="{2F532A51-97B9-D1BC-0B4A-BD60602E0AEC}"/>
          </ac:spMkLst>
        </pc:spChg>
        <pc:spChg chg="mod">
          <ac:chgData name="Kirti sahni" userId="4cf154f7f971d992" providerId="LiveId" clId="{66CA549C-2D06-4A12-AB5E-4E2C49F4181A}" dt="2025-04-26T16:44:41.972" v="114" actId="20577"/>
          <ac:spMkLst>
            <pc:docMk/>
            <pc:sldMk cId="3429429382" sldId="515"/>
            <ac:spMk id="9" creationId="{B61A7ECC-1177-F139-56B0-5C9B15581F3A}"/>
          </ac:spMkLst>
        </pc:spChg>
        <pc:cxnChg chg="del">
          <ac:chgData name="Kirti sahni" userId="4cf154f7f971d992" providerId="LiveId" clId="{66CA549C-2D06-4A12-AB5E-4E2C49F4181A}" dt="2025-04-26T16:44:21.905" v="109" actId="478"/>
          <ac:cxnSpMkLst>
            <pc:docMk/>
            <pc:sldMk cId="3429429382" sldId="515"/>
            <ac:cxnSpMk id="4" creationId="{D02FA04E-01EB-4B71-FF76-A680AB82CF39}"/>
          </ac:cxnSpMkLst>
        </pc:cxnChg>
      </pc:sldChg>
      <pc:sldChg chg="addSp delSp modSp add mod">
        <pc:chgData name="Kirti sahni" userId="4cf154f7f971d992" providerId="LiveId" clId="{66CA549C-2D06-4A12-AB5E-4E2C49F4181A}" dt="2025-04-26T16:47:24.126" v="196" actId="14100"/>
        <pc:sldMkLst>
          <pc:docMk/>
          <pc:sldMk cId="2997090296" sldId="516"/>
        </pc:sldMkLst>
        <pc:spChg chg="mod">
          <ac:chgData name="Kirti sahni" userId="4cf154f7f971d992" providerId="LiveId" clId="{66CA549C-2D06-4A12-AB5E-4E2C49F4181A}" dt="2025-04-26T16:46:23.272" v="190" actId="1076"/>
          <ac:spMkLst>
            <pc:docMk/>
            <pc:sldMk cId="2997090296" sldId="516"/>
            <ac:spMk id="5" creationId="{B032B526-F1D8-DCDF-6FEA-149A724AAFA9}"/>
          </ac:spMkLst>
        </pc:spChg>
        <pc:picChg chg="del">
          <ac:chgData name="Kirti sahni" userId="4cf154f7f971d992" providerId="LiveId" clId="{66CA549C-2D06-4A12-AB5E-4E2C49F4181A}" dt="2025-04-26T16:45:26.351" v="118" actId="478"/>
          <ac:picMkLst>
            <pc:docMk/>
            <pc:sldMk cId="2997090296" sldId="516"/>
            <ac:picMk id="2" creationId="{7AD0333E-5DBB-1185-C523-99D0B482946B}"/>
          </ac:picMkLst>
        </pc:picChg>
        <pc:picChg chg="add mod">
          <ac:chgData name="Kirti sahni" userId="4cf154f7f971d992" providerId="LiveId" clId="{66CA549C-2D06-4A12-AB5E-4E2C49F4181A}" dt="2025-04-26T16:47:24.126" v="196" actId="14100"/>
          <ac:picMkLst>
            <pc:docMk/>
            <pc:sldMk cId="2997090296" sldId="516"/>
            <ac:picMk id="4" creationId="{3DA6C57C-E105-353F-8985-2BFCBC692ED8}"/>
          </ac:picMkLst>
        </pc:picChg>
      </pc:sldChg>
      <pc:sldChg chg="new del">
        <pc:chgData name="Kirti sahni" userId="4cf154f7f971d992" providerId="LiveId" clId="{66CA549C-2D06-4A12-AB5E-4E2C49F4181A}" dt="2025-04-26T16:45:16.339" v="116" actId="47"/>
        <pc:sldMkLst>
          <pc:docMk/>
          <pc:sldMk cId="3499121453" sldId="516"/>
        </pc:sldMkLst>
      </pc:sldChg>
      <pc:sldChg chg="addSp delSp modSp new mod">
        <pc:chgData name="Kirti sahni" userId="4cf154f7f971d992" providerId="LiveId" clId="{66CA549C-2D06-4A12-AB5E-4E2C49F4181A}" dt="2025-04-26T16:50:40.890" v="247" actId="14100"/>
        <pc:sldMkLst>
          <pc:docMk/>
          <pc:sldMk cId="1257875782" sldId="517"/>
        </pc:sldMkLst>
        <pc:picChg chg="add mod">
          <ac:chgData name="Kirti sahni" userId="4cf154f7f971d992" providerId="LiveId" clId="{66CA549C-2D06-4A12-AB5E-4E2C49F4181A}" dt="2025-04-26T16:50:10.525" v="238" actId="1076"/>
          <ac:picMkLst>
            <pc:docMk/>
            <pc:sldMk cId="1257875782" sldId="517"/>
            <ac:picMk id="3" creationId="{77AA2761-9A90-303C-7A0D-FFE8DCB73F1C}"/>
          </ac:picMkLst>
        </pc:picChg>
        <pc:picChg chg="add del mod">
          <ac:chgData name="Kirti sahni" userId="4cf154f7f971d992" providerId="LiveId" clId="{66CA549C-2D06-4A12-AB5E-4E2C49F4181A}" dt="2025-04-26T16:49:08.182" v="222" actId="478"/>
          <ac:picMkLst>
            <pc:docMk/>
            <pc:sldMk cId="1257875782" sldId="517"/>
            <ac:picMk id="5" creationId="{71CE3B0A-13FB-823C-3607-1E3D698DDBAC}"/>
          </ac:picMkLst>
        </pc:picChg>
        <pc:picChg chg="add mod">
          <ac:chgData name="Kirti sahni" userId="4cf154f7f971d992" providerId="LiveId" clId="{66CA549C-2D06-4A12-AB5E-4E2C49F4181A}" dt="2025-04-26T16:50:40.890" v="247" actId="14100"/>
          <ac:picMkLst>
            <pc:docMk/>
            <pc:sldMk cId="1257875782" sldId="517"/>
            <ac:picMk id="7" creationId="{A5A571EC-6868-0FFA-209A-B60FFECF7B01}"/>
          </ac:picMkLst>
        </pc:picChg>
        <pc:picChg chg="add mod">
          <ac:chgData name="Kirti sahni" userId="4cf154f7f971d992" providerId="LiveId" clId="{66CA549C-2D06-4A12-AB5E-4E2C49F4181A}" dt="2025-04-26T16:50:13.784" v="239" actId="1076"/>
          <ac:picMkLst>
            <pc:docMk/>
            <pc:sldMk cId="1257875782" sldId="517"/>
            <ac:picMk id="9" creationId="{42242FAB-2599-50F3-737A-1A5235EF7435}"/>
          </ac:picMkLst>
        </pc:picChg>
        <pc:picChg chg="add mod">
          <ac:chgData name="Kirti sahni" userId="4cf154f7f971d992" providerId="LiveId" clId="{66CA549C-2D06-4A12-AB5E-4E2C49F4181A}" dt="2025-04-26T16:50:36.348" v="246" actId="14100"/>
          <ac:picMkLst>
            <pc:docMk/>
            <pc:sldMk cId="1257875782" sldId="517"/>
            <ac:picMk id="11" creationId="{D26480BB-504F-C9C5-15FA-0ED6A0F6027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26-04-2025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CB9-56DE-31B2-1098-9E71ADEDC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157ED-9196-070B-03D2-6FE631705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38988-A9A4-28F1-3031-903B0DC0FA0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0DAD130-048E-2ECD-E747-13E1DC11F144}"/>
              </a:ext>
            </a:extLst>
          </p:cNvPr>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139356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1469640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F8D55-2A17-0045-E69B-49D9055055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EA0F09-3D88-1C72-B4F6-0789BFCB5C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79EEE5-C06F-54C9-F1AD-9201DB804392}"/>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1492E63A-E19B-0AF0-FCF7-87B6F9198AAB}"/>
              </a:ext>
            </a:extLst>
          </p:cNvPr>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2881070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11</a:t>
            </a:fld>
            <a:endParaRPr lang="en-IN"/>
          </a:p>
        </p:txBody>
      </p:sp>
    </p:spTree>
    <p:extLst>
      <p:ext uri="{BB962C8B-B14F-4D97-AF65-F5344CB8AC3E}">
        <p14:creationId xmlns:p14="http://schemas.microsoft.com/office/powerpoint/2010/main" val="18950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26-04-2025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26-04-2025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26-04-2025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26-04-2025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DA5F1-FF25-62A6-89DF-574ADA49AF3A}"/>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B032B526-F1D8-DCDF-6FEA-149A724AAFA9}"/>
              </a:ext>
            </a:extLst>
          </p:cNvPr>
          <p:cNvSpPr>
            <a:spLocks noChangeArrowheads="1"/>
          </p:cNvSpPr>
          <p:nvPr/>
        </p:nvSpPr>
        <p:spPr bwMode="auto">
          <a:xfrm>
            <a:off x="179512" y="201989"/>
            <a:ext cx="82809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Few Glimpses of our website</a:t>
            </a:r>
            <a:endParaRPr lang="en-IN" sz="4000" b="1" dirty="0">
              <a:solidFill>
                <a:srgbClr val="E31E24"/>
              </a:solidFill>
              <a:latin typeface="Times New Roman" panose="02020603050405020304" pitchFamily="18" charset="0"/>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169832F9-051C-EA22-89E1-EB6DF834955C}"/>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7695A8C-0D25-9704-34EE-17457E432E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81583401-54B6-AA0A-552A-0F02E4B0B1E1}"/>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4" name="Picture 3" descr="A screenshot of a computer&#10;&#10;AI-generated content may be incorrect.">
            <a:extLst>
              <a:ext uri="{FF2B5EF4-FFF2-40B4-BE49-F238E27FC236}">
                <a16:creationId xmlns:a16="http://schemas.microsoft.com/office/drawing/2014/main" id="{3DA6C57C-E105-353F-8985-2BFCBC692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293833"/>
            <a:ext cx="8583452" cy="4410307"/>
          </a:xfrm>
          <a:prstGeom prst="rect">
            <a:avLst/>
          </a:prstGeom>
        </p:spPr>
      </p:pic>
    </p:spTree>
    <p:extLst>
      <p:ext uri="{BB962C8B-B14F-4D97-AF65-F5344CB8AC3E}">
        <p14:creationId xmlns:p14="http://schemas.microsoft.com/office/powerpoint/2010/main" val="299709029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77AA2761-9A90-303C-7A0D-FFE8DCB73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83" y="188641"/>
            <a:ext cx="4644849" cy="2376263"/>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A5A571EC-6868-0FFA-209A-B60FFECF7B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984" y="3284984"/>
            <a:ext cx="4575631" cy="3240360"/>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42242FAB-2599-50F3-737A-1A5235EF74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4538" y="188641"/>
            <a:ext cx="3960440" cy="2910685"/>
          </a:xfrm>
          <a:prstGeom prst="rect">
            <a:avLst/>
          </a:prstGeom>
        </p:spPr>
      </p:pic>
      <p:pic>
        <p:nvPicPr>
          <p:cNvPr id="11" name="Picture 10" descr="A screenshot of a chat&#10;&#10;AI-generated content may be incorrect.">
            <a:extLst>
              <a:ext uri="{FF2B5EF4-FFF2-40B4-BE49-F238E27FC236}">
                <a16:creationId xmlns:a16="http://schemas.microsoft.com/office/drawing/2014/main" id="{D26480BB-504F-C9C5-15FA-0ED6A0F602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022" y="2762457"/>
            <a:ext cx="3960440" cy="3788710"/>
          </a:xfrm>
          <a:prstGeom prst="rect">
            <a:avLst/>
          </a:prstGeom>
        </p:spPr>
      </p:pic>
    </p:spTree>
    <p:extLst>
      <p:ext uri="{BB962C8B-B14F-4D97-AF65-F5344CB8AC3E}">
        <p14:creationId xmlns:p14="http://schemas.microsoft.com/office/powerpoint/2010/main" val="1257875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63A862-0533-BB21-F323-DEF2BA66A9B3}"/>
              </a:ext>
            </a:extLst>
          </p:cNvPr>
          <p:cNvSpPr txBox="1"/>
          <p:nvPr/>
        </p:nvSpPr>
        <p:spPr>
          <a:xfrm>
            <a:off x="160040" y="150447"/>
            <a:ext cx="851495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buSzPct val="25000"/>
            </a:pPr>
            <a:r>
              <a:rPr lang="en-US" sz="4000" b="1" kern="100" dirty="0">
                <a:latin typeface="Times New Roman" panose="02020603050405020304" pitchFamily="18" charset="0"/>
                <a:ea typeface="Times New Roman" panose="02020603050405020304" pitchFamily="18" charset="0"/>
                <a:cs typeface="Times New Roman" panose="02020603050405020304" pitchFamily="18" charset="0"/>
              </a:rPr>
              <a:t>Learning</a:t>
            </a:r>
            <a:r>
              <a:rPr lang="en-US" sz="4400" b="1" kern="100" dirty="0">
                <a:latin typeface="Times New Roman" panose="02020603050405020304" pitchFamily="18" charset="0"/>
                <a:ea typeface="Times New Roman" panose="02020603050405020304" pitchFamily="18" charset="0"/>
                <a:cs typeface="Times New Roman" panose="02020603050405020304" pitchFamily="18" charset="0"/>
              </a:rPr>
              <a:t> and Experience</a:t>
            </a:r>
            <a:endParaRPr lang="en-IN" sz="4400" b="1" dirty="0">
              <a:solidFill>
                <a:srgbClr val="E31E24"/>
              </a:solidFill>
              <a:latin typeface="Times New Roman" panose="02020603050405020304" pitchFamily="18" charset="0"/>
              <a:cs typeface="Times New Roman" panose="02020603050405020304" pitchFamily="18" charset="0"/>
              <a:sym typeface="Arial"/>
            </a:endParaRPr>
          </a:p>
        </p:txBody>
      </p:sp>
      <p:sp>
        <p:nvSpPr>
          <p:cNvPr id="9" name="TextBox 8">
            <a:extLst>
              <a:ext uri="{FF2B5EF4-FFF2-40B4-BE49-F238E27FC236}">
                <a16:creationId xmlns:a16="http://schemas.microsoft.com/office/drawing/2014/main" id="{56DAC961-4B87-6837-C74F-D826D492E854}"/>
              </a:ext>
            </a:extLst>
          </p:cNvPr>
          <p:cNvSpPr txBox="1"/>
          <p:nvPr/>
        </p:nvSpPr>
        <p:spPr>
          <a:xfrm>
            <a:off x="179512" y="1340772"/>
            <a:ext cx="8640960"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Working on </a:t>
            </a:r>
            <a:r>
              <a:rPr lang="en-US" sz="2000" dirty="0" err="1"/>
              <a:t>Electroledger</a:t>
            </a:r>
            <a:r>
              <a:rPr lang="en-US" sz="2000" dirty="0"/>
              <a:t>, an expense tracker application, was a valuable experience that strengthened both my technical and practical skills. </a:t>
            </a:r>
          </a:p>
          <a:p>
            <a:r>
              <a:rPr lang="en-US" sz="2000" dirty="0"/>
              <a:t>Throughout the project, I gained a deeper understanding of full-stack development and improved my ability to design user-friendly interfaces while ensuring data accuracy and secure storage.</a:t>
            </a:r>
          </a:p>
          <a:p>
            <a:endParaRPr lang="en-US" sz="2000" dirty="0"/>
          </a:p>
          <a:p>
            <a:r>
              <a:rPr lang="en-US" sz="2000" dirty="0"/>
              <a:t>I learned how to effectively manage financial data, implement features like transaction categorization, budget tracking, and data visualization, and work with technologies like   HTML, CSS, </a:t>
            </a:r>
            <a:r>
              <a:rPr lang="en-US" sz="2000" dirty="0" err="1"/>
              <a:t>Javascript</a:t>
            </a:r>
            <a:r>
              <a:rPr lang="en-US" sz="2000" dirty="0"/>
              <a:t> Node.js, Mongo DB. This project also helped me improve my debugging and version control skills, especially through collaborative development and regular testing.</a:t>
            </a:r>
          </a:p>
          <a:p>
            <a:endParaRPr lang="en-US" sz="2000" dirty="0"/>
          </a:p>
          <a:p>
            <a:r>
              <a:rPr lang="en-US" sz="2000" dirty="0"/>
              <a:t>One of the key takeaways was understanding the importance of user experience in a financial tool—making the website both intuitive and reliable. Additionally, I improved my project planning and time management skills, particularly by breaking tasks into sprints and meeting milestones efficiently.</a:t>
            </a:r>
          </a:p>
          <a:p>
            <a:pPr algn="just"/>
            <a:endParaRPr lang="en-US" sz="2000" dirty="0">
              <a:latin typeface="Times New Roman" panose="02020603050405020304" pitchFamily="18" charset="0"/>
              <a:ea typeface="Calibri"/>
              <a:cs typeface="Times New Roman" panose="02020603050405020304" pitchFamily="18" charset="0"/>
            </a:endParaRPr>
          </a:p>
        </p:txBody>
      </p:sp>
      <p:cxnSp>
        <p:nvCxnSpPr>
          <p:cNvPr id="4" name="Straight Connector 3">
            <a:extLst>
              <a:ext uri="{FF2B5EF4-FFF2-40B4-BE49-F238E27FC236}">
                <a16:creationId xmlns:a16="http://schemas.microsoft.com/office/drawing/2014/main" id="{69B8B1D1-9449-2208-0EB6-C1B7BA6ED127}"/>
              </a:ext>
            </a:extLst>
          </p:cNvPr>
          <p:cNvCxnSpPr/>
          <p:nvPr/>
        </p:nvCxnSpPr>
        <p:spPr>
          <a:xfrm>
            <a:off x="-36513" y="1124744"/>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10890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8BDB2-B40E-B742-DD90-01C00B53381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3481B8E-B56F-446C-4245-48B356775874}"/>
              </a:ext>
            </a:extLst>
          </p:cNvPr>
          <p:cNvSpPr txBox="1"/>
          <p:nvPr/>
        </p:nvSpPr>
        <p:spPr>
          <a:xfrm>
            <a:off x="-180528" y="188640"/>
            <a:ext cx="844135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a:ea typeface="Verdana"/>
                <a:cs typeface="Times New Roman"/>
              </a:rPr>
              <a:t>  </a:t>
            </a:r>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Future Improvements</a:t>
            </a:r>
            <a:endParaRPr lang="en-IN" sz="4000" b="1" dirty="0">
              <a:solidFill>
                <a:srgbClr val="E31E24"/>
              </a:solidFill>
              <a:latin typeface="Times New Roman" panose="02020603050405020304" pitchFamily="18" charset="0"/>
              <a:cs typeface="Times New Roman" panose="02020603050405020304" pitchFamily="18" charset="0"/>
              <a:sym typeface="Arial"/>
            </a:endParaRPr>
          </a:p>
          <a:p>
            <a:endParaRPr lang="en-GB" sz="4000" dirty="0">
              <a:latin typeface="Times New Roman"/>
              <a:ea typeface="Verdana"/>
              <a:cs typeface="Times New Roman"/>
            </a:endParaRPr>
          </a:p>
        </p:txBody>
      </p:sp>
      <p:sp>
        <p:nvSpPr>
          <p:cNvPr id="9" name="TextBox 8">
            <a:extLst>
              <a:ext uri="{FF2B5EF4-FFF2-40B4-BE49-F238E27FC236}">
                <a16:creationId xmlns:a16="http://schemas.microsoft.com/office/drawing/2014/main" id="{91C5C3A7-5119-773A-A2E4-03870A8E886E}"/>
              </a:ext>
            </a:extLst>
          </p:cNvPr>
          <p:cNvSpPr txBox="1"/>
          <p:nvPr/>
        </p:nvSpPr>
        <p:spPr>
          <a:xfrm>
            <a:off x="179512" y="1314048"/>
            <a:ext cx="856895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b="1" dirty="0"/>
              <a:t>AI-Powered Insights &amp; Suggestions</a:t>
            </a:r>
          </a:p>
          <a:p>
            <a:endParaRPr lang="en-US" b="1" dirty="0"/>
          </a:p>
          <a:p>
            <a:pPr>
              <a:buFont typeface="Arial" panose="020B0604020202020204" pitchFamily="34" charset="0"/>
              <a:buChar char="•"/>
            </a:pPr>
            <a:r>
              <a:rPr lang="en-US" b="1" dirty="0"/>
              <a:t>What it does:</a:t>
            </a:r>
            <a:r>
              <a:rPr lang="en-US" dirty="0"/>
              <a:t> Uses AI to analyze user spending habits and suggest saving opportunities, budgeting tips, or highlight unusual spending.</a:t>
            </a:r>
          </a:p>
          <a:p>
            <a:pPr>
              <a:buFont typeface="Arial" panose="020B0604020202020204" pitchFamily="34" charset="0"/>
              <a:buChar char="•"/>
            </a:pPr>
            <a:r>
              <a:rPr lang="en-US" b="1" dirty="0"/>
              <a:t>Why it's valuable:</a:t>
            </a:r>
            <a:r>
              <a:rPr lang="en-US" dirty="0"/>
              <a:t> Users love personalized feedback; it makes the app feel more intelligent and helpful, not just a digital ledger.</a:t>
            </a:r>
          </a:p>
          <a:p>
            <a:endParaRPr lang="en-US" dirty="0"/>
          </a:p>
          <a:p>
            <a:r>
              <a:rPr lang="en-US" b="1" dirty="0"/>
              <a:t>2. Bank Account Syncing (Open Banking Integration)</a:t>
            </a:r>
          </a:p>
          <a:p>
            <a:endParaRPr lang="en-US" b="1" dirty="0"/>
          </a:p>
          <a:p>
            <a:pPr>
              <a:buFont typeface="Arial" panose="020B0604020202020204" pitchFamily="34" charset="0"/>
              <a:buChar char="•"/>
            </a:pPr>
            <a:r>
              <a:rPr lang="en-US" b="1" dirty="0"/>
              <a:t>What it does:</a:t>
            </a:r>
            <a:r>
              <a:rPr lang="en-US" dirty="0"/>
              <a:t> Automatically pulls in transactions from linked bank accounts, credit cards, or digital wallets.</a:t>
            </a:r>
          </a:p>
          <a:p>
            <a:pPr>
              <a:buFont typeface="Arial" panose="020B0604020202020204" pitchFamily="34" charset="0"/>
              <a:buChar char="•"/>
            </a:pPr>
            <a:r>
              <a:rPr lang="en-US" b="1" dirty="0"/>
              <a:t>Why it's valuable:</a:t>
            </a:r>
            <a:r>
              <a:rPr lang="en-US" dirty="0"/>
              <a:t> Eliminates manual entry, increases accuracy, and makes the app truly effortless for users.</a:t>
            </a:r>
          </a:p>
          <a:p>
            <a:endParaRPr lang="en-US" dirty="0"/>
          </a:p>
          <a:p>
            <a:r>
              <a:rPr lang="en-US" b="1" dirty="0"/>
              <a:t>3. Voice Input &amp; Smart Assistants Integration</a:t>
            </a:r>
          </a:p>
          <a:p>
            <a:pPr>
              <a:buFont typeface="Arial" panose="020B0604020202020204" pitchFamily="34" charset="0"/>
              <a:buChar char="•"/>
            </a:pPr>
            <a:r>
              <a:rPr lang="en-US" b="1" dirty="0"/>
              <a:t>What it does:</a:t>
            </a:r>
            <a:r>
              <a:rPr lang="en-US" dirty="0"/>
              <a:t> Allows users to add expenses via voice (e.g., "Hey Siri, log a $20 grocery expense").</a:t>
            </a:r>
          </a:p>
          <a:p>
            <a:pPr>
              <a:buFont typeface="Arial" panose="020B0604020202020204" pitchFamily="34" charset="0"/>
              <a:buChar char="•"/>
            </a:pPr>
            <a:r>
              <a:rPr lang="en-US" b="1" dirty="0"/>
              <a:t>Why it's valuable:</a:t>
            </a:r>
            <a:r>
              <a:rPr lang="en-US" dirty="0"/>
              <a:t> Convenience. Especially handy for users on-the-go.</a:t>
            </a:r>
          </a:p>
          <a:p>
            <a:pPr algn="just"/>
            <a:endParaRPr lang="en-US" dirty="0">
              <a:latin typeface="Times New Roman" panose="02020603050405020304" pitchFamily="18" charset="0"/>
              <a:ea typeface="Calibri"/>
              <a:cs typeface="Times New Roman" panose="02020603050405020304" pitchFamily="18" charset="0"/>
            </a:endParaRPr>
          </a:p>
        </p:txBody>
      </p:sp>
      <p:cxnSp>
        <p:nvCxnSpPr>
          <p:cNvPr id="4" name="Straight Connector 3">
            <a:extLst>
              <a:ext uri="{FF2B5EF4-FFF2-40B4-BE49-F238E27FC236}">
                <a16:creationId xmlns:a16="http://schemas.microsoft.com/office/drawing/2014/main" id="{3DCAD159-12FB-D137-683B-C5D37DADEB97}"/>
              </a:ext>
            </a:extLst>
          </p:cNvPr>
          <p:cNvCxnSpPr/>
          <p:nvPr/>
        </p:nvCxnSpPr>
        <p:spPr>
          <a:xfrm>
            <a:off x="-36513" y="1124744"/>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65972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637C5-64A8-CE7E-5879-1DC5A1C13DCC}"/>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B61A7ECC-1177-F139-56B0-5C9B15581F3A}"/>
              </a:ext>
            </a:extLst>
          </p:cNvPr>
          <p:cNvSpPr txBox="1"/>
          <p:nvPr/>
        </p:nvSpPr>
        <p:spPr>
          <a:xfrm>
            <a:off x="107504" y="476672"/>
            <a:ext cx="8712968"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4. Shared &amp; Collaborative Expenses</a:t>
            </a:r>
          </a:p>
          <a:p>
            <a:endParaRPr lang="en-US" sz="2400" b="1" dirty="0"/>
          </a:p>
          <a:p>
            <a:pPr>
              <a:buFont typeface="Arial" panose="020B0604020202020204" pitchFamily="34" charset="0"/>
              <a:buChar char="•"/>
            </a:pPr>
            <a:r>
              <a:rPr lang="en-US" sz="2400" b="1" dirty="0"/>
              <a:t>What it does:</a:t>
            </a:r>
            <a:r>
              <a:rPr lang="en-US" sz="2400" dirty="0"/>
              <a:t> Enables expense sharing between friends, or roommates—ideal for managing shared bills, group trips, etc.</a:t>
            </a:r>
          </a:p>
          <a:p>
            <a:pPr>
              <a:buFont typeface="Arial" panose="020B0604020202020204" pitchFamily="34" charset="0"/>
              <a:buChar char="•"/>
            </a:pPr>
            <a:r>
              <a:rPr lang="en-US" sz="2400" b="1" dirty="0"/>
              <a:t>Why it's valuable:</a:t>
            </a:r>
            <a:r>
              <a:rPr lang="en-US" sz="2400" dirty="0"/>
              <a:t> Highly requested by users who live or travel with others.</a:t>
            </a:r>
          </a:p>
          <a:p>
            <a:endParaRPr lang="en-US" sz="2400" dirty="0"/>
          </a:p>
          <a:p>
            <a:r>
              <a:rPr lang="en-US" sz="2400" b="1" dirty="0"/>
              <a:t>5. Subscription Management</a:t>
            </a:r>
          </a:p>
          <a:p>
            <a:endParaRPr lang="en-US" sz="2400" b="1" dirty="0"/>
          </a:p>
          <a:p>
            <a:pPr>
              <a:buFont typeface="Arial" panose="020B0604020202020204" pitchFamily="34" charset="0"/>
              <a:buChar char="•"/>
            </a:pPr>
            <a:r>
              <a:rPr lang="en-US" sz="2400" b="1" dirty="0"/>
              <a:t>What it does:</a:t>
            </a:r>
            <a:r>
              <a:rPr lang="en-US" sz="2400" dirty="0"/>
              <a:t> Automatically detects and lists recurring subscriptions and alerts for upcoming renewals.</a:t>
            </a:r>
          </a:p>
          <a:p>
            <a:pPr>
              <a:buFont typeface="Arial" panose="020B0604020202020204" pitchFamily="34" charset="0"/>
              <a:buChar char="•"/>
            </a:pPr>
            <a:r>
              <a:rPr lang="en-US" sz="2400" b="1" dirty="0"/>
              <a:t>Why it's valuable:</a:t>
            </a:r>
            <a:r>
              <a:rPr lang="en-US" sz="2400" dirty="0"/>
              <a:t> Helps users avoid unwanted charges and manage recurring spending.</a:t>
            </a:r>
          </a:p>
          <a:p>
            <a:endParaRPr lang="en-US" sz="2400" dirty="0"/>
          </a:p>
          <a:p>
            <a:pPr algn="just"/>
            <a:endParaRPr lang="en-US" sz="2400"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342942938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Second Year Project Final Presentation</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1608078387"/>
              </p:ext>
            </p:extLst>
          </p:nvPr>
        </p:nvGraphicFramePr>
        <p:xfrm>
          <a:off x="1696134" y="308600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 NUMBER</a:t>
                      </a:r>
                    </a:p>
                  </a:txBody>
                  <a:tcPr/>
                </a:tc>
                <a:tc>
                  <a:txBody>
                    <a:bodyPr/>
                    <a:lstStyle/>
                    <a:p>
                      <a:pPr algn="ctr"/>
                      <a:r>
                        <a:rPr lang="en-US" dirty="0"/>
                        <a:t>NAME</a:t>
                      </a:r>
                    </a:p>
                  </a:txBody>
                  <a:tcPr/>
                </a:tc>
                <a:extLst>
                  <a:ext uri="{0D108BD9-81ED-4DB2-BD59-A6C34878D82A}">
                    <a16:rowId xmlns:a16="http://schemas.microsoft.com/office/drawing/2014/main" val="1765898331"/>
                  </a:ext>
                </a:extLst>
              </a:tr>
              <a:tr h="370840">
                <a:tc>
                  <a:txBody>
                    <a:bodyPr/>
                    <a:lstStyle/>
                    <a:p>
                      <a:pPr algn="ctr"/>
                      <a:r>
                        <a:rPr lang="en-US" dirty="0"/>
                        <a:t>2301010231</a:t>
                      </a:r>
                    </a:p>
                  </a:txBody>
                  <a:tcPr/>
                </a:tc>
                <a:tc>
                  <a:txBody>
                    <a:bodyPr/>
                    <a:lstStyle/>
                    <a:p>
                      <a:pPr algn="ctr"/>
                      <a:r>
                        <a:rPr lang="en-US"/>
                        <a:t>Vinay Partap Singh</a:t>
                      </a:r>
                    </a:p>
                  </a:txBody>
                  <a:tcPr/>
                </a:tc>
                <a:extLst>
                  <a:ext uri="{0D108BD9-81ED-4DB2-BD59-A6C34878D82A}">
                    <a16:rowId xmlns:a16="http://schemas.microsoft.com/office/drawing/2014/main" val="4176101868"/>
                  </a:ext>
                </a:extLst>
              </a:tr>
              <a:tr h="370840">
                <a:tc>
                  <a:txBody>
                    <a:bodyPr/>
                    <a:lstStyle/>
                    <a:p>
                      <a:pPr algn="ctr"/>
                      <a:r>
                        <a:rPr lang="en-US" dirty="0"/>
                        <a:t>2301010236</a:t>
                      </a:r>
                    </a:p>
                  </a:txBody>
                  <a:tcPr/>
                </a:tc>
                <a:tc>
                  <a:txBody>
                    <a:bodyPr/>
                    <a:lstStyle/>
                    <a:p>
                      <a:pPr algn="ctr"/>
                      <a:r>
                        <a:rPr lang="en-US"/>
                        <a:t>Kirti Sahni</a:t>
                      </a:r>
                    </a:p>
                  </a:txBody>
                  <a:tcPr/>
                </a:tc>
                <a:extLst>
                  <a:ext uri="{0D108BD9-81ED-4DB2-BD59-A6C34878D82A}">
                    <a16:rowId xmlns:a16="http://schemas.microsoft.com/office/drawing/2014/main" val="1958206324"/>
                  </a:ext>
                </a:extLst>
              </a:tr>
              <a:tr h="370840">
                <a:tc>
                  <a:txBody>
                    <a:bodyPr/>
                    <a:lstStyle/>
                    <a:p>
                      <a:pPr algn="ctr"/>
                      <a:r>
                        <a:rPr lang="en-US" dirty="0"/>
                        <a:t>2301010211</a:t>
                      </a:r>
                    </a:p>
                  </a:txBody>
                  <a:tcPr/>
                </a:tc>
                <a:tc>
                  <a:txBody>
                    <a:bodyPr/>
                    <a:lstStyle/>
                    <a:p>
                      <a:pPr algn="ctr"/>
                      <a:r>
                        <a:rPr lang="en-US"/>
                        <a:t>Abhinav Jha</a:t>
                      </a:r>
                    </a:p>
                  </a:txBody>
                  <a:tcPr/>
                </a:tc>
                <a:extLst>
                  <a:ext uri="{0D108BD9-81ED-4DB2-BD59-A6C34878D82A}">
                    <a16:rowId xmlns:a16="http://schemas.microsoft.com/office/drawing/2014/main" val="441949598"/>
                  </a:ext>
                </a:extLst>
              </a:tr>
              <a:tr h="370840">
                <a:tc>
                  <a:txBody>
                    <a:bodyPr/>
                    <a:lstStyle/>
                    <a:p>
                      <a:pPr algn="ctr"/>
                      <a:r>
                        <a:rPr lang="en-US" dirty="0"/>
                        <a:t>2301010263</a:t>
                      </a:r>
                    </a:p>
                  </a:txBody>
                  <a:tcPr/>
                </a:tc>
                <a:tc>
                  <a:txBody>
                    <a:bodyPr/>
                    <a:lstStyle/>
                    <a:p>
                      <a:pPr algn="ctr"/>
                      <a:r>
                        <a:rPr lang="en-US" dirty="0"/>
                        <a:t>Anushka </a:t>
                      </a:r>
                      <a:r>
                        <a:rPr lang="en-US" dirty="0" err="1"/>
                        <a:t>Berlia</a:t>
                      </a:r>
                      <a:endParaRPr lang="en-US" dirty="0"/>
                    </a:p>
                  </a:txBody>
                  <a:tcPr/>
                </a:tc>
                <a:extLst>
                  <a:ext uri="{0D108BD9-81ED-4DB2-BD59-A6C34878D82A}">
                    <a16:rowId xmlns:a16="http://schemas.microsoft.com/office/drawing/2014/main" val="3043375068"/>
                  </a:ext>
                </a:extLst>
              </a:tr>
            </a:tbl>
          </a:graphicData>
        </a:graphic>
      </p:graphicFrame>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lIns="91440" tIns="45720" rIns="91440" bIns="45720" anchor="t">
            <a:spAutoFit/>
          </a:bodyPr>
          <a:lstStyle/>
          <a:p>
            <a:pPr>
              <a:buSzPct val="25000"/>
            </a:pPr>
            <a:r>
              <a:rPr lang="en-IN" sz="1800" b="1">
                <a:solidFill>
                  <a:srgbClr val="0070C0"/>
                </a:solidFill>
                <a:ea typeface="Cambria"/>
                <a:cs typeface="Times New Roman"/>
                <a:sym typeface="Arial"/>
              </a:rPr>
              <a:t>Industry Mentor:</a:t>
            </a:r>
            <a:r>
              <a:rPr lang="en-IN" b="1">
                <a:solidFill>
                  <a:srgbClr val="0070C0"/>
                </a:solidFill>
                <a:ea typeface="Cambria"/>
                <a:cs typeface="Times New Roman"/>
                <a:sym typeface="Arial"/>
              </a:rPr>
              <a:t> Mr. Ajay Kumar</a:t>
            </a:r>
            <a:endParaRPr lang="en-US"/>
          </a:p>
          <a:p>
            <a:pPr>
              <a:buSzPct val="25000"/>
            </a:pPr>
            <a:r>
              <a:rPr lang="en-IN" b="1">
                <a:solidFill>
                  <a:srgbClr val="0070C0"/>
                </a:solidFill>
                <a:ea typeface="Cambria"/>
                <a:cs typeface="Times New Roman"/>
                <a:sym typeface="Arial"/>
              </a:rPr>
              <a:t>Faculty Mentor:</a:t>
            </a:r>
            <a:r>
              <a:rPr lang="en-IN" sz="1800" b="1">
                <a:solidFill>
                  <a:srgbClr val="0070C0"/>
                </a:solidFill>
                <a:ea typeface="Cambria"/>
                <a:cs typeface="Times New Roman"/>
                <a:sym typeface="Arial"/>
              </a:rPr>
              <a:t> </a:t>
            </a:r>
            <a:r>
              <a:rPr lang="en-IN" b="1">
                <a:solidFill>
                  <a:srgbClr val="0070C0"/>
                </a:solidFill>
                <a:ea typeface="Cambria"/>
                <a:cs typeface="Times New Roman"/>
                <a:sym typeface="Arial"/>
              </a:rPr>
              <a:t>Dr. Archna Goyal</a:t>
            </a:r>
            <a:endParaRPr lang="en-IN" sz="1800" b="1">
              <a:solidFill>
                <a:srgbClr val="0070C0"/>
              </a:solidFill>
              <a:ea typeface="Cambria" panose="0204050305040603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BE1C3F8-FFC4-F396-E7C4-EB6B7EBF4A61}"/>
              </a:ext>
            </a:extLst>
          </p:cNvPr>
          <p:cNvSpPr txBox="1"/>
          <p:nvPr/>
        </p:nvSpPr>
        <p:spPr>
          <a:xfrm>
            <a:off x="2656248" y="1329151"/>
            <a:ext cx="3744416" cy="830997"/>
          </a:xfrm>
          <a:prstGeom prst="rect">
            <a:avLst/>
          </a:prstGeom>
          <a:noFill/>
        </p:spPr>
        <p:txBody>
          <a:bodyPr wrap="square" lIns="91440" tIns="45720" rIns="91440" bIns="45720" rtlCol="0" anchor="t">
            <a:spAutoFit/>
          </a:bodyPr>
          <a:lstStyle/>
          <a:p>
            <a:r>
              <a:rPr lang="en-IN" sz="4800" b="1" dirty="0" err="1">
                <a:solidFill>
                  <a:srgbClr val="C00000"/>
                </a:solidFill>
              </a:rPr>
              <a:t>ElectroLedger</a:t>
            </a:r>
            <a:endParaRPr lang="en-IN" sz="4800" b="1" dirty="0">
              <a:solidFill>
                <a:srgbClr val="C00000"/>
              </a:solidFill>
            </a:endParaRPr>
          </a:p>
        </p:txBody>
      </p:sp>
    </p:spTree>
    <p:extLst>
      <p:ext uri="{BB962C8B-B14F-4D97-AF65-F5344CB8AC3E}">
        <p14:creationId xmlns:p14="http://schemas.microsoft.com/office/powerpoint/2010/main" val="414253642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201989"/>
            <a:ext cx="400654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Project Overview</a:t>
            </a:r>
            <a:endParaRPr lang="en-IN" sz="4000" b="1" dirty="0">
              <a:solidFill>
                <a:srgbClr val="E31E24"/>
              </a:solidFill>
              <a:latin typeface="Times New Roman" panose="02020603050405020304" pitchFamily="18" charset="0"/>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72008" y="1196755"/>
            <a:ext cx="8892480" cy="3622274"/>
          </a:xfrm>
          <a:prstGeom prst="rect">
            <a:avLst/>
          </a:prstGeom>
          <a:noFill/>
        </p:spPr>
        <p:txBody>
          <a:bodyPr wrap="square" lIns="91440" tIns="45720" rIns="91440" bIns="45720" anchor="t">
            <a:spAutoFit/>
          </a:bodyPr>
          <a:lstStyle/>
          <a:p>
            <a:pPr algn="just" fontAlgn="base">
              <a:lnSpc>
                <a:spcPct val="107000"/>
              </a:lnSpc>
            </a:pPr>
            <a:r>
              <a:rPr lang="en-GB" sz="2400" dirty="0" err="1">
                <a:latin typeface="Times New Roman" panose="02020603050405020304" pitchFamily="18" charset="0"/>
                <a:ea typeface="Verdana"/>
                <a:cs typeface="Times New Roman" panose="02020603050405020304" pitchFamily="18" charset="0"/>
              </a:rPr>
              <a:t>ElectroLedger</a:t>
            </a:r>
            <a:r>
              <a:rPr lang="en-GB" sz="2400" dirty="0">
                <a:latin typeface="Times New Roman" panose="02020603050405020304" pitchFamily="18" charset="0"/>
                <a:ea typeface="Verdana"/>
                <a:cs typeface="Times New Roman" panose="02020603050405020304" pitchFamily="18" charset="0"/>
              </a:rPr>
              <a:t> is a web application developed to help the user manage finances efficiently by recording income, expenses, and expenditure patterns. The interface is easy to use in adding transactions, categorizing expenditures, and representing financial data using charts and reports. It helps users manage finances better by giving insights, alerting budgets, and securely providing access to their personal financial records. Built with modern web technologies, the application is good for those interested in a basic but efficient approach to tracking expenditure.</a:t>
            </a:r>
          </a:p>
        </p:txBody>
      </p:sp>
    </p:spTree>
    <p:extLst>
      <p:ext uri="{BB962C8B-B14F-4D97-AF65-F5344CB8AC3E}">
        <p14:creationId xmlns:p14="http://schemas.microsoft.com/office/powerpoint/2010/main" val="335378425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BCB9D-96AE-CB6E-9C36-46448345056D}"/>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B99D4242-71CF-DE3F-0B66-C21402FDCF6D}"/>
              </a:ext>
            </a:extLst>
          </p:cNvPr>
          <p:cNvSpPr>
            <a:spLocks noChangeArrowheads="1"/>
          </p:cNvSpPr>
          <p:nvPr/>
        </p:nvSpPr>
        <p:spPr bwMode="auto">
          <a:xfrm>
            <a:off x="35496" y="198113"/>
            <a:ext cx="43656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000" b="1" dirty="0">
                <a:solidFill>
                  <a:prstClr val="black"/>
                </a:solidFill>
                <a:latin typeface="Times New Roman" panose="02020603050405020304" pitchFamily="18" charset="0"/>
                <a:ea typeface="+mj-ea"/>
                <a:cs typeface="Times New Roman" panose="02020603050405020304" pitchFamily="18" charset="0"/>
                <a:sym typeface="Arial"/>
              </a:rPr>
              <a:t>A</a:t>
            </a:r>
            <a:r>
              <a:rPr lang="en-IN" sz="4000" b="1" dirty="0">
                <a:solidFill>
                  <a:prstClr val="black"/>
                </a:solidFill>
                <a:latin typeface="Times New Roman" panose="02020603050405020304" pitchFamily="18" charset="0"/>
                <a:ea typeface="+mj-ea"/>
                <a:cs typeface="Times New Roman" panose="02020603050405020304" pitchFamily="18" charset="0"/>
                <a:sym typeface="Arial"/>
              </a:rPr>
              <a:t>bout the Problem</a:t>
            </a:r>
            <a:endParaRPr lang="en-IN" sz="4000" b="1" dirty="0">
              <a:solidFill>
                <a:srgbClr val="E31E24"/>
              </a:solidFill>
              <a:latin typeface="Times New Roman" panose="02020603050405020304" pitchFamily="18" charset="0"/>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74824933-86C5-EFBA-36B9-358001A06A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E3AE5FC-8649-27D3-900D-5F6329A7F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E099852-B907-412D-6E46-D21E628B3AD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A3DEF35-11EC-5059-39F1-AC5BCC365022}"/>
              </a:ext>
            </a:extLst>
          </p:cNvPr>
          <p:cNvSpPr txBox="1"/>
          <p:nvPr/>
        </p:nvSpPr>
        <p:spPr>
          <a:xfrm>
            <a:off x="21832" y="1061448"/>
            <a:ext cx="9100335" cy="5355312"/>
          </a:xfrm>
          <a:prstGeom prst="rect">
            <a:avLst/>
          </a:prstGeom>
          <a:noFill/>
        </p:spPr>
        <p:txBody>
          <a:bodyPr wrap="square" lIns="91440" tIns="45720" rIns="91440" bIns="45720" rtlCol="0" anchor="t">
            <a:spAutoFit/>
          </a:bodyPr>
          <a:lstStyle/>
          <a:p>
            <a:pPr algn="just"/>
            <a:r>
              <a:rPr lang="en-IN" sz="1600" b="1" dirty="0">
                <a:latin typeface="Times New Roman" panose="02020603050405020304" pitchFamily="18" charset="0"/>
                <a:ea typeface="+mn-lt"/>
                <a:cs typeface="Times New Roman" panose="02020603050405020304" pitchFamily="18" charset="0"/>
              </a:rPr>
              <a:t>IDENTIFIED PROBLEMS  </a:t>
            </a:r>
          </a:p>
          <a:p>
            <a:pPr algn="just"/>
            <a:endParaRPr lang="en-IN" sz="800" b="1" dirty="0">
              <a:latin typeface="Times New Roman" panose="02020603050405020304" pitchFamily="18" charset="0"/>
              <a:ea typeface="Calibri"/>
              <a:cs typeface="Times New Roman" panose="02020603050405020304" pitchFamily="18" charset="0"/>
            </a:endParaRPr>
          </a:p>
          <a:p>
            <a:pPr algn="just"/>
            <a:r>
              <a:rPr lang="en-IN" sz="1600" dirty="0">
                <a:latin typeface="Times New Roman" panose="02020603050405020304" pitchFamily="18" charset="0"/>
                <a:ea typeface="+mn-lt"/>
                <a:cs typeface="Times New Roman" panose="02020603050405020304" pitchFamily="18" charset="0"/>
              </a:rPr>
              <a:t>Keeping up with day-to-day expenditures proves to be quite a laborious task and highly prone to mistakes for an electronic store. Several people cannot even afford the hiring of a CA, thereby committing financial mistakes.  </a:t>
            </a:r>
          </a:p>
          <a:p>
            <a:pPr algn="just"/>
            <a:endParaRPr lang="en-IN" sz="800" dirty="0">
              <a:latin typeface="Times New Roman" panose="02020603050405020304" pitchFamily="18" charset="0"/>
              <a:ea typeface="Calibri"/>
              <a:cs typeface="Times New Roman" panose="02020603050405020304" pitchFamily="18" charset="0"/>
            </a:endParaRPr>
          </a:p>
          <a:p>
            <a:pPr algn="just"/>
            <a:r>
              <a:rPr lang="en-IN" sz="1600" b="1" dirty="0">
                <a:latin typeface="Times New Roman" panose="02020603050405020304" pitchFamily="18" charset="0"/>
                <a:ea typeface="+mn-lt"/>
                <a:cs typeface="Times New Roman" panose="02020603050405020304" pitchFamily="18" charset="0"/>
              </a:rPr>
              <a:t>ISSUES OR PROBLEMS</a:t>
            </a:r>
          </a:p>
          <a:p>
            <a:pPr algn="just"/>
            <a:endParaRPr lang="en-IN" sz="800" b="1" dirty="0">
              <a:latin typeface="Times New Roman" panose="02020603050405020304" pitchFamily="18" charset="0"/>
              <a:ea typeface="+mn-lt"/>
              <a:cs typeface="Times New Roman" panose="02020603050405020304" pitchFamily="18" charset="0"/>
            </a:endParaRPr>
          </a:p>
          <a:p>
            <a:pPr marL="285750" indent="-285750" algn="just">
              <a:buFont typeface="Arial"/>
              <a:buChar char="•"/>
            </a:pPr>
            <a:r>
              <a:rPr lang="en-IN" sz="1600" dirty="0">
                <a:latin typeface="Times New Roman" panose="02020603050405020304" pitchFamily="18" charset="0"/>
                <a:ea typeface="+mn-lt"/>
                <a:cs typeface="Times New Roman" panose="02020603050405020304" pitchFamily="18" charset="0"/>
              </a:rPr>
              <a:t>No method to track the source of income and expenditure </a:t>
            </a:r>
            <a:endParaRPr lang="en-IN" sz="1600" dirty="0">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IN" sz="1600" dirty="0">
                <a:latin typeface="Times New Roman" panose="02020603050405020304" pitchFamily="18" charset="0"/>
                <a:ea typeface="+mn-lt"/>
                <a:cs typeface="Times New Roman" panose="02020603050405020304" pitchFamily="18" charset="0"/>
              </a:rPr>
              <a:t>Spending cannot be </a:t>
            </a:r>
            <a:r>
              <a:rPr lang="en-IN" sz="1600" dirty="0" err="1">
                <a:latin typeface="Times New Roman" panose="02020603050405020304" pitchFamily="18" charset="0"/>
                <a:ea typeface="+mn-lt"/>
                <a:cs typeface="Times New Roman" panose="02020603050405020304" pitchFamily="18" charset="0"/>
              </a:rPr>
              <a:t>analyzed</a:t>
            </a:r>
            <a:r>
              <a:rPr lang="en-IN" sz="1600" dirty="0">
                <a:latin typeface="Times New Roman" panose="02020603050405020304" pitchFamily="18" charset="0"/>
                <a:ea typeface="+mn-lt"/>
                <a:cs typeface="Times New Roman" panose="02020603050405020304" pitchFamily="18" charset="0"/>
              </a:rPr>
              <a:t> easily</a:t>
            </a:r>
            <a:endParaRPr lang="en-IN" sz="1600" dirty="0">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IN" sz="1600" dirty="0">
                <a:latin typeface="Times New Roman" panose="02020603050405020304" pitchFamily="18" charset="0"/>
                <a:ea typeface="+mn-lt"/>
                <a:cs typeface="Times New Roman" panose="02020603050405020304" pitchFamily="18" charset="0"/>
              </a:rPr>
              <a:t>No real-time budgeting and savings insights</a:t>
            </a:r>
            <a:endParaRPr lang="en-IN" sz="1600" dirty="0">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IN" sz="1600" dirty="0">
                <a:latin typeface="Times New Roman" panose="02020603050405020304" pitchFamily="18" charset="0"/>
                <a:ea typeface="+mn-lt"/>
                <a:cs typeface="Times New Roman" panose="02020603050405020304" pitchFamily="18" charset="0"/>
              </a:rPr>
              <a:t>Traditional methods involve notebooks or spreadsheets, which raise security concerns</a:t>
            </a:r>
          </a:p>
          <a:p>
            <a:pPr algn="just"/>
            <a:endParaRPr lang="en-IN" sz="800" dirty="0">
              <a:latin typeface="Times New Roman" panose="02020603050405020304" pitchFamily="18" charset="0"/>
              <a:ea typeface="+mn-lt"/>
              <a:cs typeface="Times New Roman" panose="02020603050405020304" pitchFamily="18" charset="0"/>
            </a:endParaRPr>
          </a:p>
          <a:p>
            <a:r>
              <a:rPr lang="en-GB" sz="1600" b="1" dirty="0">
                <a:latin typeface="Times New Roman" panose="02020603050405020304" pitchFamily="18" charset="0"/>
                <a:ea typeface="Open Sans"/>
                <a:cs typeface="Times New Roman" panose="02020603050405020304" pitchFamily="18" charset="0"/>
              </a:rPr>
              <a:t>REQUIREMENT</a:t>
            </a:r>
            <a:r>
              <a:rPr lang="en-GB" sz="1600" b="1" dirty="0">
                <a:solidFill>
                  <a:srgbClr val="191919"/>
                </a:solidFill>
                <a:latin typeface="Times New Roman" panose="02020603050405020304" pitchFamily="18" charset="0"/>
                <a:ea typeface="Open Sans"/>
                <a:cs typeface="Times New Roman" panose="02020603050405020304" pitchFamily="18" charset="0"/>
              </a:rPr>
              <a:t> </a:t>
            </a:r>
            <a:r>
              <a:rPr lang="en-GB" sz="1600" b="1" dirty="0">
                <a:latin typeface="Times New Roman" panose="02020603050405020304" pitchFamily="18" charset="0"/>
                <a:ea typeface="Open Sans"/>
                <a:cs typeface="Times New Roman" panose="02020603050405020304" pitchFamily="18" charset="0"/>
              </a:rPr>
              <a:t>OF</a:t>
            </a:r>
            <a:r>
              <a:rPr lang="en-GB" sz="1600" b="1" dirty="0">
                <a:solidFill>
                  <a:srgbClr val="191919"/>
                </a:solidFill>
                <a:latin typeface="Times New Roman" panose="02020603050405020304" pitchFamily="18" charset="0"/>
                <a:ea typeface="Open Sans"/>
                <a:cs typeface="Times New Roman" panose="02020603050405020304" pitchFamily="18" charset="0"/>
              </a:rPr>
              <a:t> SOLUTION</a:t>
            </a:r>
          </a:p>
          <a:p>
            <a:br>
              <a:rPr lang="en-GB" sz="800" b="1" dirty="0">
                <a:latin typeface="Times New Roman" panose="02020603050405020304" pitchFamily="18" charset="0"/>
                <a:ea typeface="Open Sans"/>
                <a:cs typeface="Times New Roman" panose="02020603050405020304" pitchFamily="18" charset="0"/>
              </a:rPr>
            </a:br>
            <a:r>
              <a:rPr lang="en-GB" sz="1600" dirty="0">
                <a:latin typeface="Times New Roman" panose="02020603050405020304" pitchFamily="18" charset="0"/>
                <a:ea typeface="+mn-lt"/>
                <a:cs typeface="Times New Roman" panose="02020603050405020304" pitchFamily="18" charset="0"/>
              </a:rPr>
              <a:t>A modern, smart, automated system is needed by users to track their expenses effortlessly, helping in grouping transactions, and provide insights to enhance the planning and improvement of personal finance management.</a:t>
            </a:r>
            <a:br>
              <a:rPr lang="en-GB" sz="1600" dirty="0">
                <a:latin typeface="Times New Roman" panose="02020603050405020304" pitchFamily="18" charset="0"/>
                <a:ea typeface="Open Sans"/>
                <a:cs typeface="Times New Roman" panose="02020603050405020304" pitchFamily="18" charset="0"/>
              </a:rPr>
            </a:br>
            <a:br>
              <a:rPr lang="en-GB" sz="1600" dirty="0">
                <a:latin typeface="Times New Roman" panose="02020603050405020304" pitchFamily="18" charset="0"/>
                <a:ea typeface="Open Sans"/>
                <a:cs typeface="Times New Roman" panose="02020603050405020304" pitchFamily="18" charset="0"/>
              </a:rPr>
            </a:br>
            <a:r>
              <a:rPr lang="en-GB" sz="1600" b="1" dirty="0">
                <a:solidFill>
                  <a:srgbClr val="191919"/>
                </a:solidFill>
                <a:latin typeface="Times New Roman" panose="02020603050405020304" pitchFamily="18" charset="0"/>
                <a:ea typeface="Open Sans"/>
                <a:cs typeface="Times New Roman" panose="02020603050405020304" pitchFamily="18" charset="0"/>
              </a:rPr>
              <a:t>EXISTING SOLUTIONS</a:t>
            </a:r>
          </a:p>
          <a:p>
            <a:br>
              <a:rPr lang="en-GB" sz="800" dirty="0">
                <a:latin typeface="Times New Roman" panose="02020603050405020304" pitchFamily="18" charset="0"/>
                <a:ea typeface="Open Sans"/>
                <a:cs typeface="Times New Roman" panose="02020603050405020304" pitchFamily="18" charset="0"/>
              </a:rPr>
            </a:br>
            <a:r>
              <a:rPr lang="en-GB" sz="1600" dirty="0">
                <a:latin typeface="Times New Roman" panose="02020603050405020304" pitchFamily="18" charset="0"/>
                <a:ea typeface="+mn-lt"/>
                <a:cs typeface="Times New Roman" panose="02020603050405020304" pitchFamily="18" charset="0"/>
              </a:rPr>
              <a:t>Traditional methods include spreadsheets and mobile apps . However most of them do not have an automated system and  personalization with real-time insights, which can be less effective for modern users.</a:t>
            </a:r>
            <a:endParaRPr lang="en-US" sz="1600" dirty="0">
              <a:latin typeface="Times New Roman" panose="02020603050405020304" pitchFamily="18" charset="0"/>
              <a:ea typeface="+mn-lt"/>
              <a:cs typeface="Times New Roman" panose="02020603050405020304" pitchFamily="18" charset="0"/>
            </a:endParaRPr>
          </a:p>
          <a:p>
            <a:endParaRPr lang="en-IN" sz="1400" dirty="0">
              <a:latin typeface="Verdana"/>
              <a:ea typeface="Calibri"/>
              <a:cs typeface="Calibri"/>
            </a:endParaRPr>
          </a:p>
        </p:txBody>
      </p:sp>
    </p:spTree>
    <p:extLst>
      <p:ext uri="{BB962C8B-B14F-4D97-AF65-F5344CB8AC3E}">
        <p14:creationId xmlns:p14="http://schemas.microsoft.com/office/powerpoint/2010/main" val="36384035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8709" y="197201"/>
            <a:ext cx="44088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lang="en-IN" sz="4000" b="1" dirty="0">
              <a:solidFill>
                <a:srgbClr val="E31E24"/>
              </a:solidFill>
              <a:latin typeface="Times New Roman" panose="02020603050405020304" pitchFamily="18" charset="0"/>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2D7EC8-BFDC-C4B6-F5D1-9906B7D02893}"/>
              </a:ext>
            </a:extLst>
          </p:cNvPr>
          <p:cNvSpPr txBox="1"/>
          <p:nvPr/>
        </p:nvSpPr>
        <p:spPr>
          <a:xfrm>
            <a:off x="179512" y="1422038"/>
            <a:ext cx="8784976" cy="3785652"/>
          </a:xfrm>
          <a:prstGeom prst="rect">
            <a:avLst/>
          </a:prstGeom>
          <a:noFill/>
        </p:spPr>
        <p:txBody>
          <a:bodyPr wrap="square" lIns="91440" tIns="45720" rIns="91440" bIns="45720" anchor="t">
            <a:spAutoFit/>
          </a:bodyPr>
          <a:lstStyle/>
          <a:p>
            <a:pPr algn="just"/>
            <a:r>
              <a:rPr lang="en-US" sz="2400" dirty="0">
                <a:latin typeface="Times New Roman" panose="02020603050405020304" pitchFamily="18" charset="0"/>
                <a:ea typeface="Verdana"/>
                <a:cs typeface="Times New Roman" panose="02020603050405020304" pitchFamily="18" charset="0"/>
              </a:rPr>
              <a:t>Managing financial records and monitoring spending are ongoing issues for an electronics store owner. Hiring a chartered accountant is not a practical choice due to budgetary limits, which makes it challenging to maintain correct accounts and guarantee appropriate financial planning. The shopkeeper needs a user-friendly website that can effectively track, arrange, and manage their daily spending, earnings, and total financial activities in order to solve this problem. This platform ought to make accounting chores easier, offer transparent financial data, and assist them in keeping better control over their company's finances without going over budget.</a:t>
            </a:r>
            <a:endParaRPr lang="en-IN" sz="2400" dirty="0">
              <a:latin typeface="Times New Roman" panose="02020603050405020304" pitchFamily="18" charset="0"/>
              <a:ea typeface="Verdana"/>
              <a:cs typeface="Times New Roman" panose="02020603050405020304" pitchFamily="18" charset="0"/>
            </a:endParaRPr>
          </a:p>
        </p:txBody>
      </p:sp>
    </p:spTree>
    <p:extLst>
      <p:ext uri="{BB962C8B-B14F-4D97-AF65-F5344CB8AC3E}">
        <p14:creationId xmlns:p14="http://schemas.microsoft.com/office/powerpoint/2010/main" val="104732928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1011" y="221709"/>
            <a:ext cx="43924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Objectives</a:t>
            </a:r>
            <a:endParaRPr lang="en-IN" sz="4000" b="1" dirty="0">
              <a:solidFill>
                <a:srgbClr val="E31E24"/>
              </a:solidFill>
              <a:latin typeface="Times New Roman" panose="02020603050405020304" pitchFamily="18" charset="0"/>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B14FE12-9F36-1DAE-B174-062D669256D2}"/>
              </a:ext>
            </a:extLst>
          </p:cNvPr>
          <p:cNvSpPr txBox="1"/>
          <p:nvPr/>
        </p:nvSpPr>
        <p:spPr>
          <a:xfrm>
            <a:off x="302507" y="1258975"/>
            <a:ext cx="8538985" cy="4893647"/>
          </a:xfrm>
          <a:prstGeom prst="rect">
            <a:avLst/>
          </a:prstGeom>
          <a:noFill/>
        </p:spPr>
        <p:txBody>
          <a:bodyPr wrap="square" lIns="91440" tIns="45720" rIns="91440" bIns="45720" anchor="t">
            <a:spAutoFit/>
          </a:bodyPr>
          <a:lstStyle/>
          <a:p>
            <a:pPr algn="just"/>
            <a:r>
              <a:rPr lang="en-US" sz="2400" b="0" i="0" dirty="0">
                <a:solidFill>
                  <a:srgbClr val="222222"/>
                </a:solidFill>
                <a:effectLst/>
                <a:latin typeface="Times New Roman" panose="02020603050405020304" pitchFamily="18" charset="0"/>
                <a:cs typeface="Times New Roman" panose="02020603050405020304" pitchFamily="18" charset="0"/>
              </a:rPr>
              <a:t>• Simplify Accounting Tasks – Offer an intuitive interface for recording sales, expenses, and profits without the need for accounting expertise.</a:t>
            </a:r>
          </a:p>
          <a:p>
            <a:pPr algn="just"/>
            <a:r>
              <a:rPr lang="en-US" sz="2400" b="0" i="0" dirty="0">
                <a:solidFill>
                  <a:srgbClr val="222222"/>
                </a:solidFill>
                <a:effectLst/>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b="0" i="0" dirty="0">
                <a:solidFill>
                  <a:srgbClr val="222222"/>
                </a:solidFill>
                <a:effectLst/>
                <a:latin typeface="Times New Roman" panose="02020603050405020304" pitchFamily="18" charset="0"/>
                <a:cs typeface="Times New Roman" panose="02020603050405020304" pitchFamily="18" charset="0"/>
              </a:rPr>
              <a:t>• Ensure Accurate Financial Tracking – Automate calculations and generate real-time financial reports to maintain transparency.</a:t>
            </a:r>
          </a:p>
          <a:p>
            <a:pPr algn="just"/>
            <a:br>
              <a:rPr lang="en-US" sz="2400" dirty="0">
                <a:latin typeface="Times New Roman" panose="02020603050405020304" pitchFamily="18" charset="0"/>
                <a:cs typeface="Times New Roman" panose="02020603050405020304" pitchFamily="18" charset="0"/>
              </a:rPr>
            </a:br>
            <a:r>
              <a:rPr lang="en-US" sz="2400" b="0" i="0" dirty="0">
                <a:solidFill>
                  <a:srgbClr val="222222"/>
                </a:solidFill>
                <a:effectLst/>
                <a:latin typeface="Times New Roman" panose="02020603050405020304" pitchFamily="18" charset="0"/>
                <a:cs typeface="Times New Roman" panose="02020603050405020304" pitchFamily="18" charset="0"/>
              </a:rPr>
              <a:t>• Enhance Budget Management – Help store owners monitor spending and optimize costs to improve profitability.</a:t>
            </a:r>
          </a:p>
          <a:p>
            <a:pPr algn="just"/>
            <a:endParaRPr lang="en-US" sz="2400" dirty="0">
              <a:solidFill>
                <a:srgbClr val="222222"/>
              </a:solidFill>
              <a:latin typeface="Times New Roman" panose="02020603050405020304" pitchFamily="18" charset="0"/>
              <a:ea typeface="Verdana"/>
              <a:cs typeface="Times New Roman" panose="02020603050405020304" pitchFamily="18" charset="0"/>
            </a:endParaRPr>
          </a:p>
          <a:p>
            <a:pPr marL="342900" indent="-342900" algn="just">
              <a:buFont typeface="Arial" panose="020B0604020202020204" pitchFamily="34" charset="0"/>
              <a:buChar char="•"/>
            </a:pPr>
            <a:r>
              <a:rPr lang="en-US" sz="2400" dirty="0">
                <a:solidFill>
                  <a:srgbClr val="222222"/>
                </a:solidFill>
                <a:latin typeface="Times New Roman" panose="02020603050405020304" pitchFamily="18" charset="0"/>
                <a:ea typeface="Verdana"/>
                <a:cs typeface="Times New Roman" panose="02020603050405020304" pitchFamily="18" charset="0"/>
              </a:rPr>
              <a:t>Suggest ways to save money based on spending habits.</a:t>
            </a:r>
          </a:p>
          <a:p>
            <a:pPr marL="342900" indent="-342900" algn="just">
              <a:buFont typeface="Arial" panose="020B0604020202020204" pitchFamily="34" charset="0"/>
              <a:buChar char="•"/>
            </a:pPr>
            <a:endParaRPr lang="en-US" sz="2400" dirty="0">
              <a:solidFill>
                <a:srgbClr val="222222"/>
              </a:solidFill>
              <a:latin typeface="Times New Roman" panose="02020603050405020304" pitchFamily="18" charset="0"/>
              <a:ea typeface="Verdana"/>
              <a:cs typeface="Times New Roman" panose="02020603050405020304" pitchFamily="18" charset="0"/>
            </a:endParaRPr>
          </a:p>
          <a:p>
            <a:pPr marL="342900" indent="-342900" algn="just">
              <a:buFont typeface="Arial" panose="020B0604020202020204" pitchFamily="34" charset="0"/>
              <a:buChar char="•"/>
            </a:pPr>
            <a:r>
              <a:rPr lang="en-US" sz="2400" dirty="0">
                <a:solidFill>
                  <a:srgbClr val="222222"/>
                </a:solidFill>
                <a:latin typeface="Times New Roman" panose="02020603050405020304" pitchFamily="18" charset="0"/>
                <a:ea typeface="Verdana"/>
                <a:cs typeface="Times New Roman" panose="02020603050405020304" pitchFamily="18" charset="0"/>
              </a:rPr>
              <a:t>Integration with UPI for automated entries.</a:t>
            </a:r>
            <a:endParaRPr lang="en-IN" sz="2400" dirty="0">
              <a:latin typeface="Times New Roman" panose="02020603050405020304" pitchFamily="18" charset="0"/>
              <a:ea typeface="Verdana"/>
              <a:cs typeface="Times New Roman" panose="02020603050405020304" pitchFamily="18" charset="0"/>
            </a:endParaRPr>
          </a:p>
        </p:txBody>
      </p:sp>
    </p:spTree>
    <p:extLst>
      <p:ext uri="{BB962C8B-B14F-4D97-AF65-F5344CB8AC3E}">
        <p14:creationId xmlns:p14="http://schemas.microsoft.com/office/powerpoint/2010/main" val="95742319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79512" y="187918"/>
            <a:ext cx="80971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Methodology, Tools, and Techniques</a:t>
            </a:r>
            <a:endParaRPr lang="en-IN" sz="4000" b="1" dirty="0">
              <a:solidFill>
                <a:srgbClr val="E31E24"/>
              </a:solidFill>
              <a:latin typeface="Times New Roman" panose="02020603050405020304" pitchFamily="18" charset="0"/>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8EE8EE9F-4371-9696-94BE-90AE3625E89B}"/>
              </a:ext>
            </a:extLst>
          </p:cNvPr>
          <p:cNvSpPr txBox="1"/>
          <p:nvPr/>
        </p:nvSpPr>
        <p:spPr>
          <a:xfrm>
            <a:off x="107032" y="1186960"/>
            <a:ext cx="8326434" cy="47859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latin typeface="Times New Roman" panose="02020603050405020304" pitchFamily="18" charset="0"/>
                <a:ea typeface="Verdana"/>
                <a:cs typeface="Times New Roman" panose="02020603050405020304" pitchFamily="18" charset="0"/>
              </a:rPr>
              <a:t>Approach Taken to Solve the Problem </a:t>
            </a:r>
          </a:p>
          <a:p>
            <a:pPr algn="just"/>
            <a:endParaRPr lang="en-US" sz="800" b="1" dirty="0">
              <a:latin typeface="Times New Roman" panose="02020603050405020304" pitchFamily="18" charset="0"/>
              <a:ea typeface="Verdana"/>
              <a:cs typeface="Times New Roman" panose="02020603050405020304" pitchFamily="18" charset="0"/>
            </a:endParaRPr>
          </a:p>
          <a:p>
            <a:pPr marL="285750" indent="-285750" algn="just">
              <a:buFont typeface="Arial"/>
              <a:buChar char="•"/>
            </a:pPr>
            <a:r>
              <a:rPr lang="en-US" sz="1900" dirty="0">
                <a:latin typeface="Times New Roman" panose="02020603050405020304" pitchFamily="18" charset="0"/>
                <a:ea typeface="Verdana"/>
                <a:cs typeface="Times New Roman" panose="02020603050405020304" pitchFamily="18" charset="0"/>
              </a:rPr>
              <a:t>Developed a web-based expense tracker to streamline financial management for the electric store owner.</a:t>
            </a:r>
          </a:p>
          <a:p>
            <a:pPr marL="285750" indent="-285750" algn="just">
              <a:buFont typeface="Arial"/>
              <a:buChar char="•"/>
            </a:pPr>
            <a:r>
              <a:rPr lang="en-US" sz="1900" dirty="0">
                <a:latin typeface="Times New Roman" panose="02020603050405020304" pitchFamily="18" charset="0"/>
                <a:ea typeface="Verdana"/>
                <a:cs typeface="Times New Roman" panose="02020603050405020304" pitchFamily="18" charset="0"/>
              </a:rPr>
              <a:t>Implemented an intuitive user interface, which allows data entry and ease of categorizing expenses.</a:t>
            </a:r>
          </a:p>
          <a:p>
            <a:pPr marL="285750" indent="-285750" algn="just">
              <a:buFont typeface="Arial"/>
              <a:buChar char="•"/>
            </a:pPr>
            <a:r>
              <a:rPr lang="en-US" sz="1900" dirty="0">
                <a:latin typeface="Times New Roman" panose="02020603050405020304" pitchFamily="18" charset="0"/>
                <a:ea typeface="Verdana"/>
                <a:cs typeface="Times New Roman" panose="02020603050405020304" pitchFamily="18" charset="0"/>
              </a:rPr>
              <a:t>Integrated automated calculations of tax-related expenses, rent, and transportation.</a:t>
            </a:r>
          </a:p>
          <a:p>
            <a:pPr marL="285750" indent="-285750" algn="just">
              <a:buFont typeface="Arial"/>
              <a:buChar char="•"/>
            </a:pPr>
            <a:r>
              <a:rPr lang="en-US" sz="1900" dirty="0">
                <a:latin typeface="Times New Roman" panose="02020603050405020304" pitchFamily="18" charset="0"/>
                <a:ea typeface="Verdana"/>
                <a:cs typeface="Times New Roman" panose="02020603050405020304" pitchFamily="18" charset="0"/>
              </a:rPr>
              <a:t>Provided graphical insights and reports for better financial analysis and sound decision-making.</a:t>
            </a:r>
            <a:endParaRPr lang="en-US" sz="1900" dirty="0">
              <a:solidFill>
                <a:srgbClr val="000000"/>
              </a:solidFill>
              <a:latin typeface="Times New Roman" panose="02020603050405020304" pitchFamily="18" charset="0"/>
              <a:ea typeface="Verdana"/>
              <a:cs typeface="Times New Roman" panose="02020603050405020304" pitchFamily="18" charset="0"/>
            </a:endParaRPr>
          </a:p>
          <a:p>
            <a:pPr marL="285750" indent="-285750">
              <a:buFont typeface="Arial"/>
              <a:buChar char="•"/>
            </a:pPr>
            <a:endParaRPr lang="en-US" sz="2000" dirty="0">
              <a:solidFill>
                <a:srgbClr val="000000"/>
              </a:solidFill>
              <a:latin typeface="Times New Roman" panose="02020603050405020304" pitchFamily="18" charset="0"/>
              <a:ea typeface="Verdana"/>
              <a:cs typeface="Times New Roman" panose="02020603050405020304" pitchFamily="18" charset="0"/>
            </a:endParaRPr>
          </a:p>
          <a:p>
            <a:r>
              <a:rPr lang="en-US" sz="2000" b="1" dirty="0">
                <a:solidFill>
                  <a:srgbClr val="191919"/>
                </a:solidFill>
                <a:latin typeface="Times New Roman" panose="02020603050405020304" pitchFamily="18" charset="0"/>
                <a:ea typeface="Open Sans"/>
                <a:cs typeface="Times New Roman" panose="02020603050405020304" pitchFamily="18" charset="0"/>
              </a:rPr>
              <a:t>Tools, Software </a:t>
            </a:r>
            <a:r>
              <a:rPr lang="en-US" sz="2000" b="1" dirty="0">
                <a:latin typeface="Times New Roman" panose="02020603050405020304" pitchFamily="18" charset="0"/>
                <a:ea typeface="Open Sans"/>
                <a:cs typeface="Times New Roman" panose="02020603050405020304" pitchFamily="18" charset="0"/>
              </a:rPr>
              <a:t>&amp;</a:t>
            </a:r>
            <a:r>
              <a:rPr lang="en-US" sz="2000" b="1" dirty="0">
                <a:solidFill>
                  <a:srgbClr val="191919"/>
                </a:solidFill>
                <a:latin typeface="Times New Roman" panose="02020603050405020304" pitchFamily="18" charset="0"/>
                <a:ea typeface="Open Sans"/>
                <a:cs typeface="Times New Roman" panose="02020603050405020304" pitchFamily="18" charset="0"/>
              </a:rPr>
              <a:t> Techniques Used</a:t>
            </a:r>
          </a:p>
          <a:p>
            <a:br>
              <a:rPr lang="en-US" sz="800" dirty="0">
                <a:latin typeface="Times New Roman" panose="02020603050405020304" pitchFamily="18" charset="0"/>
                <a:ea typeface="Open Sans"/>
                <a:cs typeface="Times New Roman" panose="02020603050405020304" pitchFamily="18" charset="0"/>
              </a:rPr>
            </a:br>
            <a:r>
              <a:rPr lang="en-US" sz="2000" b="1" dirty="0">
                <a:solidFill>
                  <a:srgbClr val="191919"/>
                </a:solidFill>
                <a:latin typeface="Times New Roman" panose="02020603050405020304" pitchFamily="18" charset="0"/>
                <a:ea typeface="Open Sans"/>
                <a:cs typeface="Times New Roman" panose="02020603050405020304" pitchFamily="18" charset="0"/>
              </a:rPr>
              <a:t>. </a:t>
            </a:r>
            <a:r>
              <a:rPr lang="en-US" sz="1900" b="1" dirty="0">
                <a:solidFill>
                  <a:srgbClr val="191919"/>
                </a:solidFill>
                <a:latin typeface="Times New Roman" panose="02020603050405020304" pitchFamily="18" charset="0"/>
                <a:ea typeface="Open Sans"/>
                <a:cs typeface="Times New Roman" panose="02020603050405020304" pitchFamily="18" charset="0"/>
              </a:rPr>
              <a:t>Front-end</a:t>
            </a:r>
            <a:r>
              <a:rPr lang="en-US" sz="1900" b="1" dirty="0">
                <a:latin typeface="Times New Roman" panose="02020603050405020304" pitchFamily="18" charset="0"/>
                <a:ea typeface="Open Sans"/>
                <a:cs typeface="Times New Roman" panose="02020603050405020304" pitchFamily="18" charset="0"/>
              </a:rPr>
              <a:t>:</a:t>
            </a:r>
            <a:r>
              <a:rPr lang="en-US" sz="1900" dirty="0">
                <a:latin typeface="Times New Roman" panose="02020603050405020304" pitchFamily="18" charset="0"/>
                <a:ea typeface="Open Sans"/>
                <a:cs typeface="Times New Roman" panose="02020603050405020304" pitchFamily="18" charset="0"/>
              </a:rPr>
              <a:t> React.js, HTML, CSS, JavaScript</a:t>
            </a:r>
            <a:br>
              <a:rPr lang="en-US" sz="1900" dirty="0">
                <a:latin typeface="Times New Roman" panose="02020603050405020304" pitchFamily="18" charset="0"/>
                <a:ea typeface="Open Sans"/>
                <a:cs typeface="Times New Roman" panose="02020603050405020304" pitchFamily="18" charset="0"/>
              </a:rPr>
            </a:br>
            <a:r>
              <a:rPr lang="en-US" sz="1900" b="1" dirty="0">
                <a:latin typeface="Times New Roman" panose="02020603050405020304" pitchFamily="18" charset="0"/>
                <a:ea typeface="Open Sans"/>
                <a:cs typeface="Times New Roman" panose="02020603050405020304" pitchFamily="18" charset="0"/>
              </a:rPr>
              <a:t>. Back-end:</a:t>
            </a:r>
            <a:r>
              <a:rPr lang="en-US" sz="1900" dirty="0">
                <a:latin typeface="Times New Roman" panose="02020603050405020304" pitchFamily="18" charset="0"/>
                <a:ea typeface="Open Sans"/>
                <a:cs typeface="Times New Roman" panose="02020603050405020304" pitchFamily="18" charset="0"/>
              </a:rPr>
              <a:t> Node.js, Express.js, Webhooks, TensorFlow</a:t>
            </a:r>
            <a:br>
              <a:rPr lang="en-US" sz="1900" dirty="0">
                <a:latin typeface="Times New Roman" panose="02020603050405020304" pitchFamily="18" charset="0"/>
                <a:ea typeface="Open Sans"/>
                <a:cs typeface="Times New Roman" panose="02020603050405020304" pitchFamily="18" charset="0"/>
              </a:rPr>
            </a:br>
            <a:r>
              <a:rPr lang="en-US" sz="1900" b="1" dirty="0">
                <a:latin typeface="Times New Roman" panose="02020603050405020304" pitchFamily="18" charset="0"/>
                <a:ea typeface="Open Sans"/>
                <a:cs typeface="Times New Roman" panose="02020603050405020304" pitchFamily="18" charset="0"/>
              </a:rPr>
              <a:t>. Database:</a:t>
            </a:r>
            <a:r>
              <a:rPr lang="en-US" sz="1900" dirty="0">
                <a:latin typeface="Times New Roman" panose="02020603050405020304" pitchFamily="18" charset="0"/>
                <a:ea typeface="Open Sans"/>
                <a:cs typeface="Times New Roman" panose="02020603050405020304" pitchFamily="18" charset="0"/>
              </a:rPr>
              <a:t> MongoDB / Firebase</a:t>
            </a:r>
            <a:br>
              <a:rPr lang="en-US" sz="1900" dirty="0">
                <a:latin typeface="Times New Roman" panose="02020603050405020304" pitchFamily="18" charset="0"/>
                <a:ea typeface="Open Sans"/>
                <a:cs typeface="Times New Roman" panose="02020603050405020304" pitchFamily="18" charset="0"/>
              </a:rPr>
            </a:br>
            <a:r>
              <a:rPr lang="en-US" sz="1900" b="1" dirty="0">
                <a:latin typeface="Times New Roman" panose="02020603050405020304" pitchFamily="18" charset="0"/>
                <a:ea typeface="Open Sans"/>
                <a:cs typeface="Times New Roman" panose="02020603050405020304" pitchFamily="18" charset="0"/>
              </a:rPr>
              <a:t>. Charting &amp; Reports</a:t>
            </a:r>
            <a:r>
              <a:rPr lang="en-US" sz="1900" dirty="0">
                <a:latin typeface="Times New Roman" panose="02020603050405020304" pitchFamily="18" charset="0"/>
                <a:ea typeface="Open Sans"/>
                <a:cs typeface="Times New Roman" panose="02020603050405020304" pitchFamily="18" charset="0"/>
              </a:rPr>
              <a:t>: Chart.js / D3.js</a:t>
            </a:r>
            <a:endParaRPr lang="en-US" sz="1900"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329581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70A38-3ED6-D0D6-673C-249B880B992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9CCF4C8-17C9-1395-0D11-DC534E965D0D}"/>
              </a:ext>
            </a:extLst>
          </p:cNvPr>
          <p:cNvSpPr txBox="1"/>
          <p:nvPr/>
        </p:nvSpPr>
        <p:spPr>
          <a:xfrm>
            <a:off x="-196946" y="272842"/>
            <a:ext cx="822533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a:ea typeface="Verdana"/>
                <a:cs typeface="Times New Roman"/>
              </a:rPr>
              <a:t>  Methodology, Tools and Techniques</a:t>
            </a:r>
            <a:endParaRPr lang="en-GB" sz="4000" dirty="0">
              <a:latin typeface="Times New Roman"/>
              <a:ea typeface="Verdana"/>
              <a:cs typeface="Times New Roman"/>
            </a:endParaRPr>
          </a:p>
        </p:txBody>
      </p:sp>
      <p:sp>
        <p:nvSpPr>
          <p:cNvPr id="9" name="TextBox 8">
            <a:extLst>
              <a:ext uri="{FF2B5EF4-FFF2-40B4-BE49-F238E27FC236}">
                <a16:creationId xmlns:a16="http://schemas.microsoft.com/office/drawing/2014/main" id="{801CA0B0-89BF-8FA4-98F9-3027AB157395}"/>
              </a:ext>
            </a:extLst>
          </p:cNvPr>
          <p:cNvSpPr txBox="1"/>
          <p:nvPr/>
        </p:nvSpPr>
        <p:spPr>
          <a:xfrm>
            <a:off x="179512" y="1340772"/>
            <a:ext cx="8784976"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solidFill>
                  <a:srgbClr val="191919"/>
                </a:solidFill>
                <a:latin typeface="Times New Roman" panose="02020603050405020304" pitchFamily="18" charset="0"/>
                <a:ea typeface="Open Sans"/>
                <a:cs typeface="Times New Roman" panose="02020603050405020304" pitchFamily="18" charset="0"/>
              </a:rPr>
              <a:t>JUSTIFICATION FOR </a:t>
            </a:r>
            <a:r>
              <a:rPr lang="en-US" sz="2400" b="1" dirty="0">
                <a:latin typeface="Times New Roman" panose="02020603050405020304" pitchFamily="18" charset="0"/>
                <a:ea typeface="Open Sans"/>
                <a:cs typeface="Times New Roman" panose="02020603050405020304" pitchFamily="18" charset="0"/>
              </a:rPr>
              <a:t>SELECTED</a:t>
            </a:r>
            <a:r>
              <a:rPr lang="en-US" sz="2400" b="1" dirty="0">
                <a:solidFill>
                  <a:srgbClr val="191919"/>
                </a:solidFill>
                <a:latin typeface="Times New Roman" panose="02020603050405020304" pitchFamily="18" charset="0"/>
                <a:ea typeface="Open Sans"/>
                <a:cs typeface="Times New Roman" panose="02020603050405020304" pitchFamily="18" charset="0"/>
              </a:rPr>
              <a:t> </a:t>
            </a:r>
            <a:r>
              <a:rPr lang="en-US" sz="2400" b="1" dirty="0">
                <a:latin typeface="Times New Roman" panose="02020603050405020304" pitchFamily="18" charset="0"/>
                <a:ea typeface="Open Sans"/>
                <a:cs typeface="Times New Roman" panose="02020603050405020304" pitchFamily="18" charset="0"/>
              </a:rPr>
              <a:t>TOOLS</a:t>
            </a:r>
            <a:endParaRPr lang="en-US" sz="2400" dirty="0">
              <a:latin typeface="Times New Roman" panose="02020603050405020304" pitchFamily="18" charset="0"/>
              <a:ea typeface="Calibri"/>
              <a:cs typeface="Times New Roman" panose="02020603050405020304" pitchFamily="18" charset="0"/>
            </a:endParaRPr>
          </a:p>
          <a:p>
            <a:pPr algn="just"/>
            <a:br>
              <a:rPr lang="en-US" sz="2400" dirty="0">
                <a:latin typeface="Times New Roman" panose="02020603050405020304" pitchFamily="18" charset="0"/>
                <a:ea typeface="Open Sans"/>
                <a:cs typeface="Times New Roman" panose="02020603050405020304" pitchFamily="18" charset="0"/>
              </a:rPr>
            </a:br>
            <a:r>
              <a:rPr lang="en-US" sz="2300" b="1" dirty="0">
                <a:solidFill>
                  <a:srgbClr val="191919"/>
                </a:solidFill>
                <a:latin typeface="Times New Roman" panose="02020603050405020304" pitchFamily="18" charset="0"/>
                <a:ea typeface="Open Sans"/>
                <a:cs typeface="Times New Roman" panose="02020603050405020304" pitchFamily="18" charset="0"/>
              </a:rPr>
              <a:t>. Web </a:t>
            </a:r>
            <a:r>
              <a:rPr lang="en-US" sz="2300" b="1" dirty="0">
                <a:latin typeface="Times New Roman" panose="02020603050405020304" pitchFamily="18" charset="0"/>
                <a:ea typeface="Open Sans"/>
                <a:cs typeface="Times New Roman" panose="02020603050405020304" pitchFamily="18" charset="0"/>
              </a:rPr>
              <a:t>application</a:t>
            </a:r>
            <a:r>
              <a:rPr lang="en-US" sz="2300" dirty="0">
                <a:solidFill>
                  <a:srgbClr val="191919"/>
                </a:solidFill>
                <a:latin typeface="Times New Roman" panose="02020603050405020304" pitchFamily="18" charset="0"/>
                <a:ea typeface="Open Sans"/>
                <a:cs typeface="Times New Roman" panose="02020603050405020304" pitchFamily="18" charset="0"/>
              </a:rPr>
              <a:t>: </a:t>
            </a:r>
            <a:r>
              <a:rPr lang="en-US" sz="2300" dirty="0">
                <a:latin typeface="Times New Roman" panose="02020603050405020304" pitchFamily="18" charset="0"/>
                <a:ea typeface="Open Sans"/>
                <a:cs typeface="Times New Roman" panose="02020603050405020304" pitchFamily="18" charset="0"/>
              </a:rPr>
              <a:t>This</a:t>
            </a:r>
            <a:r>
              <a:rPr lang="en-US" sz="2300" dirty="0">
                <a:solidFill>
                  <a:srgbClr val="191919"/>
                </a:solidFill>
                <a:latin typeface="Times New Roman" panose="02020603050405020304" pitchFamily="18" charset="0"/>
                <a:ea typeface="Open Sans"/>
                <a:cs typeface="Times New Roman" panose="02020603050405020304" pitchFamily="18" charset="0"/>
              </a:rPr>
              <a:t> </a:t>
            </a:r>
            <a:r>
              <a:rPr lang="en-US" sz="2300" dirty="0">
                <a:latin typeface="Times New Roman" panose="02020603050405020304" pitchFamily="18" charset="0"/>
                <a:ea typeface="Open Sans"/>
                <a:cs typeface="Times New Roman" panose="02020603050405020304" pitchFamily="18" charset="0"/>
              </a:rPr>
              <a:t>can</a:t>
            </a:r>
            <a:r>
              <a:rPr lang="en-US" sz="2300" dirty="0">
                <a:solidFill>
                  <a:srgbClr val="191919"/>
                </a:solidFill>
                <a:latin typeface="Times New Roman" panose="02020603050405020304" pitchFamily="18" charset="0"/>
                <a:ea typeface="Open Sans"/>
                <a:cs typeface="Times New Roman" panose="02020603050405020304" pitchFamily="18" charset="0"/>
              </a:rPr>
              <a:t> </a:t>
            </a:r>
            <a:r>
              <a:rPr lang="en-US" sz="2300" dirty="0">
                <a:latin typeface="Times New Roman" panose="02020603050405020304" pitchFamily="18" charset="0"/>
                <a:ea typeface="Open Sans"/>
                <a:cs typeface="Times New Roman" panose="02020603050405020304" pitchFamily="18" charset="0"/>
              </a:rPr>
              <a:t>be</a:t>
            </a:r>
            <a:r>
              <a:rPr lang="en-US" sz="2300" dirty="0">
                <a:solidFill>
                  <a:srgbClr val="191919"/>
                </a:solidFill>
                <a:latin typeface="Times New Roman" panose="02020603050405020304" pitchFamily="18" charset="0"/>
                <a:ea typeface="Open Sans"/>
                <a:cs typeface="Times New Roman" panose="02020603050405020304" pitchFamily="18" charset="0"/>
              </a:rPr>
              <a:t> </a:t>
            </a:r>
            <a:r>
              <a:rPr lang="en-US" sz="2300" dirty="0">
                <a:latin typeface="Times New Roman" panose="02020603050405020304" pitchFamily="18" charset="0"/>
                <a:ea typeface="Open Sans"/>
                <a:cs typeface="Times New Roman" panose="02020603050405020304" pitchFamily="18" charset="0"/>
              </a:rPr>
              <a:t>accessed using </a:t>
            </a:r>
            <a:r>
              <a:rPr lang="en-US" sz="2300" dirty="0">
                <a:solidFill>
                  <a:srgbClr val="191919"/>
                </a:solidFill>
                <a:latin typeface="Times New Roman" panose="02020603050405020304" pitchFamily="18" charset="0"/>
                <a:ea typeface="Open Sans"/>
                <a:cs typeface="Times New Roman" panose="02020603050405020304" pitchFamily="18" charset="0"/>
              </a:rPr>
              <a:t>any device </a:t>
            </a:r>
            <a:r>
              <a:rPr lang="en-US" sz="2300" dirty="0">
                <a:latin typeface="Times New Roman" panose="02020603050405020304" pitchFamily="18" charset="0"/>
                <a:ea typeface="Open Sans"/>
                <a:cs typeface="Times New Roman" panose="02020603050405020304" pitchFamily="18" charset="0"/>
              </a:rPr>
              <a:t>with</a:t>
            </a:r>
            <a:r>
              <a:rPr lang="en-US" sz="2300" dirty="0">
                <a:solidFill>
                  <a:srgbClr val="191919"/>
                </a:solidFill>
                <a:latin typeface="Times New Roman" panose="02020603050405020304" pitchFamily="18" charset="0"/>
                <a:ea typeface="Open Sans"/>
                <a:cs typeface="Times New Roman" panose="02020603050405020304" pitchFamily="18" charset="0"/>
              </a:rPr>
              <a:t> flexibility.</a:t>
            </a:r>
            <a:endParaRPr lang="en-US" sz="2300" dirty="0">
              <a:solidFill>
                <a:srgbClr val="000000"/>
              </a:solidFill>
              <a:latin typeface="Times New Roman" panose="02020603050405020304" pitchFamily="18" charset="0"/>
              <a:ea typeface="Calibri"/>
              <a:cs typeface="Times New Roman" panose="02020603050405020304" pitchFamily="18" charset="0"/>
            </a:endParaRPr>
          </a:p>
          <a:p>
            <a:pPr algn="just"/>
            <a:r>
              <a:rPr lang="en-US" sz="2300" b="1" dirty="0">
                <a:latin typeface="Times New Roman" panose="02020603050405020304" pitchFamily="18" charset="0"/>
                <a:ea typeface="Open Sans"/>
                <a:cs typeface="Times New Roman" panose="02020603050405020304" pitchFamily="18" charset="0"/>
              </a:rPr>
              <a:t>. Automatic</a:t>
            </a:r>
            <a:r>
              <a:rPr lang="en-US" sz="2300" b="1" dirty="0">
                <a:solidFill>
                  <a:srgbClr val="191919"/>
                </a:solidFill>
                <a:latin typeface="Times New Roman" panose="02020603050405020304" pitchFamily="18" charset="0"/>
                <a:ea typeface="Open Sans"/>
                <a:cs typeface="Times New Roman" panose="02020603050405020304" pitchFamily="18" charset="0"/>
              </a:rPr>
              <a:t> tracking &amp; </a:t>
            </a:r>
            <a:r>
              <a:rPr lang="en-US" sz="2300" b="1" dirty="0">
                <a:latin typeface="Times New Roman" panose="02020603050405020304" pitchFamily="18" charset="0"/>
                <a:ea typeface="Open Sans"/>
                <a:cs typeface="Times New Roman" panose="02020603050405020304" pitchFamily="18" charset="0"/>
              </a:rPr>
              <a:t>reporting</a:t>
            </a:r>
            <a:r>
              <a:rPr lang="en-US" sz="2300" dirty="0">
                <a:solidFill>
                  <a:srgbClr val="191919"/>
                </a:solidFill>
                <a:latin typeface="Times New Roman" panose="02020603050405020304" pitchFamily="18" charset="0"/>
                <a:ea typeface="Open Sans"/>
                <a:cs typeface="Times New Roman" panose="02020603050405020304" pitchFamily="18" charset="0"/>
              </a:rPr>
              <a:t>: </a:t>
            </a:r>
            <a:r>
              <a:rPr lang="en-US" sz="2300" dirty="0">
                <a:latin typeface="Times New Roman" panose="02020603050405020304" pitchFamily="18" charset="0"/>
                <a:ea typeface="Open Sans"/>
                <a:cs typeface="Times New Roman" panose="02020603050405020304" pitchFamily="18" charset="0"/>
              </a:rPr>
              <a:t>It</a:t>
            </a:r>
            <a:r>
              <a:rPr lang="en-US" sz="2300" dirty="0">
                <a:solidFill>
                  <a:srgbClr val="191919"/>
                </a:solidFill>
                <a:latin typeface="Times New Roman" panose="02020603050405020304" pitchFamily="18" charset="0"/>
                <a:ea typeface="Open Sans"/>
                <a:cs typeface="Times New Roman" panose="02020603050405020304" pitchFamily="18" charset="0"/>
              </a:rPr>
              <a:t> </a:t>
            </a:r>
            <a:r>
              <a:rPr lang="en-US" sz="2300" dirty="0">
                <a:latin typeface="Times New Roman" panose="02020603050405020304" pitchFamily="18" charset="0"/>
                <a:ea typeface="Open Sans"/>
                <a:cs typeface="Times New Roman" panose="02020603050405020304" pitchFamily="18" charset="0"/>
              </a:rPr>
              <a:t>will</a:t>
            </a:r>
            <a:r>
              <a:rPr lang="en-US" sz="2300" dirty="0">
                <a:solidFill>
                  <a:srgbClr val="191919"/>
                </a:solidFill>
                <a:latin typeface="Times New Roman" panose="02020603050405020304" pitchFamily="18" charset="0"/>
                <a:ea typeface="Open Sans"/>
                <a:cs typeface="Times New Roman" panose="02020603050405020304" pitchFamily="18" charset="0"/>
              </a:rPr>
              <a:t> </a:t>
            </a:r>
            <a:r>
              <a:rPr lang="en-US" sz="2300" dirty="0">
                <a:latin typeface="Times New Roman" panose="02020603050405020304" pitchFamily="18" charset="0"/>
                <a:ea typeface="Open Sans"/>
                <a:cs typeface="Times New Roman" panose="02020603050405020304" pitchFamily="18" charset="0"/>
              </a:rPr>
              <a:t>reduce</a:t>
            </a:r>
            <a:r>
              <a:rPr lang="en-US" sz="2300" dirty="0">
                <a:solidFill>
                  <a:srgbClr val="191919"/>
                </a:solidFill>
                <a:latin typeface="Times New Roman" panose="02020603050405020304" pitchFamily="18" charset="0"/>
                <a:ea typeface="Open Sans"/>
                <a:cs typeface="Times New Roman" panose="02020603050405020304" pitchFamily="18" charset="0"/>
              </a:rPr>
              <a:t> </a:t>
            </a:r>
            <a:r>
              <a:rPr lang="en-US" sz="2300" dirty="0">
                <a:latin typeface="Times New Roman" panose="02020603050405020304" pitchFamily="18" charset="0"/>
                <a:ea typeface="Open Sans"/>
                <a:cs typeface="Times New Roman" panose="02020603050405020304" pitchFamily="18" charset="0"/>
              </a:rPr>
              <a:t>the efforts of a user </a:t>
            </a:r>
            <a:r>
              <a:rPr lang="en-US" sz="2300" dirty="0">
                <a:solidFill>
                  <a:srgbClr val="191919"/>
                </a:solidFill>
                <a:latin typeface="Times New Roman" panose="02020603050405020304" pitchFamily="18" charset="0"/>
                <a:ea typeface="Open Sans"/>
                <a:cs typeface="Times New Roman" panose="02020603050405020304" pitchFamily="18" charset="0"/>
              </a:rPr>
              <a:t>and </a:t>
            </a:r>
            <a:r>
              <a:rPr lang="en-US" sz="2300" dirty="0">
                <a:latin typeface="Times New Roman" panose="02020603050405020304" pitchFamily="18" charset="0"/>
                <a:ea typeface="Open Sans"/>
                <a:cs typeface="Times New Roman" panose="02020603050405020304" pitchFamily="18" charset="0"/>
              </a:rPr>
              <a:t>provide</a:t>
            </a:r>
            <a:r>
              <a:rPr lang="en-US" sz="2300" dirty="0">
                <a:solidFill>
                  <a:srgbClr val="191919"/>
                </a:solidFill>
                <a:latin typeface="Times New Roman" panose="02020603050405020304" pitchFamily="18" charset="0"/>
                <a:ea typeface="Open Sans"/>
                <a:cs typeface="Times New Roman" panose="02020603050405020304" pitchFamily="18" charset="0"/>
              </a:rPr>
              <a:t> </a:t>
            </a:r>
            <a:r>
              <a:rPr lang="en-US" sz="2300" dirty="0">
                <a:latin typeface="Times New Roman" panose="02020603050405020304" pitchFamily="18" charset="0"/>
                <a:ea typeface="Open Sans"/>
                <a:cs typeface="Times New Roman" panose="02020603050405020304" pitchFamily="18" charset="0"/>
              </a:rPr>
              <a:t>precision</a:t>
            </a:r>
            <a:r>
              <a:rPr lang="en-US" sz="2300" dirty="0">
                <a:solidFill>
                  <a:srgbClr val="191919"/>
                </a:solidFill>
                <a:latin typeface="Times New Roman" panose="02020603050405020304" pitchFamily="18" charset="0"/>
                <a:ea typeface="Open Sans"/>
                <a:cs typeface="Times New Roman" panose="02020603050405020304" pitchFamily="18" charset="0"/>
              </a:rPr>
              <a:t>.</a:t>
            </a:r>
            <a:endParaRPr lang="en-US" sz="2300" dirty="0">
              <a:solidFill>
                <a:srgbClr val="000000"/>
              </a:solidFill>
              <a:latin typeface="Times New Roman" panose="02020603050405020304" pitchFamily="18" charset="0"/>
              <a:ea typeface="Calibri"/>
              <a:cs typeface="Times New Roman" panose="02020603050405020304" pitchFamily="18" charset="0"/>
            </a:endParaRPr>
          </a:p>
          <a:p>
            <a:pPr algn="just"/>
            <a:r>
              <a:rPr lang="en-US" sz="2300" b="1" dirty="0">
                <a:solidFill>
                  <a:srgbClr val="191919"/>
                </a:solidFill>
                <a:latin typeface="Times New Roman" panose="02020603050405020304" pitchFamily="18" charset="0"/>
                <a:ea typeface="Open Sans"/>
                <a:cs typeface="Times New Roman" panose="02020603050405020304" pitchFamily="18" charset="0"/>
              </a:rPr>
              <a:t>. Cloud Storage</a:t>
            </a:r>
            <a:r>
              <a:rPr lang="en-US" sz="2300" dirty="0">
                <a:solidFill>
                  <a:srgbClr val="191919"/>
                </a:solidFill>
                <a:latin typeface="Times New Roman" panose="02020603050405020304" pitchFamily="18" charset="0"/>
                <a:ea typeface="Open Sans"/>
                <a:cs typeface="Times New Roman" panose="02020603050405020304" pitchFamily="18" charset="0"/>
              </a:rPr>
              <a:t>: </a:t>
            </a:r>
            <a:r>
              <a:rPr lang="en-US" sz="2300" dirty="0">
                <a:latin typeface="Times New Roman" panose="02020603050405020304" pitchFamily="18" charset="0"/>
                <a:ea typeface="Open Sans"/>
                <a:cs typeface="Times New Roman" panose="02020603050405020304" pitchFamily="18" charset="0"/>
              </a:rPr>
              <a:t>This</a:t>
            </a:r>
            <a:r>
              <a:rPr lang="en-US" sz="2300" dirty="0">
                <a:solidFill>
                  <a:srgbClr val="191919"/>
                </a:solidFill>
                <a:latin typeface="Times New Roman" panose="02020603050405020304" pitchFamily="18" charset="0"/>
                <a:ea typeface="Open Sans"/>
                <a:cs typeface="Times New Roman" panose="02020603050405020304" pitchFamily="18" charset="0"/>
              </a:rPr>
              <a:t> </a:t>
            </a:r>
            <a:r>
              <a:rPr lang="en-US" sz="2300" dirty="0">
                <a:latin typeface="Times New Roman" panose="02020603050405020304" pitchFamily="18" charset="0"/>
                <a:ea typeface="Open Sans"/>
                <a:cs typeface="Times New Roman" panose="02020603050405020304" pitchFamily="18" charset="0"/>
              </a:rPr>
              <a:t>guarantees </a:t>
            </a:r>
            <a:r>
              <a:rPr lang="en-US" sz="2300" dirty="0">
                <a:solidFill>
                  <a:srgbClr val="191919"/>
                </a:solidFill>
                <a:latin typeface="Times New Roman" panose="02020603050405020304" pitchFamily="18" charset="0"/>
                <a:ea typeface="Open Sans"/>
                <a:cs typeface="Times New Roman" panose="02020603050405020304" pitchFamily="18" charset="0"/>
              </a:rPr>
              <a:t>secure data </a:t>
            </a:r>
            <a:r>
              <a:rPr lang="en-US" sz="2300" dirty="0">
                <a:latin typeface="Times New Roman" panose="02020603050405020304" pitchFamily="18" charset="0"/>
                <a:ea typeface="Open Sans"/>
                <a:cs typeface="Times New Roman" panose="02020603050405020304" pitchFamily="18" charset="0"/>
              </a:rPr>
              <a:t>storage</a:t>
            </a:r>
            <a:r>
              <a:rPr lang="en-US" sz="2300" dirty="0">
                <a:solidFill>
                  <a:srgbClr val="191919"/>
                </a:solidFill>
                <a:latin typeface="Times New Roman" panose="02020603050405020304" pitchFamily="18" charset="0"/>
                <a:ea typeface="Open Sans"/>
                <a:cs typeface="Times New Roman" panose="02020603050405020304" pitchFamily="18" charset="0"/>
              </a:rPr>
              <a:t> and easy </a:t>
            </a:r>
            <a:r>
              <a:rPr lang="en-US" sz="2300" dirty="0">
                <a:latin typeface="Times New Roman" panose="02020603050405020304" pitchFamily="18" charset="0"/>
                <a:ea typeface="Open Sans"/>
                <a:cs typeface="Times New Roman" panose="02020603050405020304" pitchFamily="18" charset="0"/>
              </a:rPr>
              <a:t>accessibility.</a:t>
            </a:r>
            <a:endParaRPr lang="en-US" sz="2300" dirty="0">
              <a:latin typeface="Times New Roman" panose="02020603050405020304" pitchFamily="18" charset="0"/>
              <a:ea typeface="Calibri"/>
              <a:cs typeface="Times New Roman" panose="02020603050405020304" pitchFamily="18" charset="0"/>
            </a:endParaRPr>
          </a:p>
          <a:p>
            <a:pPr algn="just"/>
            <a:r>
              <a:rPr lang="en-US" sz="2300" b="1" dirty="0">
                <a:latin typeface="Times New Roman" panose="02020603050405020304" pitchFamily="18" charset="0"/>
                <a:ea typeface="Open Sans"/>
                <a:cs typeface="Times New Roman" panose="02020603050405020304" pitchFamily="18" charset="0"/>
              </a:rPr>
              <a:t>. User-friendly interface</a:t>
            </a:r>
            <a:r>
              <a:rPr lang="en-US" sz="2300" dirty="0">
                <a:latin typeface="Times New Roman" panose="02020603050405020304" pitchFamily="18" charset="0"/>
                <a:ea typeface="Open Sans"/>
                <a:cs typeface="Times New Roman" panose="02020603050405020304" pitchFamily="18" charset="0"/>
              </a:rPr>
              <a:t>: Simplifies financial tracking without technical complications.</a:t>
            </a:r>
            <a:endParaRPr lang="en-US" sz="2300" dirty="0">
              <a:latin typeface="Times New Roman" panose="02020603050405020304" pitchFamily="18" charset="0"/>
              <a:ea typeface="Calibri"/>
              <a:cs typeface="Times New Roman" panose="02020603050405020304" pitchFamily="18" charset="0"/>
            </a:endParaRPr>
          </a:p>
        </p:txBody>
      </p:sp>
      <p:cxnSp>
        <p:nvCxnSpPr>
          <p:cNvPr id="4" name="Straight Connector 3">
            <a:extLst>
              <a:ext uri="{FF2B5EF4-FFF2-40B4-BE49-F238E27FC236}">
                <a16:creationId xmlns:a16="http://schemas.microsoft.com/office/drawing/2014/main" id="{EC5AC5BB-6DFB-D54F-AEF2-28BBE9B37499}"/>
              </a:ext>
            </a:extLst>
          </p:cNvPr>
          <p:cNvCxnSpPr/>
          <p:nvPr/>
        </p:nvCxnSpPr>
        <p:spPr>
          <a:xfrm>
            <a:off x="-36513" y="1124744"/>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92310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77133" y="285090"/>
            <a:ext cx="82809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Methodology Flowchart</a:t>
            </a:r>
            <a:endParaRPr lang="en-IN" sz="4000" b="1" dirty="0">
              <a:solidFill>
                <a:srgbClr val="E31E24"/>
              </a:solidFill>
              <a:latin typeface="Times New Roman" panose="02020603050405020304" pitchFamily="18" charset="0"/>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2" name="Picture 1" descr="A diagram of a software development process&#10;&#10;AI-generated content may be incorrect.">
            <a:extLst>
              <a:ext uri="{FF2B5EF4-FFF2-40B4-BE49-F238E27FC236}">
                <a16:creationId xmlns:a16="http://schemas.microsoft.com/office/drawing/2014/main" id="{F8C0F331-C5B6-3222-1F2D-B35A69BB68FC}"/>
              </a:ext>
            </a:extLst>
          </p:cNvPr>
          <p:cNvPicPr>
            <a:picLocks noChangeAspect="1"/>
          </p:cNvPicPr>
          <p:nvPr/>
        </p:nvPicPr>
        <p:blipFill>
          <a:blip r:embed="rId4"/>
          <a:stretch>
            <a:fillRect/>
          </a:stretch>
        </p:blipFill>
        <p:spPr>
          <a:xfrm>
            <a:off x="2063061" y="1298456"/>
            <a:ext cx="5621727" cy="5005118"/>
          </a:xfrm>
          <a:prstGeom prst="rect">
            <a:avLst/>
          </a:prstGeom>
        </p:spPr>
      </p:pic>
    </p:spTree>
    <p:extLst>
      <p:ext uri="{BB962C8B-B14F-4D97-AF65-F5344CB8AC3E}">
        <p14:creationId xmlns:p14="http://schemas.microsoft.com/office/powerpoint/2010/main" val="2093371696"/>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6650</TotalTime>
  <Words>1128</Words>
  <Application>Microsoft Office PowerPoint</Application>
  <PresentationFormat>On-screen Show (4:3)</PresentationFormat>
  <Paragraphs>114</Paragraphs>
  <Slides>15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Garamond</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Kirti sahni</cp:lastModifiedBy>
  <cp:revision>322</cp:revision>
  <cp:lastPrinted>2022-09-05T08:43:44Z</cp:lastPrinted>
  <dcterms:created xsi:type="dcterms:W3CDTF">2020-01-16T09:05:56Z</dcterms:created>
  <dcterms:modified xsi:type="dcterms:W3CDTF">2025-04-26T16:51:04Z</dcterms:modified>
</cp:coreProperties>
</file>