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4" r:id="rId6"/>
    <p:sldId id="265" r:id="rId7"/>
    <p:sldId id="266" r:id="rId8"/>
    <p:sldId id="267" r:id="rId9"/>
    <p:sldId id="260" r:id="rId10"/>
    <p:sldId id="268" r:id="rId11"/>
    <p:sldId id="269" r:id="rId12"/>
    <p:sldId id="270" r:id="rId13"/>
    <p:sldId id="271" r:id="rId14"/>
    <p:sldId id="272" r:id="rId15"/>
    <p:sldId id="273" r:id="rId16"/>
    <p:sldId id="277" r:id="rId17"/>
    <p:sldId id="261" r:id="rId18"/>
    <p:sldId id="274" r:id="rId19"/>
    <p:sldId id="275" r:id="rId20"/>
    <p:sldId id="276" r:id="rId21"/>
    <p:sldId id="262"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brand with cost</a:t>
            </a:r>
            <a:endParaRPr dirty="0"/>
          </a:p>
        </p:txBody>
      </p:sp>
      <p:sp>
        <p:nvSpPr>
          <p:cNvPr id="142" name="Shape 91"/>
          <p:cNvSpPr/>
          <p:nvPr/>
        </p:nvSpPr>
        <p:spPr>
          <a:xfrm>
            <a:off x="205025" y="2164724"/>
            <a:ext cx="4134600" cy="9630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WearA2B does not sell high quality products they have more sold in low quality products. Giant bicycles is costly for every class product</a:t>
            </a:r>
            <a:endParaRPr dirty="0"/>
          </a:p>
        </p:txBody>
      </p:sp>
      <p:sp>
        <p:nvSpPr>
          <p:cNvPr id="144" name="Place any supporting images, graphs, data or extra text here."/>
          <p:cNvSpPr/>
          <p:nvPr/>
        </p:nvSpPr>
        <p:spPr>
          <a:xfrm>
            <a:off x="5780295" y="3159703"/>
            <a:ext cx="2106820"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2" name="Picture 4">
            <a:extLst>
              <a:ext uri="{FF2B5EF4-FFF2-40B4-BE49-F238E27FC236}">
                <a16:creationId xmlns:a16="http://schemas.microsoft.com/office/drawing/2014/main" id="{639CC3CC-198C-ACB0-0EC8-2CD1E9362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552" y="2081366"/>
            <a:ext cx="3717073" cy="236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791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brand with cost with hue to </a:t>
            </a:r>
            <a:r>
              <a:rPr lang="en-IN" dirty="0" err="1"/>
              <a:t>product_class</a:t>
            </a:r>
            <a:endParaRPr dirty="0"/>
          </a:p>
        </p:txBody>
      </p:sp>
      <p:sp>
        <p:nvSpPr>
          <p:cNvPr id="142" name="Shape 91"/>
          <p:cNvSpPr/>
          <p:nvPr/>
        </p:nvSpPr>
        <p:spPr>
          <a:xfrm>
            <a:off x="205025" y="2164724"/>
            <a:ext cx="4134600" cy="9630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WearA2B does not sell high quality products they have more sold in low quality products. Giant bicycles is costly for every class product</a:t>
            </a:r>
            <a:endParaRPr dirty="0"/>
          </a:p>
        </p:txBody>
      </p:sp>
      <p:sp>
        <p:nvSpPr>
          <p:cNvPr id="144" name="Place any supporting images, graphs, data or extra text here."/>
          <p:cNvSpPr/>
          <p:nvPr/>
        </p:nvSpPr>
        <p:spPr>
          <a:xfrm>
            <a:off x="5780295" y="3159703"/>
            <a:ext cx="2106820"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2" name="Picture 4">
            <a:extLst>
              <a:ext uri="{FF2B5EF4-FFF2-40B4-BE49-F238E27FC236}">
                <a16:creationId xmlns:a16="http://schemas.microsoft.com/office/drawing/2014/main" id="{639CC3CC-198C-ACB0-0EC8-2CD1E9362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552" y="2081366"/>
            <a:ext cx="3717073" cy="236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212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product line with cost </a:t>
            </a:r>
            <a:endParaRPr dirty="0"/>
          </a:p>
        </p:txBody>
      </p:sp>
      <p:sp>
        <p:nvSpPr>
          <p:cNvPr id="142" name="Shape 91"/>
          <p:cNvSpPr/>
          <p:nvPr/>
        </p:nvSpPr>
        <p:spPr>
          <a:xfrm>
            <a:off x="205025" y="2164724"/>
            <a:ext cx="4134600" cy="229033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MOUNTAIN PRODUCT_LINE PRODUCTS ARE MOSTLY COSTLY FROM NORCO BICYCLES AND TREK BICYCLES WHILE TOURING PRODUCT_LINE PRODUCTS ARE MOSTLY COSTLY FROM OHM CYCLES AND GIANT BICYCLES AND ROAD PRODUCT_LINE ARE MOST COSTLY FROM WEARA2B</a:t>
            </a:r>
            <a:endParaRPr dirty="0"/>
          </a:p>
        </p:txBody>
      </p:sp>
      <p:sp>
        <p:nvSpPr>
          <p:cNvPr id="144" name="Place any supporting images, graphs, data or extra text here."/>
          <p:cNvSpPr/>
          <p:nvPr/>
        </p:nvSpPr>
        <p:spPr>
          <a:xfrm>
            <a:off x="5780295" y="3159703"/>
            <a:ext cx="2106820"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63D1094F-1A93-01D9-2925-3E077FC6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377" y="2030909"/>
            <a:ext cx="3925229" cy="249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855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product class with cost </a:t>
            </a:r>
            <a:endParaRPr dirty="0"/>
          </a:p>
        </p:txBody>
      </p:sp>
      <p:sp>
        <p:nvSpPr>
          <p:cNvPr id="142" name="Shape 91"/>
          <p:cNvSpPr/>
          <p:nvPr/>
        </p:nvSpPr>
        <p:spPr>
          <a:xfrm>
            <a:off x="205025" y="2164724"/>
            <a:ext cx="4134600" cy="69759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low and medium class products have approximately same cost</a:t>
            </a:r>
            <a:endParaRPr dirty="0"/>
          </a:p>
        </p:txBody>
      </p:sp>
      <p:sp>
        <p:nvSpPr>
          <p:cNvPr id="144" name="Place any supporting images, graphs, data or extra text here."/>
          <p:cNvSpPr/>
          <p:nvPr/>
        </p:nvSpPr>
        <p:spPr>
          <a:xfrm>
            <a:off x="5780295" y="3159703"/>
            <a:ext cx="2106820"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9C129A6B-0C14-65B3-8A92-EE1DEE616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187" y="1862400"/>
            <a:ext cx="4298330" cy="273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76168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product size with cost </a:t>
            </a:r>
            <a:endParaRPr dirty="0"/>
          </a:p>
        </p:txBody>
      </p:sp>
      <p:sp>
        <p:nvSpPr>
          <p:cNvPr id="142" name="Shape 91"/>
          <p:cNvSpPr/>
          <p:nvPr/>
        </p:nvSpPr>
        <p:spPr>
          <a:xfrm>
            <a:off x="205025" y="2164724"/>
            <a:ext cx="4134600" cy="122850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SMALL SIZE PRODUCTS ARE MOST COSTLY. MEDIUM SIZE PRODUCTS HAS WIDER COST RANGE THAN LARGE SIZE COST </a:t>
            </a:r>
            <a:endParaRPr dirty="0"/>
          </a:p>
        </p:txBody>
      </p:sp>
      <p:sp>
        <p:nvSpPr>
          <p:cNvPr id="144" name="Place any supporting images, graphs, data or extra text here."/>
          <p:cNvSpPr/>
          <p:nvPr/>
        </p:nvSpPr>
        <p:spPr>
          <a:xfrm>
            <a:off x="8041926" y="2441719"/>
            <a:ext cx="859545" cy="16927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ADECA658-5D1A-ACBE-81CD-1831F88E6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377" y="1776760"/>
            <a:ext cx="4134779" cy="263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1606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product size with cost </a:t>
            </a:r>
            <a:endParaRPr dirty="0"/>
          </a:p>
        </p:txBody>
      </p:sp>
      <p:sp>
        <p:nvSpPr>
          <p:cNvPr id="142" name="Shape 91"/>
          <p:cNvSpPr/>
          <p:nvPr/>
        </p:nvSpPr>
        <p:spPr>
          <a:xfrm>
            <a:off x="205025" y="2164724"/>
            <a:ext cx="4134600" cy="175942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à"/>
            </a:pPr>
            <a:r>
              <a:rPr lang="en-US" b="0" i="0" dirty="0">
                <a:solidFill>
                  <a:srgbClr val="000000"/>
                </a:solidFill>
                <a:effectLst/>
                <a:latin typeface="Helvetica Neue"/>
              </a:rPr>
              <a:t>small size products are most costly in any class. </a:t>
            </a:r>
          </a:p>
          <a:p>
            <a:pPr marL="285750" indent="-285750">
              <a:buFont typeface="Wingdings" panose="05000000000000000000" pitchFamily="2" charset="2"/>
              <a:buChar char="à"/>
            </a:pPr>
            <a:r>
              <a:rPr lang="en-US" b="0" i="0" dirty="0">
                <a:solidFill>
                  <a:srgbClr val="000000"/>
                </a:solidFill>
                <a:effectLst/>
                <a:latin typeface="Helvetica Neue"/>
              </a:rPr>
              <a:t>In 'low' </a:t>
            </a:r>
            <a:r>
              <a:rPr lang="en-US" b="0" i="0" dirty="0" err="1">
                <a:solidFill>
                  <a:srgbClr val="000000"/>
                </a:solidFill>
                <a:effectLst/>
                <a:latin typeface="Helvetica Neue"/>
              </a:rPr>
              <a:t>product_class</a:t>
            </a:r>
            <a:r>
              <a:rPr lang="en-US" b="0" i="0" dirty="0">
                <a:solidFill>
                  <a:srgbClr val="000000"/>
                </a:solidFill>
                <a:effectLst/>
                <a:latin typeface="Helvetica Neue"/>
              </a:rPr>
              <a:t> we don't sell large size products</a:t>
            </a:r>
          </a:p>
          <a:p>
            <a:pPr marL="285750" indent="-285750">
              <a:buFont typeface="Wingdings" panose="05000000000000000000" pitchFamily="2" charset="2"/>
              <a:buChar char="à"/>
            </a:pPr>
            <a:r>
              <a:rPr lang="en-US" dirty="0">
                <a:latin typeface="Helvetica Neue"/>
              </a:rPr>
              <a:t>In medium product class cost of medium size is less than large size</a:t>
            </a:r>
            <a:endParaRPr dirty="0"/>
          </a:p>
        </p:txBody>
      </p:sp>
      <p:sp>
        <p:nvSpPr>
          <p:cNvPr id="144" name="Place any supporting images, graphs, data or extra text here."/>
          <p:cNvSpPr/>
          <p:nvPr/>
        </p:nvSpPr>
        <p:spPr>
          <a:xfrm>
            <a:off x="8041926" y="2441719"/>
            <a:ext cx="859545" cy="16927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6" name="Picture 2">
            <a:extLst>
              <a:ext uri="{FF2B5EF4-FFF2-40B4-BE49-F238E27FC236}">
                <a16:creationId xmlns:a16="http://schemas.microsoft.com/office/drawing/2014/main" id="{4D5A675F-3A9E-B5C4-7256-21E0C6666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056" y="1979910"/>
            <a:ext cx="4111415" cy="261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5634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product size with cost </a:t>
            </a:r>
            <a:endParaRPr dirty="0"/>
          </a:p>
        </p:txBody>
      </p:sp>
      <p:sp>
        <p:nvSpPr>
          <p:cNvPr id="142" name="Shape 91"/>
          <p:cNvSpPr/>
          <p:nvPr/>
        </p:nvSpPr>
        <p:spPr>
          <a:xfrm>
            <a:off x="205025" y="2164724"/>
            <a:ext cx="4134600" cy="12238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à"/>
            </a:pPr>
            <a:r>
              <a:rPr lang="en-US" b="0" i="0" dirty="0">
                <a:solidFill>
                  <a:srgbClr val="000000"/>
                </a:solidFill>
                <a:effectLst/>
                <a:latin typeface="Helvetica Neue"/>
              </a:rPr>
              <a:t>We have mostly gold </a:t>
            </a:r>
            <a:r>
              <a:rPr lang="en-US" b="0" i="0" dirty="0" err="1">
                <a:solidFill>
                  <a:srgbClr val="000000"/>
                </a:solidFill>
                <a:effectLst/>
                <a:latin typeface="Helvetica Neue"/>
              </a:rPr>
              <a:t>customer_title</a:t>
            </a:r>
            <a:endParaRPr lang="en-US" b="0" i="0" dirty="0">
              <a:solidFill>
                <a:srgbClr val="000000"/>
              </a:solidFill>
              <a:effectLst/>
              <a:latin typeface="Helvetica Neue"/>
            </a:endParaRPr>
          </a:p>
          <a:p>
            <a:pPr marL="285750" indent="-285750">
              <a:buFont typeface="Wingdings" panose="05000000000000000000" pitchFamily="2" charset="2"/>
              <a:buChar char="à"/>
            </a:pPr>
            <a:endParaRPr lang="en-US" dirty="0">
              <a:latin typeface="Helvetica Neue"/>
            </a:endParaRPr>
          </a:p>
          <a:p>
            <a:pPr marL="285750" indent="-285750">
              <a:buFont typeface="Wingdings" panose="05000000000000000000" pitchFamily="2" charset="2"/>
              <a:buChar char="à"/>
            </a:pPr>
            <a:r>
              <a:rPr lang="en-US" b="0" i="0" dirty="0" err="1">
                <a:solidFill>
                  <a:srgbClr val="000000"/>
                </a:solidFill>
                <a:effectLst/>
                <a:latin typeface="Helvetica Neue"/>
              </a:rPr>
              <a:t>Customer_title</a:t>
            </a:r>
            <a:r>
              <a:rPr lang="en-US" b="0" i="0" dirty="0">
                <a:solidFill>
                  <a:srgbClr val="000000"/>
                </a:solidFill>
                <a:effectLst/>
                <a:latin typeface="Helvetica Neue"/>
              </a:rPr>
              <a:t> is calculated on the basis of </a:t>
            </a:r>
            <a:r>
              <a:rPr lang="en-US" b="0" i="0" dirty="0" err="1">
                <a:solidFill>
                  <a:srgbClr val="000000"/>
                </a:solidFill>
                <a:effectLst/>
                <a:latin typeface="Helvetica Neue"/>
              </a:rPr>
              <a:t>rfm</a:t>
            </a:r>
            <a:r>
              <a:rPr lang="en-US" b="0" i="0">
                <a:solidFill>
                  <a:srgbClr val="000000"/>
                </a:solidFill>
                <a:effectLst/>
                <a:latin typeface="Helvetica Neue"/>
              </a:rPr>
              <a:t> analysis</a:t>
            </a:r>
            <a:endParaRPr lang="en-US" b="0" i="0" dirty="0">
              <a:solidFill>
                <a:srgbClr val="000000"/>
              </a:solidFill>
              <a:effectLst/>
              <a:latin typeface="Helvetica Neue"/>
            </a:endParaRPr>
          </a:p>
        </p:txBody>
      </p:sp>
      <p:sp>
        <p:nvSpPr>
          <p:cNvPr id="144" name="Place any supporting images, graphs, data or extra text here."/>
          <p:cNvSpPr/>
          <p:nvPr/>
        </p:nvSpPr>
        <p:spPr>
          <a:xfrm>
            <a:off x="8041926" y="2441719"/>
            <a:ext cx="859545" cy="16927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t>
            </a:r>
            <a:r>
              <a:rPr dirty="0" err="1"/>
              <a:t>ges</a:t>
            </a:r>
            <a:r>
              <a:rPr dirty="0"/>
              <a:t>, graphs, data or extra text here.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2EB59FEB-F1DC-EF59-41C6-3BBE8142A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88048"/>
            <a:ext cx="4556875" cy="345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6253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Trend of profit with </a:t>
            </a:r>
            <a:r>
              <a:rPr lang="en-IN" dirty="0" err="1"/>
              <a:t>with</a:t>
            </a:r>
            <a:r>
              <a:rPr lang="en-IN" dirty="0"/>
              <a:t> transaction date</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170" name="Picture 2">
            <a:extLst>
              <a:ext uri="{FF2B5EF4-FFF2-40B4-BE49-F238E27FC236}">
                <a16:creationId xmlns:a16="http://schemas.microsoft.com/office/drawing/2014/main" id="{E48E69A8-32A4-FC66-20D0-2F5945731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13" y="1697535"/>
            <a:ext cx="3831412" cy="31164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4AFAB1-0FE7-2C46-497E-FF237194EDF1}"/>
              </a:ext>
            </a:extLst>
          </p:cNvPr>
          <p:cNvSpPr/>
          <p:nvPr/>
        </p:nvSpPr>
        <p:spPr>
          <a:xfrm>
            <a:off x="364273" y="2552508"/>
            <a:ext cx="3977268" cy="1384993"/>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FOR A GOOD BUSINESS PROFIT MUST ALWAYS BE AN INCREADING CURVE WE HAD LEAST AMOUNT OF PROFIT IN MAY AND DECEMBER AFTER WHICH IT INCREASED AND NOW IT IS DECREASING WHICH IS NOT A GOOD SIGN!</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Trend of profit with </a:t>
            </a:r>
            <a:r>
              <a:rPr lang="en-IN" dirty="0" err="1"/>
              <a:t>with</a:t>
            </a:r>
            <a:r>
              <a:rPr lang="en-IN"/>
              <a:t> transaction date</a:t>
            </a:r>
            <a:endParaRPr lang="en-IN"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170" name="Picture 2">
            <a:extLst>
              <a:ext uri="{FF2B5EF4-FFF2-40B4-BE49-F238E27FC236}">
                <a16:creationId xmlns:a16="http://schemas.microsoft.com/office/drawing/2014/main" id="{E48E69A8-32A4-FC66-20D0-2F5945731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13" y="1697535"/>
            <a:ext cx="3831412" cy="31164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4AFAB1-0FE7-2C46-497E-FF237194EDF1}"/>
              </a:ext>
            </a:extLst>
          </p:cNvPr>
          <p:cNvSpPr/>
          <p:nvPr/>
        </p:nvSpPr>
        <p:spPr>
          <a:xfrm>
            <a:off x="364273" y="2552508"/>
            <a:ext cx="3977268" cy="1384993"/>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FOR A GOOD BUSINESS PROFIT MUST ALWAYS BE AN INCREADING CURVE WE HAD LEAST AMOUNT OF PROFIT IN MAY AND DECEMBER AFTER WHICH IT INCREASED AND NOW IT IS DECREASING WHICH IS NOT A GOOD SIGN!</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9502677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PROFITABLE BRANDS</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Rectangle 10">
            <a:extLst>
              <a:ext uri="{FF2B5EF4-FFF2-40B4-BE49-F238E27FC236}">
                <a16:creationId xmlns:a16="http://schemas.microsoft.com/office/drawing/2014/main" id="{AB4AFAB1-0FE7-2C46-497E-FF237194EDF1}"/>
              </a:ext>
            </a:extLst>
          </p:cNvPr>
          <p:cNvSpPr/>
          <p:nvPr/>
        </p:nvSpPr>
        <p:spPr>
          <a:xfrm>
            <a:off x="364273" y="2983395"/>
            <a:ext cx="3977268" cy="523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WEARA2B EARNS HIGHEST AMOUNT OF PROFIT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8194" name="Picture 2">
            <a:extLst>
              <a:ext uri="{FF2B5EF4-FFF2-40B4-BE49-F238E27FC236}">
                <a16:creationId xmlns:a16="http://schemas.microsoft.com/office/drawing/2014/main" id="{ABB9C8E5-9B74-5897-1767-489BA744C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73" y="1527466"/>
            <a:ext cx="4062515" cy="33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434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PROFITABLE PRODUCT LINE IN DIFFERENT BRANDS</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Rectangle 10">
            <a:extLst>
              <a:ext uri="{FF2B5EF4-FFF2-40B4-BE49-F238E27FC236}">
                <a16:creationId xmlns:a16="http://schemas.microsoft.com/office/drawing/2014/main" id="{AB4AFAB1-0FE7-2C46-497E-FF237194EDF1}"/>
              </a:ext>
            </a:extLst>
          </p:cNvPr>
          <p:cNvSpPr/>
          <p:nvPr/>
        </p:nvSpPr>
        <p:spPr>
          <a:xfrm>
            <a:off x="364273" y="2983395"/>
            <a:ext cx="3977268" cy="523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TOURING IS THE MOST PROFITABLE PRODUCTLINE IS FEW BRAND</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10242" name="Picture 2">
            <a:extLst>
              <a:ext uri="{FF2B5EF4-FFF2-40B4-BE49-F238E27FC236}">
                <a16:creationId xmlns:a16="http://schemas.microsoft.com/office/drawing/2014/main" id="{41EBCD76-E9A4-2758-D25E-0EC28A34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73" y="1958620"/>
            <a:ext cx="4003955" cy="292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98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In this presentation we will provide important insights relate to customer purchasing behaviour, trends and various factors which will </a:t>
            </a:r>
            <a:r>
              <a:rPr lang="en-IN" i="0" dirty="0">
                <a:solidFill>
                  <a:srgbClr val="000000"/>
                </a:solidFill>
                <a:effectLst/>
                <a:latin typeface="DM Sans" panose="020F0502020204030204" pitchFamily="2" charset="0"/>
              </a:rPr>
              <a:t>boost business</a:t>
            </a:r>
            <a:endParaRPr lang="en-IN" dirty="0"/>
          </a:p>
        </p:txBody>
      </p:sp>
      <p:sp>
        <p:nvSpPr>
          <p:cNvPr id="124" name="Shape 73"/>
          <p:cNvSpPr/>
          <p:nvPr/>
        </p:nvSpPr>
        <p:spPr>
          <a:xfrm>
            <a:off x="205025" y="2164723"/>
            <a:ext cx="4134600" cy="234804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IN" dirty="0"/>
          </a:p>
          <a:p>
            <a:r>
              <a:rPr lang="en-IN" sz="1200" dirty="0"/>
              <a:t>1)Most purchased brands</a:t>
            </a:r>
          </a:p>
          <a:p>
            <a:r>
              <a:rPr lang="en-IN" sz="1200" dirty="0"/>
              <a:t>2)Most purchased product line</a:t>
            </a:r>
          </a:p>
          <a:p>
            <a:r>
              <a:rPr lang="en-IN" sz="1200" dirty="0"/>
              <a:t>3)Most purchased product class and category</a:t>
            </a:r>
          </a:p>
          <a:p>
            <a:r>
              <a:rPr lang="en-IN" sz="1200" dirty="0"/>
              <a:t>4)% of wealth segment</a:t>
            </a:r>
          </a:p>
          <a:p>
            <a:r>
              <a:rPr lang="en-IN" sz="1200" dirty="0"/>
              <a:t>5)Profit trend</a:t>
            </a:r>
          </a:p>
          <a:p>
            <a:r>
              <a:rPr lang="en-IN" sz="1200" dirty="0"/>
              <a:t>6)Proportion of </a:t>
            </a:r>
            <a:r>
              <a:rPr lang="en-IN" sz="1200" dirty="0" err="1"/>
              <a:t>job_industry_Category</a:t>
            </a:r>
            <a:endParaRPr lang="en-IN" sz="1200" dirty="0"/>
          </a:p>
          <a:p>
            <a:r>
              <a:rPr lang="en-IN" sz="1200" dirty="0"/>
              <a:t>7)Age group</a:t>
            </a:r>
          </a:p>
          <a:p>
            <a:r>
              <a:rPr lang="en-IN" sz="1200" dirty="0"/>
              <a:t>8)% of customers by state</a:t>
            </a:r>
          </a:p>
          <a:p>
            <a:r>
              <a:rPr lang="en-IN" sz="1200" dirty="0"/>
              <a:t>9)% of people by </a:t>
            </a:r>
            <a:r>
              <a:rPr lang="en-IN" sz="1200" dirty="0" err="1"/>
              <a:t>property_evaluation</a:t>
            </a:r>
            <a:endParaRPr sz="1200"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9073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Our most purchased brand and product line</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C00B6F8-61BF-B06B-7F49-2E736DD86418}"/>
              </a:ext>
            </a:extLst>
          </p:cNvPr>
          <p:cNvPicPr>
            <a:picLocks noChangeAspect="1"/>
          </p:cNvPicPr>
          <p:nvPr/>
        </p:nvPicPr>
        <p:blipFill>
          <a:blip r:embed="rId2"/>
          <a:stretch>
            <a:fillRect/>
          </a:stretch>
        </p:blipFill>
        <p:spPr>
          <a:xfrm>
            <a:off x="441001" y="1755146"/>
            <a:ext cx="3898624" cy="2480943"/>
          </a:xfrm>
          <a:prstGeom prst="rect">
            <a:avLst/>
          </a:prstGeom>
        </p:spPr>
      </p:pic>
      <p:sp>
        <p:nvSpPr>
          <p:cNvPr id="4" name="Rectangle 3">
            <a:extLst>
              <a:ext uri="{FF2B5EF4-FFF2-40B4-BE49-F238E27FC236}">
                <a16:creationId xmlns:a16="http://schemas.microsoft.com/office/drawing/2014/main" id="{E622106D-9921-274B-F907-2AD6DA521AE1}"/>
              </a:ext>
            </a:extLst>
          </p:cNvPr>
          <p:cNvSpPr/>
          <p:nvPr/>
        </p:nvSpPr>
        <p:spPr>
          <a:xfrm>
            <a:off x="721112" y="4429784"/>
            <a:ext cx="3618513" cy="27699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b="0" i="0" dirty="0">
                <a:solidFill>
                  <a:srgbClr val="000000"/>
                </a:solidFill>
                <a:effectLst/>
                <a:latin typeface="Helvetica Neue"/>
              </a:rPr>
              <a:t>SOLEX IS THE MOST PURCHASE</a:t>
            </a:r>
            <a:r>
              <a:rPr lang="en-US" sz="1200" dirty="0">
                <a:latin typeface="Helvetica Neue"/>
              </a:rPr>
              <a:t>D BRAND</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pic>
        <p:nvPicPr>
          <p:cNvPr id="1026" name="Picture 2">
            <a:extLst>
              <a:ext uri="{FF2B5EF4-FFF2-40B4-BE49-F238E27FC236}">
                <a16:creationId xmlns:a16="http://schemas.microsoft.com/office/drawing/2014/main" id="{76B37244-3AA1-57A2-E457-BCCF4EA8E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25" y="1717233"/>
            <a:ext cx="4129900" cy="25949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453130-E155-FCD9-A99E-F2D772C7DF8C}"/>
              </a:ext>
            </a:extLst>
          </p:cNvPr>
          <p:cNvSpPr/>
          <p:nvPr/>
        </p:nvSpPr>
        <p:spPr>
          <a:xfrm>
            <a:off x="4936273" y="4414395"/>
            <a:ext cx="3618513" cy="307775"/>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b="0" i="0">
                <a:solidFill>
                  <a:srgbClr val="000000"/>
                </a:solidFill>
                <a:effectLst/>
                <a:latin typeface="Helvetica Neue"/>
              </a:rPr>
              <a:t>Standard products are purchased most</a:t>
            </a:r>
            <a:endParaRPr kumimoji="0" lang="en-IN"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9073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Our most purchased product class and size</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E622106D-9921-274B-F907-2AD6DA521AE1}"/>
              </a:ext>
            </a:extLst>
          </p:cNvPr>
          <p:cNvSpPr/>
          <p:nvPr/>
        </p:nvSpPr>
        <p:spPr>
          <a:xfrm>
            <a:off x="721112" y="4429784"/>
            <a:ext cx="3618513" cy="27699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b="0" i="0" dirty="0">
                <a:solidFill>
                  <a:srgbClr val="000000"/>
                </a:solidFill>
                <a:effectLst/>
                <a:latin typeface="Helvetica Neue"/>
              </a:rPr>
              <a:t>Medium class product are purchased most</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pic>
        <p:nvPicPr>
          <p:cNvPr id="1026" name="Picture 2">
            <a:extLst>
              <a:ext uri="{FF2B5EF4-FFF2-40B4-BE49-F238E27FC236}">
                <a16:creationId xmlns:a16="http://schemas.microsoft.com/office/drawing/2014/main" id="{76B37244-3AA1-57A2-E457-BCCF4EA8E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25" y="1717233"/>
            <a:ext cx="4129900" cy="25949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453130-E155-FCD9-A99E-F2D772C7DF8C}"/>
              </a:ext>
            </a:extLst>
          </p:cNvPr>
          <p:cNvSpPr/>
          <p:nvPr/>
        </p:nvSpPr>
        <p:spPr>
          <a:xfrm>
            <a:off x="4936273" y="4414395"/>
            <a:ext cx="3618513" cy="307775"/>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b="0" i="0">
                <a:solidFill>
                  <a:srgbClr val="000000"/>
                </a:solidFill>
                <a:effectLst/>
                <a:latin typeface="Helvetica Neue"/>
              </a:rPr>
              <a:t>Standard products are purchased most</a:t>
            </a:r>
            <a:endParaRPr kumimoji="0" lang="en-IN" sz="1400" b="0" i="0" u="none" strike="noStrike" cap="none" spc="0" normalizeH="0" baseline="0">
              <a:ln>
                <a:noFill/>
              </a:ln>
              <a:solidFill>
                <a:srgbClr val="000000"/>
              </a:solidFill>
              <a:effectLst/>
              <a:uFillTx/>
              <a:latin typeface="+mn-lt"/>
              <a:ea typeface="+mn-ea"/>
              <a:cs typeface="+mn-cs"/>
              <a:sym typeface="Arial"/>
            </a:endParaRPr>
          </a:p>
        </p:txBody>
      </p:sp>
      <p:pic>
        <p:nvPicPr>
          <p:cNvPr id="2052" name="Picture 4">
            <a:extLst>
              <a:ext uri="{FF2B5EF4-FFF2-40B4-BE49-F238E27FC236}">
                <a16:creationId xmlns:a16="http://schemas.microsoft.com/office/drawing/2014/main" id="{BF7D4ACF-993A-0B8A-1AA6-A4AC5AE4F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50" y="1642880"/>
            <a:ext cx="4134601" cy="263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201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90788"/>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of customers by wealth segment and property evaluations</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E622106D-9921-274B-F907-2AD6DA521AE1}"/>
              </a:ext>
            </a:extLst>
          </p:cNvPr>
          <p:cNvSpPr/>
          <p:nvPr/>
        </p:nvSpPr>
        <p:spPr>
          <a:xfrm>
            <a:off x="721112" y="4245118"/>
            <a:ext cx="3618513" cy="64632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u="none" strike="noStrike" cap="none" spc="0" normalizeH="0" baseline="0" dirty="0">
                <a:ln>
                  <a:noFill/>
                </a:ln>
                <a:uFillTx/>
                <a:latin typeface="Helvetica Neue"/>
                <a:ea typeface="+mn-ea"/>
                <a:cs typeface="+mn-cs"/>
                <a:sym typeface="Arial"/>
              </a:rPr>
              <a:t>% of customer seg</a:t>
            </a:r>
            <a:r>
              <a:rPr lang="en-US" sz="1200" dirty="0">
                <a:latin typeface="Helvetica Neue"/>
              </a:rPr>
              <a:t>ment</a:t>
            </a:r>
          </a:p>
          <a:p>
            <a:pPr marL="0" marR="0" indent="0" algn="l" defTabSz="914400" rtl="0" fontAlgn="auto" latinLnBrk="0" hangingPunct="0">
              <a:lnSpc>
                <a:spcPct val="100000"/>
              </a:lnSpc>
              <a:spcBef>
                <a:spcPts val="0"/>
              </a:spcBef>
              <a:spcAft>
                <a:spcPts val="0"/>
              </a:spcAft>
              <a:buClrTx/>
              <a:buSzTx/>
              <a:buFontTx/>
              <a:buNone/>
              <a:tabLst/>
            </a:pPr>
            <a:r>
              <a:rPr lang="en-US" sz="1200" b="0" i="0" dirty="0">
                <a:solidFill>
                  <a:srgbClr val="000000"/>
                </a:solidFill>
                <a:effectLst/>
                <a:latin typeface="Helvetica Neue"/>
              </a:rPr>
              <a:t>MASS CUSTOMERS category of wealth segment has most proportion of purchase</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
        <p:nvSpPr>
          <p:cNvPr id="5" name="Rectangle 4">
            <a:extLst>
              <a:ext uri="{FF2B5EF4-FFF2-40B4-BE49-F238E27FC236}">
                <a16:creationId xmlns:a16="http://schemas.microsoft.com/office/drawing/2014/main" id="{D3453130-E155-FCD9-A99E-F2D772C7DF8C}"/>
              </a:ext>
            </a:extLst>
          </p:cNvPr>
          <p:cNvSpPr/>
          <p:nvPr/>
        </p:nvSpPr>
        <p:spPr>
          <a:xfrm>
            <a:off x="4936273" y="4160480"/>
            <a:ext cx="3618513" cy="81560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 of property evaluation</a:t>
            </a:r>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MANUFACTURING,FINANCIAL SERVICES AND HEALTH SECTORS ARE OUR MAIN SECTOR CUSTOMERS</a:t>
            </a:r>
            <a:r>
              <a:rPr kumimoji="0" lang="en-IN" sz="1100" b="0" i="0" u="none" strike="noStrike" cap="none" spc="0" normalizeH="0" baseline="0" dirty="0">
                <a:ln>
                  <a:noFill/>
                </a:ln>
                <a:solidFill>
                  <a:srgbClr val="000000"/>
                </a:solidFill>
                <a:effectLst/>
                <a:uFillTx/>
                <a:latin typeface="+mn-lt"/>
                <a:ea typeface="+mn-ea"/>
                <a:cs typeface="+mn-cs"/>
                <a:sym typeface="Arial"/>
              </a:rPr>
              <a:t> </a:t>
            </a:r>
          </a:p>
        </p:txBody>
      </p:sp>
      <p:pic>
        <p:nvPicPr>
          <p:cNvPr id="3" name="Picture 2">
            <a:extLst>
              <a:ext uri="{FF2B5EF4-FFF2-40B4-BE49-F238E27FC236}">
                <a16:creationId xmlns:a16="http://schemas.microsoft.com/office/drawing/2014/main" id="{EC5FE185-CFA0-FC21-4A51-CE631C9ED094}"/>
              </a:ext>
            </a:extLst>
          </p:cNvPr>
          <p:cNvPicPr>
            <a:picLocks noChangeAspect="1"/>
          </p:cNvPicPr>
          <p:nvPr/>
        </p:nvPicPr>
        <p:blipFill>
          <a:blip r:embed="rId2"/>
          <a:stretch>
            <a:fillRect/>
          </a:stretch>
        </p:blipFill>
        <p:spPr>
          <a:xfrm>
            <a:off x="822041" y="1556267"/>
            <a:ext cx="3758159" cy="2005116"/>
          </a:xfrm>
          <a:prstGeom prst="rect">
            <a:avLst/>
          </a:prstGeom>
        </p:spPr>
      </p:pic>
      <p:pic>
        <p:nvPicPr>
          <p:cNvPr id="7" name="Picture 6">
            <a:extLst>
              <a:ext uri="{FF2B5EF4-FFF2-40B4-BE49-F238E27FC236}">
                <a16:creationId xmlns:a16="http://schemas.microsoft.com/office/drawing/2014/main" id="{89A8BC5A-CAB7-BDB3-ECA5-98AAE1E4372D}"/>
              </a:ext>
            </a:extLst>
          </p:cNvPr>
          <p:cNvPicPr>
            <a:picLocks noChangeAspect="1"/>
          </p:cNvPicPr>
          <p:nvPr/>
        </p:nvPicPr>
        <p:blipFill>
          <a:blip r:embed="rId3"/>
          <a:stretch>
            <a:fillRect/>
          </a:stretch>
        </p:blipFill>
        <p:spPr>
          <a:xfrm>
            <a:off x="4487825" y="1894907"/>
            <a:ext cx="4572001" cy="2439330"/>
          </a:xfrm>
          <a:prstGeom prst="rect">
            <a:avLst/>
          </a:prstGeom>
        </p:spPr>
      </p:pic>
    </p:spTree>
    <p:extLst>
      <p:ext uri="{BB962C8B-B14F-4D97-AF65-F5344CB8AC3E}">
        <p14:creationId xmlns:p14="http://schemas.microsoft.com/office/powerpoint/2010/main" val="13696316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9073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of Age Group</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E622106D-9921-274B-F907-2AD6DA521AE1}"/>
              </a:ext>
            </a:extLst>
          </p:cNvPr>
          <p:cNvSpPr/>
          <p:nvPr/>
        </p:nvSpPr>
        <p:spPr>
          <a:xfrm>
            <a:off x="721112" y="4429784"/>
            <a:ext cx="3618513" cy="27699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a:ln>
                  <a:noFill/>
                </a:ln>
                <a:solidFill>
                  <a:srgbClr val="000000"/>
                </a:solidFill>
                <a:effectLst/>
                <a:uFillTx/>
                <a:latin typeface="+mn-lt"/>
                <a:ea typeface="+mn-ea"/>
                <a:cs typeface="+mn-cs"/>
                <a:sym typeface="Arial"/>
              </a:rPr>
              <a:t>Adult people (31-55) are our major customers</a:t>
            </a:r>
          </a:p>
        </p:txBody>
      </p:sp>
      <p:sp>
        <p:nvSpPr>
          <p:cNvPr id="5" name="Rectangle 4">
            <a:extLst>
              <a:ext uri="{FF2B5EF4-FFF2-40B4-BE49-F238E27FC236}">
                <a16:creationId xmlns:a16="http://schemas.microsoft.com/office/drawing/2014/main" id="{D3453130-E155-FCD9-A99E-F2D772C7DF8C}"/>
              </a:ext>
            </a:extLst>
          </p:cNvPr>
          <p:cNvSpPr/>
          <p:nvPr/>
        </p:nvSpPr>
        <p:spPr>
          <a:xfrm>
            <a:off x="4936273" y="4437479"/>
            <a:ext cx="3618513" cy="26160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100" dirty="0"/>
              <a:t>We have our major customers from North South Wales </a:t>
            </a:r>
            <a:endParaRPr kumimoji="0" lang="en-IN" sz="11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7B459BF8-F16B-02FF-85CC-A4C78C1F2DD2}"/>
              </a:ext>
            </a:extLst>
          </p:cNvPr>
          <p:cNvPicPr>
            <a:picLocks noChangeAspect="1"/>
          </p:cNvPicPr>
          <p:nvPr/>
        </p:nvPicPr>
        <p:blipFill>
          <a:blip r:embed="rId2"/>
          <a:stretch>
            <a:fillRect/>
          </a:stretch>
        </p:blipFill>
        <p:spPr>
          <a:xfrm>
            <a:off x="259563" y="1810989"/>
            <a:ext cx="4389794" cy="2342116"/>
          </a:xfrm>
          <a:prstGeom prst="rect">
            <a:avLst/>
          </a:prstGeom>
        </p:spPr>
      </p:pic>
      <p:pic>
        <p:nvPicPr>
          <p:cNvPr id="11" name="Picture 10">
            <a:extLst>
              <a:ext uri="{FF2B5EF4-FFF2-40B4-BE49-F238E27FC236}">
                <a16:creationId xmlns:a16="http://schemas.microsoft.com/office/drawing/2014/main" id="{4FB62E98-9B01-5437-BBAF-C3BEBA3D44B6}"/>
              </a:ext>
            </a:extLst>
          </p:cNvPr>
          <p:cNvPicPr>
            <a:picLocks noChangeAspect="1"/>
          </p:cNvPicPr>
          <p:nvPr/>
        </p:nvPicPr>
        <p:blipFill>
          <a:blip r:embed="rId3"/>
          <a:stretch>
            <a:fillRect/>
          </a:stretch>
        </p:blipFill>
        <p:spPr>
          <a:xfrm>
            <a:off x="4703895" y="1810989"/>
            <a:ext cx="4389795" cy="2342116"/>
          </a:xfrm>
          <a:prstGeom prst="rect">
            <a:avLst/>
          </a:prstGeom>
        </p:spPr>
      </p:pic>
    </p:spTree>
    <p:extLst>
      <p:ext uri="{BB962C8B-B14F-4D97-AF65-F5344CB8AC3E}">
        <p14:creationId xmlns:p14="http://schemas.microsoft.com/office/powerpoint/2010/main" val="19307246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21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9073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of Property valuations</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E622106D-9921-274B-F907-2AD6DA521AE1}"/>
              </a:ext>
            </a:extLst>
          </p:cNvPr>
          <p:cNvSpPr/>
          <p:nvPr/>
        </p:nvSpPr>
        <p:spPr>
          <a:xfrm>
            <a:off x="5035744" y="1388470"/>
            <a:ext cx="3618513" cy="120032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Arial"/>
              </a:rPr>
              <a:t>CUSTOMERS WITH PROPERTY EVALUATION WITH 8,9,7,10 ARE OUR MAJOR CUSTOMERS</a:t>
            </a:r>
          </a:p>
          <a:p>
            <a:pPr marL="0" marR="0" indent="0" algn="l" defTabSz="914400" rtl="0" fontAlgn="auto" latinLnBrk="0" hangingPunct="0">
              <a:lnSpc>
                <a:spcPct val="100000"/>
              </a:lnSpc>
              <a:spcBef>
                <a:spcPts val="0"/>
              </a:spcBef>
              <a:spcAft>
                <a:spcPts val="0"/>
              </a:spcAft>
              <a:buClrTx/>
              <a:buSzTx/>
              <a:buFontTx/>
              <a:buNone/>
              <a:tabLst/>
            </a:pPr>
            <a:endParaRPr lang="en-US" sz="1200" dirty="0"/>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sz="1200" dirty="0"/>
              <a:t>Other factors like gender, car owned by customers have uniform distributions.</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pic>
        <p:nvPicPr>
          <p:cNvPr id="3" name="Picture 2">
            <a:extLst>
              <a:ext uri="{FF2B5EF4-FFF2-40B4-BE49-F238E27FC236}">
                <a16:creationId xmlns:a16="http://schemas.microsoft.com/office/drawing/2014/main" id="{E89F5F51-B6C7-3979-4D68-96BE3E3F75C5}"/>
              </a:ext>
            </a:extLst>
          </p:cNvPr>
          <p:cNvPicPr>
            <a:picLocks noChangeAspect="1"/>
          </p:cNvPicPr>
          <p:nvPr/>
        </p:nvPicPr>
        <p:blipFill>
          <a:blip r:embed="rId2"/>
          <a:stretch>
            <a:fillRect/>
          </a:stretch>
        </p:blipFill>
        <p:spPr>
          <a:xfrm>
            <a:off x="371708" y="1662085"/>
            <a:ext cx="4497353" cy="2399503"/>
          </a:xfrm>
          <a:prstGeom prst="rect">
            <a:avLst/>
          </a:prstGeom>
        </p:spPr>
      </p:pic>
    </p:spTree>
    <p:extLst>
      <p:ext uri="{BB962C8B-B14F-4D97-AF65-F5344CB8AC3E}">
        <p14:creationId xmlns:p14="http://schemas.microsoft.com/office/powerpoint/2010/main" val="68026848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Variation of brand with cost</a:t>
            </a:r>
            <a:endParaRPr dirty="0"/>
          </a:p>
        </p:txBody>
      </p:sp>
      <p:sp>
        <p:nvSpPr>
          <p:cNvPr id="142" name="Shape 91"/>
          <p:cNvSpPr/>
          <p:nvPr/>
        </p:nvSpPr>
        <p:spPr>
          <a:xfrm>
            <a:off x="205025" y="2164724"/>
            <a:ext cx="4134600" cy="122850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000000"/>
                </a:solidFill>
                <a:effectLst/>
                <a:latin typeface="Helvetica Neue"/>
              </a:rPr>
              <a:t>Giant Bicycles are costliest brand while WeareA2B is cheapest. OHM Cycles and Soles are moderate and hence are most purchased</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4BF4F1BB-7E0C-B865-7F32-95226BBCD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73" y="2164723"/>
            <a:ext cx="4086726" cy="2630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TotalTime>
  <Words>1442</Words>
  <Application>Microsoft Office PowerPoint</Application>
  <PresentationFormat>On-screen Show (16:9)</PresentationFormat>
  <Paragraphs>119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DM Sans</vt:lpstr>
      <vt:lpstr>Helvetica Neue</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modified xsi:type="dcterms:W3CDTF">2023-07-29T02:05:42Z</dcterms:modified>
</cp:coreProperties>
</file>