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26229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58FE9-8ACC-4485-B7FE-2BBA64A9A47D}"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288505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364604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8097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3135305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1157460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63638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412718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325102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20364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29227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58FE9-8ACC-4485-B7FE-2BBA64A9A47D}"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221936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58FE9-8ACC-4485-B7FE-2BBA64A9A47D}"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390569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85852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46144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658FE9-8ACC-4485-B7FE-2BBA64A9A47D}" type="datetimeFigureOut">
              <a:rPr lang="en-IN" smtClean="0"/>
              <a:t>20-12-2023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265916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58FE9-8ACC-4485-B7FE-2BBA64A9A47D}"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DF894-84AC-4B96-A725-8EB777ED4D34}" type="slidenum">
              <a:rPr lang="en-IN" smtClean="0"/>
              <a:t>‹#›</a:t>
            </a:fld>
            <a:endParaRPr lang="en-IN"/>
          </a:p>
        </p:txBody>
      </p:sp>
    </p:spTree>
    <p:extLst>
      <p:ext uri="{BB962C8B-B14F-4D97-AF65-F5344CB8AC3E}">
        <p14:creationId xmlns:p14="http://schemas.microsoft.com/office/powerpoint/2010/main" val="331313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658FE9-8ACC-4485-B7FE-2BBA64A9A47D}" type="datetimeFigureOut">
              <a:rPr lang="en-IN" smtClean="0"/>
              <a:t>20-12-2023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2DF894-84AC-4B96-A725-8EB777ED4D34}" type="slidenum">
              <a:rPr lang="en-IN" smtClean="0"/>
              <a:t>‹#›</a:t>
            </a:fld>
            <a:endParaRPr lang="en-IN"/>
          </a:p>
        </p:txBody>
      </p:sp>
    </p:spTree>
    <p:extLst>
      <p:ext uri="{BB962C8B-B14F-4D97-AF65-F5344CB8AC3E}">
        <p14:creationId xmlns:p14="http://schemas.microsoft.com/office/powerpoint/2010/main" val="27324484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F56C-0F3D-6908-1CBE-5FACB80A6832}"/>
              </a:ext>
            </a:extLst>
          </p:cNvPr>
          <p:cNvSpPr>
            <a:spLocks noGrp="1"/>
          </p:cNvSpPr>
          <p:nvPr>
            <p:ph type="ctrTitle"/>
          </p:nvPr>
        </p:nvSpPr>
        <p:spPr/>
        <p:txBody>
          <a:bodyPr>
            <a:normAutofit fontScale="90000"/>
          </a:bodyPr>
          <a:lstStyle/>
          <a:p>
            <a:r>
              <a:rPr lang="en-IN" dirty="0"/>
              <a:t>Provide Insights for </a:t>
            </a:r>
            <a:r>
              <a:rPr lang="en-IN" dirty="0" err="1"/>
              <a:t>Telengana</a:t>
            </a:r>
            <a:r>
              <a:rPr lang="en-IN" dirty="0"/>
              <a:t> Government </a:t>
            </a:r>
            <a:r>
              <a:rPr lang="en-IN" dirty="0" err="1"/>
              <a:t>Toursim</a:t>
            </a:r>
            <a:r>
              <a:rPr lang="en-IN" dirty="0"/>
              <a:t> Department</a:t>
            </a:r>
          </a:p>
        </p:txBody>
      </p:sp>
      <p:sp>
        <p:nvSpPr>
          <p:cNvPr id="3" name="Subtitle 2">
            <a:extLst>
              <a:ext uri="{FF2B5EF4-FFF2-40B4-BE49-F238E27FC236}">
                <a16:creationId xmlns:a16="http://schemas.microsoft.com/office/drawing/2014/main" id="{D1CCD6A0-B5D1-5CCE-4A90-8EA973E2255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50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4257-C61D-27EC-47C9-00585D19CD09}"/>
              </a:ext>
            </a:extLst>
          </p:cNvPr>
          <p:cNvSpPr>
            <a:spLocks noGrp="1"/>
          </p:cNvSpPr>
          <p:nvPr>
            <p:ph type="title"/>
          </p:nvPr>
        </p:nvSpPr>
        <p:spPr>
          <a:xfrm>
            <a:off x="838200" y="365125"/>
            <a:ext cx="11011678" cy="6127749"/>
          </a:xfrm>
        </p:spPr>
        <p:txBody>
          <a:bodyPr wrap="square" tIns="36000" anchor="b" anchorCtr="0">
            <a:noAutofit/>
          </a:bodyPr>
          <a:lstStyle/>
          <a:p>
            <a:pPr>
              <a:lnSpc>
                <a:spcPct val="100000"/>
              </a:lnSpc>
            </a:pPr>
            <a:r>
              <a:rPr lang="en-IN" sz="2000" b="1" dirty="0"/>
              <a:t>High domestic to foreign ratio – More domestic visitors</a:t>
            </a:r>
            <a:br>
              <a:rPr lang="en-IN" sz="2000" b="1" dirty="0"/>
            </a:br>
            <a:r>
              <a:rPr lang="en-IN" sz="2000" b="1" dirty="0"/>
              <a:t>Low domestic to foreign ratio – More foreign visitors</a:t>
            </a:r>
            <a:br>
              <a:rPr lang="en-IN" sz="2000" b="1" dirty="0"/>
            </a:br>
            <a:r>
              <a:rPr lang="en-IN" sz="2000" dirty="0"/>
              <a:t>The government should focus on reducing the domestic to foreign tourists ratio, since foreign tourists brings in more </a:t>
            </a:r>
            <a:br>
              <a:rPr lang="en-IN" sz="2000" dirty="0"/>
            </a:br>
            <a:r>
              <a:rPr lang="en-IN" sz="2000" dirty="0"/>
              <a:t>revenue</a:t>
            </a:r>
            <a:br>
              <a:rPr lang="en-IN" sz="2000" dirty="0"/>
            </a:br>
            <a:r>
              <a:rPr lang="en-IN" sz="2000" dirty="0"/>
              <a:t>To promote foreign tourists in Hyderabad, government should focus on enhancing cultural experiences, </a:t>
            </a:r>
            <a:r>
              <a:rPr lang="en-IN" sz="2000" dirty="0" err="1"/>
              <a:t>organinzing</a:t>
            </a:r>
            <a:r>
              <a:rPr lang="en-IN" sz="2000" dirty="0"/>
              <a:t> international events, improving infrastructure, increase in marketing efforts, offering language support and providing personalized travelling packages.</a:t>
            </a:r>
          </a:p>
        </p:txBody>
      </p:sp>
      <p:pic>
        <p:nvPicPr>
          <p:cNvPr id="8" name="Content Placeholder 7">
            <a:extLst>
              <a:ext uri="{FF2B5EF4-FFF2-40B4-BE49-F238E27FC236}">
                <a16:creationId xmlns:a16="http://schemas.microsoft.com/office/drawing/2014/main" id="{C528C324-4CD6-B9CF-C0F3-94F3FAEF64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34065" y="1102659"/>
            <a:ext cx="4186116" cy="2688289"/>
          </a:xfrm>
        </p:spPr>
      </p:pic>
      <p:pic>
        <p:nvPicPr>
          <p:cNvPr id="6" name="Content Placeholder 5">
            <a:extLst>
              <a:ext uri="{FF2B5EF4-FFF2-40B4-BE49-F238E27FC236}">
                <a16:creationId xmlns:a16="http://schemas.microsoft.com/office/drawing/2014/main" id="{80749202-8698-0BE1-3309-5A0AFB3BD984}"/>
              </a:ext>
            </a:extLst>
          </p:cNvPr>
          <p:cNvPicPr>
            <a:picLocks noGrp="1" noChangeAspect="1"/>
          </p:cNvPicPr>
          <p:nvPr>
            <p:ph sz="half" idx="2"/>
          </p:nvPr>
        </p:nvPicPr>
        <p:blipFill>
          <a:blip r:embed="rId3"/>
          <a:stretch>
            <a:fillRect/>
          </a:stretch>
        </p:blipFill>
        <p:spPr>
          <a:xfrm>
            <a:off x="978048" y="1102660"/>
            <a:ext cx="4907903" cy="2688290"/>
          </a:xfrm>
        </p:spPr>
      </p:pic>
      <p:sp>
        <p:nvSpPr>
          <p:cNvPr id="9" name="TextBox 8">
            <a:extLst>
              <a:ext uri="{FF2B5EF4-FFF2-40B4-BE49-F238E27FC236}">
                <a16:creationId xmlns:a16="http://schemas.microsoft.com/office/drawing/2014/main" id="{D1ECFE22-CFB9-02B4-814F-B256550CAC8A}"/>
              </a:ext>
            </a:extLst>
          </p:cNvPr>
          <p:cNvSpPr txBox="1"/>
          <p:nvPr/>
        </p:nvSpPr>
        <p:spPr>
          <a:xfrm>
            <a:off x="910594" y="549227"/>
            <a:ext cx="9868460" cy="400110"/>
          </a:xfrm>
          <a:prstGeom prst="rect">
            <a:avLst/>
          </a:prstGeom>
          <a:noFill/>
        </p:spPr>
        <p:txBody>
          <a:bodyPr wrap="square" rtlCol="0">
            <a:spAutoFit/>
          </a:bodyPr>
          <a:lstStyle/>
          <a:p>
            <a:r>
              <a:rPr lang="en-IN" sz="2000" b="1" dirty="0"/>
              <a:t>Q. Show bottom 3 and top 3 districts by domestic to foreign tourists ratio</a:t>
            </a:r>
          </a:p>
        </p:txBody>
      </p:sp>
    </p:spTree>
    <p:extLst>
      <p:ext uri="{BB962C8B-B14F-4D97-AF65-F5344CB8AC3E}">
        <p14:creationId xmlns:p14="http://schemas.microsoft.com/office/powerpoint/2010/main" val="348345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3EE0-2276-3F0B-858B-F7C584F54FAA}"/>
              </a:ext>
            </a:extLst>
          </p:cNvPr>
          <p:cNvSpPr>
            <a:spLocks noGrp="1"/>
          </p:cNvSpPr>
          <p:nvPr>
            <p:ph type="title"/>
          </p:nvPr>
        </p:nvSpPr>
        <p:spPr>
          <a:xfrm>
            <a:off x="838200" y="365126"/>
            <a:ext cx="10515600" cy="645528"/>
          </a:xfrm>
        </p:spPr>
        <p:txBody>
          <a:bodyPr>
            <a:normAutofit fontScale="90000"/>
          </a:bodyPr>
          <a:lstStyle/>
          <a:p>
            <a:r>
              <a:rPr lang="en-IN" sz="2000" b="1" dirty="0"/>
              <a:t>Q. List the top and bottom 5 districts on “Population to Tourists footfall ratio” in the year 2019</a:t>
            </a:r>
          </a:p>
        </p:txBody>
      </p:sp>
      <p:pic>
        <p:nvPicPr>
          <p:cNvPr id="5" name="Content Placeholder 4">
            <a:extLst>
              <a:ext uri="{FF2B5EF4-FFF2-40B4-BE49-F238E27FC236}">
                <a16:creationId xmlns:a16="http://schemas.microsoft.com/office/drawing/2014/main" id="{F687CCF8-82FE-5C4C-8DC0-B7319AB6E4AE}"/>
              </a:ext>
            </a:extLst>
          </p:cNvPr>
          <p:cNvPicPr>
            <a:picLocks noGrp="1" noChangeAspect="1"/>
          </p:cNvPicPr>
          <p:nvPr>
            <p:ph idx="1"/>
          </p:nvPr>
        </p:nvPicPr>
        <p:blipFill>
          <a:blip r:embed="rId2"/>
          <a:stretch>
            <a:fillRect/>
          </a:stretch>
        </p:blipFill>
        <p:spPr>
          <a:xfrm>
            <a:off x="1216419" y="1320127"/>
            <a:ext cx="4531238" cy="2606266"/>
          </a:xfrm>
        </p:spPr>
      </p:pic>
      <p:pic>
        <p:nvPicPr>
          <p:cNvPr id="7" name="Picture 6">
            <a:extLst>
              <a:ext uri="{FF2B5EF4-FFF2-40B4-BE49-F238E27FC236}">
                <a16:creationId xmlns:a16="http://schemas.microsoft.com/office/drawing/2014/main" id="{9BF72672-C313-BF03-B67F-6EFBE036E77D}"/>
              </a:ext>
            </a:extLst>
          </p:cNvPr>
          <p:cNvPicPr>
            <a:picLocks noChangeAspect="1"/>
          </p:cNvPicPr>
          <p:nvPr/>
        </p:nvPicPr>
        <p:blipFill>
          <a:blip r:embed="rId3"/>
          <a:stretch>
            <a:fillRect/>
          </a:stretch>
        </p:blipFill>
        <p:spPr>
          <a:xfrm>
            <a:off x="6512767" y="1335368"/>
            <a:ext cx="4462814" cy="2591025"/>
          </a:xfrm>
          <a:prstGeom prst="rect">
            <a:avLst/>
          </a:prstGeom>
        </p:spPr>
      </p:pic>
      <p:sp>
        <p:nvSpPr>
          <p:cNvPr id="9" name="TextBox 8">
            <a:extLst>
              <a:ext uri="{FF2B5EF4-FFF2-40B4-BE49-F238E27FC236}">
                <a16:creationId xmlns:a16="http://schemas.microsoft.com/office/drawing/2014/main" id="{F66109AA-43E5-5887-89BF-FB5F6984E868}"/>
              </a:ext>
            </a:extLst>
          </p:cNvPr>
          <p:cNvSpPr txBox="1"/>
          <p:nvPr/>
        </p:nvSpPr>
        <p:spPr>
          <a:xfrm>
            <a:off x="1216419" y="4030824"/>
            <a:ext cx="9759162" cy="2862322"/>
          </a:xfrm>
          <a:prstGeom prst="rect">
            <a:avLst/>
          </a:prstGeom>
          <a:noFill/>
        </p:spPr>
        <p:txBody>
          <a:bodyPr wrap="square" rtlCol="0">
            <a:spAutoFit/>
          </a:bodyPr>
          <a:lstStyle/>
          <a:p>
            <a:r>
              <a:rPr lang="en-IN" dirty="0"/>
              <a:t>Population to tourists footfall ratio = Total visitors/ Total Residents population</a:t>
            </a:r>
          </a:p>
          <a:p>
            <a:r>
              <a:rPr lang="en-IN" dirty="0"/>
              <a:t>A high population to tourist footfall ratio suggests a lower level of tourism relative to the population, while a low ratio indicates a high level of tourism relative to the population</a:t>
            </a:r>
          </a:p>
          <a:p>
            <a:endParaRPr lang="en-IN" dirty="0"/>
          </a:p>
          <a:p>
            <a:r>
              <a:rPr lang="en-IN" dirty="0"/>
              <a:t>Insights &amp; Recommendations:</a:t>
            </a:r>
          </a:p>
          <a:p>
            <a:r>
              <a:rPr lang="en-IN" dirty="0" err="1"/>
              <a:t>Rangareddy</a:t>
            </a:r>
            <a:r>
              <a:rPr lang="en-IN" dirty="0"/>
              <a:t>, </a:t>
            </a:r>
            <a:r>
              <a:rPr lang="en-IN" dirty="0" err="1"/>
              <a:t>Peddapalli</a:t>
            </a:r>
            <a:r>
              <a:rPr lang="en-IN" dirty="0"/>
              <a:t> and Nizamabad have very low population to tourist footfall ratio. To improve this the tourism government of </a:t>
            </a:r>
            <a:r>
              <a:rPr lang="en-IN" dirty="0" err="1"/>
              <a:t>Telengana</a:t>
            </a:r>
            <a:r>
              <a:rPr lang="en-IN" dirty="0"/>
              <a:t> should improve infrastructure, promote local attractions, enhance transportations options, collaborating with travel agencies create </a:t>
            </a:r>
            <a:r>
              <a:rPr lang="en-IN" dirty="0" err="1"/>
              <a:t>enganing</a:t>
            </a:r>
            <a:r>
              <a:rPr lang="en-IN" dirty="0"/>
              <a:t> market campions, and encouraging community.</a:t>
            </a:r>
          </a:p>
          <a:p>
            <a:endParaRPr lang="en-IN" dirty="0"/>
          </a:p>
        </p:txBody>
      </p:sp>
    </p:spTree>
    <p:extLst>
      <p:ext uri="{BB962C8B-B14F-4D97-AF65-F5344CB8AC3E}">
        <p14:creationId xmlns:p14="http://schemas.microsoft.com/office/powerpoint/2010/main" val="113680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C101-9536-687D-7005-54EA7A439A01}"/>
              </a:ext>
            </a:extLst>
          </p:cNvPr>
          <p:cNvSpPr>
            <a:spLocks noGrp="1"/>
          </p:cNvSpPr>
          <p:nvPr>
            <p:ph type="title"/>
          </p:nvPr>
        </p:nvSpPr>
        <p:spPr>
          <a:xfrm>
            <a:off x="838200" y="365125"/>
            <a:ext cx="10515600" cy="493291"/>
          </a:xfrm>
        </p:spPr>
        <p:txBody>
          <a:bodyPr>
            <a:normAutofit fontScale="90000"/>
          </a:bodyPr>
          <a:lstStyle/>
          <a:p>
            <a:r>
              <a:rPr lang="en-IN" sz="2000" b="1" dirty="0"/>
              <a:t>Q. What will be the projected number of domestic and foreign </a:t>
            </a:r>
            <a:r>
              <a:rPr lang="en-IN" sz="2000" b="1" dirty="0" err="1"/>
              <a:t>toursists</a:t>
            </a:r>
            <a:r>
              <a:rPr lang="en-IN" sz="2000" b="1" dirty="0"/>
              <a:t> and revenue in Hyderabad in 2025 based on the growth rate of previous years?</a:t>
            </a:r>
          </a:p>
        </p:txBody>
      </p:sp>
      <p:pic>
        <p:nvPicPr>
          <p:cNvPr id="11" name="Content Placeholder 10">
            <a:extLst>
              <a:ext uri="{FF2B5EF4-FFF2-40B4-BE49-F238E27FC236}">
                <a16:creationId xmlns:a16="http://schemas.microsoft.com/office/drawing/2014/main" id="{9AD8FF7F-9624-A4B3-97CE-66CAA80C1778}"/>
              </a:ext>
            </a:extLst>
          </p:cNvPr>
          <p:cNvPicPr>
            <a:picLocks noGrp="1" noChangeAspect="1"/>
          </p:cNvPicPr>
          <p:nvPr>
            <p:ph idx="1"/>
          </p:nvPr>
        </p:nvPicPr>
        <p:blipFill>
          <a:blip r:embed="rId2"/>
          <a:stretch>
            <a:fillRect/>
          </a:stretch>
        </p:blipFill>
        <p:spPr>
          <a:xfrm>
            <a:off x="838200" y="1420442"/>
            <a:ext cx="4816257" cy="2110923"/>
          </a:xfrm>
        </p:spPr>
      </p:pic>
      <p:pic>
        <p:nvPicPr>
          <p:cNvPr id="13" name="Picture 12">
            <a:extLst>
              <a:ext uri="{FF2B5EF4-FFF2-40B4-BE49-F238E27FC236}">
                <a16:creationId xmlns:a16="http://schemas.microsoft.com/office/drawing/2014/main" id="{669909EC-A1AE-940E-FF90-A09C6FFE6D36}"/>
              </a:ext>
            </a:extLst>
          </p:cNvPr>
          <p:cNvPicPr>
            <a:picLocks noChangeAspect="1"/>
          </p:cNvPicPr>
          <p:nvPr/>
        </p:nvPicPr>
        <p:blipFill>
          <a:blip r:embed="rId3"/>
          <a:stretch>
            <a:fillRect/>
          </a:stretch>
        </p:blipFill>
        <p:spPr>
          <a:xfrm>
            <a:off x="6537545" y="1395919"/>
            <a:ext cx="4453916" cy="2135445"/>
          </a:xfrm>
          <a:prstGeom prst="rect">
            <a:avLst/>
          </a:prstGeom>
        </p:spPr>
      </p:pic>
      <p:sp>
        <p:nvSpPr>
          <p:cNvPr id="16" name="TextBox 15">
            <a:extLst>
              <a:ext uri="{FF2B5EF4-FFF2-40B4-BE49-F238E27FC236}">
                <a16:creationId xmlns:a16="http://schemas.microsoft.com/office/drawing/2014/main" id="{B021D3D4-BCFC-F62D-8556-01630453C77E}"/>
              </a:ext>
            </a:extLst>
          </p:cNvPr>
          <p:cNvSpPr txBox="1"/>
          <p:nvPr/>
        </p:nvSpPr>
        <p:spPr>
          <a:xfrm>
            <a:off x="838200" y="3806890"/>
            <a:ext cx="10153261" cy="2031325"/>
          </a:xfrm>
          <a:prstGeom prst="rect">
            <a:avLst/>
          </a:prstGeom>
          <a:noFill/>
        </p:spPr>
        <p:txBody>
          <a:bodyPr wrap="square" rtlCol="0">
            <a:spAutoFit/>
          </a:bodyPr>
          <a:lstStyle/>
          <a:p>
            <a:pPr marL="285750" indent="-285750">
              <a:buFont typeface="Arial" panose="020B0604020202020204" pitchFamily="34" charset="0"/>
              <a:buChar char="•"/>
            </a:pPr>
            <a:r>
              <a:rPr lang="en-IN" dirty="0"/>
              <a:t>Estimate domestic visitors in 2025 </a:t>
            </a:r>
            <a:r>
              <a:rPr lang="en-IN" dirty="0">
                <a:sym typeface="Wingdings" panose="05000000000000000000" pitchFamily="2" charset="2"/>
              </a:rPr>
              <a:t> 165.5K</a:t>
            </a:r>
          </a:p>
          <a:p>
            <a:pPr marL="285750" indent="-285750">
              <a:buFont typeface="Arial" panose="020B0604020202020204" pitchFamily="34" charset="0"/>
              <a:buChar char="•"/>
            </a:pPr>
            <a:r>
              <a:rPr lang="en-IN" dirty="0"/>
              <a:t>Estimate foreign visitors in 2025 </a:t>
            </a:r>
            <a:r>
              <a:rPr lang="en-IN" dirty="0">
                <a:sym typeface="Wingdings" panose="05000000000000000000" pitchFamily="2" charset="2"/>
              </a:rPr>
              <a:t> 97.77K</a:t>
            </a:r>
          </a:p>
          <a:p>
            <a:pPr marL="285750" indent="-285750">
              <a:buFont typeface="Arial" panose="020B0604020202020204" pitchFamily="34" charset="0"/>
              <a:buChar char="•"/>
            </a:pPr>
            <a:r>
              <a:rPr lang="en-IN" dirty="0"/>
              <a:t>Estimate revenue from domestic visitors in 2025 </a:t>
            </a:r>
            <a:r>
              <a:rPr lang="en-IN" dirty="0">
                <a:sym typeface="Wingdings" panose="05000000000000000000" pitchFamily="2" charset="2"/>
              </a:rPr>
              <a:t> 198.61M</a:t>
            </a:r>
          </a:p>
          <a:p>
            <a:pPr marL="285750" indent="-285750">
              <a:buFont typeface="Arial" panose="020B0604020202020204" pitchFamily="34" charset="0"/>
              <a:buChar char="•"/>
            </a:pPr>
            <a:r>
              <a:rPr lang="en-IN" dirty="0"/>
              <a:t>Estimate revenue from foreign visitors in 2025 </a:t>
            </a:r>
            <a:r>
              <a:rPr lang="en-IN" dirty="0">
                <a:sym typeface="Wingdings" panose="05000000000000000000" pitchFamily="2" charset="2"/>
              </a:rPr>
              <a:t> 547.53M</a:t>
            </a:r>
          </a:p>
          <a:p>
            <a:pPr marL="285750" indent="-285750">
              <a:buFont typeface="Arial" panose="020B0604020202020204" pitchFamily="34" charset="0"/>
              <a:buChar char="•"/>
            </a:pPr>
            <a:r>
              <a:rPr lang="en-IN" dirty="0">
                <a:sym typeface="Wingdings" panose="05000000000000000000" pitchFamily="2" charset="2"/>
              </a:rPr>
              <a:t>Average revenue generated  per tourists from foreign tourists is almost 5 times the Average revenue generated  per tourists from domestic tourists. Hence the estimated revenue from foreign tourists is much more than estimated revenue from domestic tourists</a:t>
            </a:r>
          </a:p>
        </p:txBody>
      </p:sp>
    </p:spTree>
    <p:extLst>
      <p:ext uri="{BB962C8B-B14F-4D97-AF65-F5344CB8AC3E}">
        <p14:creationId xmlns:p14="http://schemas.microsoft.com/office/powerpoint/2010/main" val="373362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E19CD-91D5-9818-AC4F-C95F496D78EF}"/>
              </a:ext>
            </a:extLst>
          </p:cNvPr>
          <p:cNvSpPr txBox="1"/>
          <p:nvPr/>
        </p:nvSpPr>
        <p:spPr>
          <a:xfrm>
            <a:off x="466531" y="410547"/>
            <a:ext cx="11178073" cy="5663089"/>
          </a:xfrm>
          <a:prstGeom prst="rect">
            <a:avLst/>
          </a:prstGeom>
          <a:noFill/>
        </p:spPr>
        <p:txBody>
          <a:bodyPr wrap="square" rtlCol="0">
            <a:spAutoFit/>
          </a:bodyPr>
          <a:lstStyle/>
          <a:p>
            <a:endParaRPr lang="en-US" sz="2400" b="1" dirty="0"/>
          </a:p>
          <a:p>
            <a:endParaRPr lang="en-US" sz="2400" b="1" dirty="0"/>
          </a:p>
          <a:p>
            <a:r>
              <a:rPr lang="en-US" sz="2400" b="1" dirty="0"/>
              <a:t>INSIGHTS:</a:t>
            </a:r>
          </a:p>
          <a:p>
            <a:r>
              <a:rPr lang="en-US" dirty="0"/>
              <a:t>Hyderabad has become more attractive to foreign tourists, potentially due to factors such as improved international connectivity or increased marketing efforts.</a:t>
            </a:r>
          </a:p>
          <a:p>
            <a:r>
              <a:rPr lang="en-US" dirty="0"/>
              <a:t>• However, the declining number of domestic tourists suggests a need to understand and address potential challenges in domestic tourism promotion or local preferences.</a:t>
            </a:r>
          </a:p>
          <a:p>
            <a:r>
              <a:rPr lang="en-US" dirty="0"/>
              <a:t>•  Increasing foreign tourists in the future indicate increased revenue for the district.</a:t>
            </a:r>
          </a:p>
          <a:p>
            <a:endParaRPr lang="en-US" dirty="0"/>
          </a:p>
          <a:p>
            <a:endParaRPr lang="en-US" dirty="0"/>
          </a:p>
          <a:p>
            <a:r>
              <a:rPr lang="en-US" sz="2000" b="1" dirty="0"/>
              <a:t>RECOMMENDATIONS:</a:t>
            </a:r>
          </a:p>
          <a:p>
            <a:r>
              <a:rPr lang="en-US" dirty="0"/>
              <a:t>To accommodate the projected increase in foreign tourists, the government should focus on :</a:t>
            </a:r>
          </a:p>
          <a:p>
            <a:r>
              <a:rPr lang="en-US" dirty="0"/>
              <a:t>1. expanding tourism infrastructure,</a:t>
            </a:r>
          </a:p>
          <a:p>
            <a:r>
              <a:rPr lang="en-US" dirty="0"/>
              <a:t>2.improving transportation networks,</a:t>
            </a:r>
          </a:p>
          <a:p>
            <a:r>
              <a:rPr lang="en-US" dirty="0"/>
              <a:t>3. enhancing visa processes,</a:t>
            </a:r>
          </a:p>
          <a:p>
            <a:r>
              <a:rPr lang="en-US" dirty="0"/>
              <a:t>4. promoting cultural exchange programs,</a:t>
            </a:r>
          </a:p>
          <a:p>
            <a:r>
              <a:rPr lang="en-US" dirty="0"/>
              <a:t>5. implementing sustainable tourism practices,</a:t>
            </a:r>
          </a:p>
          <a:p>
            <a:r>
              <a:rPr lang="en-US" dirty="0"/>
              <a:t>6. prioritizing safety and security measures.</a:t>
            </a:r>
          </a:p>
          <a:p>
            <a:r>
              <a:rPr lang="en-US" dirty="0"/>
              <a:t>7. Collaboration with local communities and tourism stakeholders is crucial for effective implementation</a:t>
            </a:r>
            <a:endParaRPr lang="en-IN" dirty="0"/>
          </a:p>
        </p:txBody>
      </p:sp>
    </p:spTree>
    <p:extLst>
      <p:ext uri="{BB962C8B-B14F-4D97-AF65-F5344CB8AC3E}">
        <p14:creationId xmlns:p14="http://schemas.microsoft.com/office/powerpoint/2010/main" val="138072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DC2BC-1490-2CB9-6A80-2C7E45699A26}"/>
              </a:ext>
            </a:extLst>
          </p:cNvPr>
          <p:cNvSpPr txBox="1"/>
          <p:nvPr/>
        </p:nvSpPr>
        <p:spPr>
          <a:xfrm>
            <a:off x="307910" y="391886"/>
            <a:ext cx="11635274" cy="6278642"/>
          </a:xfrm>
          <a:prstGeom prst="rect">
            <a:avLst/>
          </a:prstGeom>
          <a:noFill/>
        </p:spPr>
        <p:txBody>
          <a:bodyPr wrap="square" rtlCol="0">
            <a:spAutoFit/>
          </a:bodyPr>
          <a:lstStyle/>
          <a:p>
            <a:r>
              <a:rPr lang="en-US" sz="2400" dirty="0"/>
              <a:t>Steps to be taken by Government to increase tourism</a:t>
            </a:r>
            <a:endParaRPr lang="en-US" dirty="0"/>
          </a:p>
          <a:p>
            <a:endParaRPr lang="en-US" dirty="0"/>
          </a:p>
          <a:p>
            <a:r>
              <a:rPr lang="en-US" dirty="0"/>
              <a:t>To enhance tourism in Telangana, the government can take several strategic steps to create a conducive environment for both domestic and international visitors. Here are some recommendations:</a:t>
            </a:r>
          </a:p>
          <a:p>
            <a:endParaRPr lang="en-US" dirty="0"/>
          </a:p>
          <a:p>
            <a:r>
              <a:rPr lang="en-US" dirty="0"/>
              <a:t>1. Infrastructure Development:</a:t>
            </a:r>
          </a:p>
          <a:p>
            <a:r>
              <a:rPr lang="en-US" dirty="0"/>
              <a:t>   - Invest in improving transportation infrastructure, including roads, airports, and public transportation systems.</a:t>
            </a:r>
          </a:p>
          <a:p>
            <a:r>
              <a:rPr lang="en-US" dirty="0"/>
              <a:t>   - Upgrade and maintain tourist-friendly facilities such as rest areas, parking lots, and information centers.</a:t>
            </a:r>
          </a:p>
          <a:p>
            <a:endParaRPr lang="en-US" dirty="0"/>
          </a:p>
          <a:p>
            <a:r>
              <a:rPr lang="en-US" dirty="0"/>
              <a:t>2. Promotion of Cultural and Heritage Sites:</a:t>
            </a:r>
          </a:p>
          <a:p>
            <a:r>
              <a:rPr lang="en-US" dirty="0"/>
              <a:t>   - Develop and implement strategies to promote cultural and historical attractions through marketing campaigns.</a:t>
            </a:r>
          </a:p>
          <a:p>
            <a:r>
              <a:rPr lang="en-US" dirty="0"/>
              <a:t>   - Provide financial support and incentives for the preservation and maintenance of heritage sites and museums.</a:t>
            </a:r>
          </a:p>
          <a:p>
            <a:endParaRPr lang="en-US" dirty="0"/>
          </a:p>
          <a:p>
            <a:r>
              <a:rPr lang="en-US" dirty="0"/>
              <a:t>3. Tourism Policy and Regulation:</a:t>
            </a:r>
          </a:p>
          <a:p>
            <a:r>
              <a:rPr lang="en-US" dirty="0"/>
              <a:t>   - Formulate and implement a comprehensive tourism policy that supports the growth of the tourism sector.</a:t>
            </a:r>
          </a:p>
          <a:p>
            <a:r>
              <a:rPr lang="en-US" dirty="0"/>
              <a:t>   - Streamline regulations and procedures to make it easier for businesses to operate in the tourism industry.</a:t>
            </a:r>
          </a:p>
          <a:p>
            <a:endParaRPr lang="en-US" dirty="0"/>
          </a:p>
          <a:p>
            <a:r>
              <a:rPr lang="en-US" dirty="0"/>
              <a:t>4. Investment in Tourism Infrastructure:</a:t>
            </a:r>
          </a:p>
          <a:p>
            <a:r>
              <a:rPr lang="en-US" dirty="0"/>
              <a:t>   - Encourage private sector investment in tourism infrastructure, such as hotels, resorts, and recreational facilities.</a:t>
            </a:r>
          </a:p>
          <a:p>
            <a:r>
              <a:rPr lang="en-US" dirty="0"/>
              <a:t>   - Provide incentives and tax breaks for businesses investing in the tourism sector.</a:t>
            </a:r>
          </a:p>
          <a:p>
            <a:endParaRPr lang="en-US" dirty="0"/>
          </a:p>
          <a:p>
            <a:r>
              <a:rPr lang="en-US" dirty="0"/>
              <a:t>.</a:t>
            </a:r>
            <a:endParaRPr lang="en-IN" dirty="0"/>
          </a:p>
        </p:txBody>
      </p:sp>
    </p:spTree>
    <p:extLst>
      <p:ext uri="{BB962C8B-B14F-4D97-AF65-F5344CB8AC3E}">
        <p14:creationId xmlns:p14="http://schemas.microsoft.com/office/powerpoint/2010/main" val="163385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492C8-272C-0A33-7E3F-AB2B9731D6B6}"/>
              </a:ext>
            </a:extLst>
          </p:cNvPr>
          <p:cNvSpPr txBox="1"/>
          <p:nvPr/>
        </p:nvSpPr>
        <p:spPr>
          <a:xfrm>
            <a:off x="177282" y="233265"/>
            <a:ext cx="11793894" cy="5909310"/>
          </a:xfrm>
          <a:prstGeom prst="rect">
            <a:avLst/>
          </a:prstGeom>
          <a:noFill/>
        </p:spPr>
        <p:txBody>
          <a:bodyPr wrap="square" rtlCol="0">
            <a:spAutoFit/>
          </a:bodyPr>
          <a:lstStyle/>
          <a:p>
            <a:r>
              <a:rPr lang="en-US" dirty="0"/>
              <a:t>5. Safety and Security Measures:</a:t>
            </a:r>
          </a:p>
          <a:p>
            <a:r>
              <a:rPr lang="en-US" dirty="0"/>
              <a:t>   - Enhance safety and security measures in popular tourist destinations to build trust among visitors.</a:t>
            </a:r>
          </a:p>
          <a:p>
            <a:r>
              <a:rPr lang="en-US" dirty="0"/>
              <a:t>   - Increase the presence of law enforcement personnel in key tourist areas.</a:t>
            </a:r>
          </a:p>
          <a:p>
            <a:endParaRPr lang="en-US" dirty="0"/>
          </a:p>
          <a:p>
            <a:r>
              <a:rPr lang="en-US" dirty="0"/>
              <a:t>6. Marketing and Promotion:</a:t>
            </a:r>
          </a:p>
          <a:p>
            <a:r>
              <a:rPr lang="en-US" dirty="0"/>
              <a:t>   - Develop and execute effective marketing campaigns to promote Telangana as a tourist destination.</a:t>
            </a:r>
          </a:p>
          <a:p>
            <a:r>
              <a:rPr lang="en-US" dirty="0"/>
              <a:t>   - Utilize digital marketing tools and social media platforms to reach a wider audience.</a:t>
            </a:r>
          </a:p>
          <a:p>
            <a:r>
              <a:rPr lang="en-US" dirty="0"/>
              <a:t>   - Participate in travel fairs and exhibitions to showcase the state's attractions.</a:t>
            </a:r>
          </a:p>
          <a:p>
            <a:endParaRPr lang="en-US" dirty="0"/>
          </a:p>
          <a:p>
            <a:r>
              <a:rPr lang="en-US" dirty="0"/>
              <a:t>7. Community Involvement and Sustainable Tourism:</a:t>
            </a:r>
          </a:p>
          <a:p>
            <a:r>
              <a:rPr lang="en-US" dirty="0"/>
              <a:t>    - Involve local communities in tourism planning and development to ensure sustainability.</a:t>
            </a:r>
          </a:p>
          <a:p>
            <a:r>
              <a:rPr lang="en-US" dirty="0"/>
              <a:t>    - Promote responsible tourism practices that respect local cultures and the environment.</a:t>
            </a:r>
          </a:p>
          <a:p>
            <a:r>
              <a:rPr lang="en-US" dirty="0"/>
              <a:t>    - Encourage the development of community-based tourism initiatives.</a:t>
            </a:r>
          </a:p>
          <a:p>
            <a:endParaRPr lang="en-US" dirty="0"/>
          </a:p>
          <a:p>
            <a:r>
              <a:rPr lang="en-US" dirty="0"/>
              <a:t>8. Information and Technology Integration:</a:t>
            </a:r>
          </a:p>
          <a:p>
            <a:r>
              <a:rPr lang="en-US" dirty="0"/>
              <a:t>    - Implement technology solutions such as mobile apps and online platforms to provide real-time information to tourists.</a:t>
            </a:r>
          </a:p>
          <a:p>
            <a:r>
              <a:rPr lang="en-US" dirty="0"/>
              <a:t>    - Utilize data analytics for tourism planning and to understand visitor preferences.</a:t>
            </a:r>
          </a:p>
          <a:p>
            <a:endParaRPr lang="en-US" dirty="0"/>
          </a:p>
          <a:p>
            <a:r>
              <a:rPr lang="en-US" dirty="0"/>
              <a:t>9. Festival and Event Sponsorship:</a:t>
            </a:r>
          </a:p>
          <a:p>
            <a:r>
              <a:rPr lang="en-US" dirty="0"/>
              <a:t>    - Sponsor and support cultural, religious, and other events that can attract tourists.</a:t>
            </a:r>
          </a:p>
          <a:p>
            <a:r>
              <a:rPr lang="en-US" dirty="0"/>
              <a:t>    - Host or support festivals that showcase the unique traditions and cultural richness of Telangana</a:t>
            </a:r>
            <a:endParaRPr lang="en-IN" dirty="0"/>
          </a:p>
        </p:txBody>
      </p:sp>
    </p:spTree>
    <p:extLst>
      <p:ext uri="{BB962C8B-B14F-4D97-AF65-F5344CB8AC3E}">
        <p14:creationId xmlns:p14="http://schemas.microsoft.com/office/powerpoint/2010/main" val="187268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133FE-2D5B-75A3-E41C-D5FC04C5462C}"/>
              </a:ext>
            </a:extLst>
          </p:cNvPr>
          <p:cNvSpPr txBox="1"/>
          <p:nvPr/>
        </p:nvSpPr>
        <p:spPr>
          <a:xfrm>
            <a:off x="242596" y="354563"/>
            <a:ext cx="11719249" cy="6986528"/>
          </a:xfrm>
          <a:prstGeom prst="rect">
            <a:avLst/>
          </a:prstGeom>
          <a:noFill/>
        </p:spPr>
        <p:txBody>
          <a:bodyPr wrap="square" rtlCol="0">
            <a:spAutoFit/>
          </a:bodyPr>
          <a:lstStyle/>
          <a:p>
            <a:r>
              <a:rPr lang="en-IN" sz="2400" b="1" dirty="0"/>
              <a:t>Cultural Events to boost Tourism</a:t>
            </a:r>
          </a:p>
          <a:p>
            <a:endParaRPr lang="en-IN" sz="2400" b="1" dirty="0"/>
          </a:p>
          <a:p>
            <a:r>
              <a:rPr lang="en-US" sz="1600" dirty="0"/>
              <a:t>1. </a:t>
            </a:r>
            <a:r>
              <a:rPr lang="en-US" sz="1600" dirty="0" err="1"/>
              <a:t>Bonalu</a:t>
            </a:r>
            <a:r>
              <a:rPr lang="en-US" sz="1600" dirty="0"/>
              <a:t> Festival:</a:t>
            </a:r>
          </a:p>
          <a:p>
            <a:r>
              <a:rPr lang="en-US" sz="1600" dirty="0"/>
              <a:t>   - </a:t>
            </a:r>
            <a:r>
              <a:rPr lang="en-US" sz="1600" dirty="0" err="1"/>
              <a:t>Bonalu</a:t>
            </a:r>
            <a:r>
              <a:rPr lang="en-US" sz="1600" dirty="0"/>
              <a:t> is a traditional Telangana festival celebrated to honor the goddess Mahakali. Organizing the </a:t>
            </a:r>
            <a:r>
              <a:rPr lang="en-US" sz="1600" dirty="0" err="1"/>
              <a:t>Bonalu</a:t>
            </a:r>
            <a:r>
              <a:rPr lang="en-US" sz="1600" dirty="0"/>
              <a:t> festival with grand processions, traditional music, dance, and rituals can attract devotees and tourists alike.</a:t>
            </a:r>
          </a:p>
          <a:p>
            <a:endParaRPr lang="en-US" sz="1600" dirty="0"/>
          </a:p>
          <a:p>
            <a:r>
              <a:rPr lang="en-US" sz="1600" dirty="0"/>
              <a:t>2. Bathukamma Festival Celebrations:</a:t>
            </a:r>
          </a:p>
          <a:p>
            <a:r>
              <a:rPr lang="en-US" sz="1600" dirty="0"/>
              <a:t>   - Bathukamma is a vibrant and colorful floral festival celebrated by women in Telangana. Organizing Bathukamma competitions, cultural performances, and traditional music events can draw visitors interested in the local culture.</a:t>
            </a:r>
          </a:p>
          <a:p>
            <a:endParaRPr lang="en-US" sz="1600" dirty="0"/>
          </a:p>
          <a:p>
            <a:r>
              <a:rPr lang="en-US" sz="1600" dirty="0"/>
              <a:t>3. Deccan Festival:</a:t>
            </a:r>
          </a:p>
          <a:p>
            <a:r>
              <a:rPr lang="en-US" sz="1600" dirty="0"/>
              <a:t>   - The Deccan Festival can be organized to showcase the cultural heritage of the Deccan region. This festival can feature classical dance performances, music concerts, handicraft exhibitions, and traditional food fairs.</a:t>
            </a:r>
          </a:p>
          <a:p>
            <a:endParaRPr lang="en-US" sz="1600" dirty="0"/>
          </a:p>
          <a:p>
            <a:r>
              <a:rPr lang="en-US" sz="1600" dirty="0"/>
              <a:t>4. Qutb Shahi Heritage Walks:</a:t>
            </a:r>
          </a:p>
          <a:p>
            <a:r>
              <a:rPr lang="en-US" sz="1600" dirty="0"/>
              <a:t>   - Organize guided heritage walks around the Qutb Shahi Tombs complex to provide tourists with insights into the history and architecture of this iconic site. Include cultural performances and storytelling sessions during the walks.</a:t>
            </a:r>
          </a:p>
          <a:p>
            <a:endParaRPr lang="en-US" sz="1600" dirty="0"/>
          </a:p>
          <a:p>
            <a:r>
              <a:rPr lang="en-US" sz="1600" dirty="0"/>
              <a:t>5. Telangana Formation Day Celebrations:</a:t>
            </a:r>
          </a:p>
          <a:p>
            <a:r>
              <a:rPr lang="en-US" sz="1600" dirty="0"/>
              <a:t>   - Celebrate Telangana Formation Day with a series of events, including parades, cultural performances, and exhibitions highlighting the achievements and cultural diversity of the state.</a:t>
            </a:r>
          </a:p>
          <a:p>
            <a:endParaRPr lang="en-US" sz="1600" dirty="0"/>
          </a:p>
          <a:p>
            <a:r>
              <a:rPr lang="en-US" sz="1600" dirty="0"/>
              <a:t>6. Kakatiya Festival:</a:t>
            </a:r>
          </a:p>
          <a:p>
            <a:r>
              <a:rPr lang="en-US" sz="1600" dirty="0"/>
              <a:t>   - Celebrate the legacy of the Kakatiya dynasty with a Kakatiya Festival. Include historical reenactments, traditional dance performances, and workshops on Kakatiya art and architecture.</a:t>
            </a:r>
          </a:p>
          <a:p>
            <a:endParaRPr lang="en-US" sz="1600" b="1" dirty="0"/>
          </a:p>
          <a:p>
            <a:endParaRPr lang="en-IN" sz="1600" dirty="0"/>
          </a:p>
        </p:txBody>
      </p:sp>
    </p:spTree>
    <p:extLst>
      <p:ext uri="{BB962C8B-B14F-4D97-AF65-F5344CB8AC3E}">
        <p14:creationId xmlns:p14="http://schemas.microsoft.com/office/powerpoint/2010/main" val="244909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026829-560D-F38D-567E-E6D3037FAEFF}"/>
              </a:ext>
            </a:extLst>
          </p:cNvPr>
          <p:cNvSpPr txBox="1"/>
          <p:nvPr/>
        </p:nvSpPr>
        <p:spPr>
          <a:xfrm>
            <a:off x="289249" y="317241"/>
            <a:ext cx="11569959" cy="6832640"/>
          </a:xfrm>
          <a:prstGeom prst="rect">
            <a:avLst/>
          </a:prstGeom>
          <a:noFill/>
        </p:spPr>
        <p:txBody>
          <a:bodyPr wrap="square" rtlCol="0">
            <a:spAutoFit/>
          </a:bodyPr>
          <a:lstStyle/>
          <a:p>
            <a:r>
              <a:rPr lang="en-IN" sz="2400" b="1" dirty="0"/>
              <a:t>Corporate Events to boost Tourism</a:t>
            </a:r>
          </a:p>
          <a:p>
            <a:endParaRPr lang="en-IN" dirty="0"/>
          </a:p>
          <a:p>
            <a:endParaRPr lang="en-US" dirty="0"/>
          </a:p>
          <a:p>
            <a:r>
              <a:rPr lang="en-US" dirty="0"/>
              <a:t>1. Business Conferences and Seminars:</a:t>
            </a:r>
          </a:p>
          <a:p>
            <a:r>
              <a:rPr lang="en-US" dirty="0"/>
              <a:t>   - Host industry-specific conferences and seminars in Hyderabad, focusing on key sectors such as information technology, pharmaceuticals, and biotechnology. Provide opportunities for networking and collaboration.</a:t>
            </a:r>
          </a:p>
          <a:p>
            <a:endParaRPr lang="en-US" dirty="0"/>
          </a:p>
          <a:p>
            <a:r>
              <a:rPr lang="en-US" dirty="0"/>
              <a:t>2. International Trade Fairs and Expos:</a:t>
            </a:r>
          </a:p>
          <a:p>
            <a:r>
              <a:rPr lang="en-US" dirty="0"/>
              <a:t>   - Organize international trade fairs and expos, attracting businesses and professionals from around the world. Highlighting the state's economic strengths can encourage investment and tourism.</a:t>
            </a:r>
          </a:p>
          <a:p>
            <a:endParaRPr lang="en-US" dirty="0"/>
          </a:p>
          <a:p>
            <a:r>
              <a:rPr lang="en-US" dirty="0"/>
              <a:t>3. Technology and Innovation Summits:</a:t>
            </a:r>
          </a:p>
          <a:p>
            <a:r>
              <a:rPr lang="en-US" dirty="0"/>
              <a:t>   - Host summits that bring together thought leaders, entrepreneurs, and innovators in the technology sector. Showcase Telangana's achievements in technology and innovation.</a:t>
            </a:r>
          </a:p>
          <a:p>
            <a:endParaRPr lang="en-US" dirty="0"/>
          </a:p>
          <a:p>
            <a:r>
              <a:rPr lang="en-US" dirty="0"/>
              <a:t>4. Investment Conclaves:</a:t>
            </a:r>
          </a:p>
          <a:p>
            <a:r>
              <a:rPr lang="en-US" dirty="0"/>
              <a:t>   - Organize investment conclaves to attract potential investors to Telangana. Highlight the state's business-friendly policies, infrastructure, and growth opportunities.</a:t>
            </a:r>
          </a:p>
          <a:p>
            <a:endParaRPr lang="en-US" dirty="0"/>
          </a:p>
          <a:p>
            <a:r>
              <a:rPr lang="en-US" dirty="0"/>
              <a:t>5. Healthcare Conferences:</a:t>
            </a:r>
          </a:p>
          <a:p>
            <a:r>
              <a:rPr lang="en-US" dirty="0"/>
              <a:t>   - Host conferences related to healthcare and life sciences, leveraging Telangana's reputation as a hub for the pharmaceutical and biotechnology industries. Include visits to healthcare facilities.</a:t>
            </a:r>
          </a:p>
          <a:p>
            <a:endParaRPr lang="en-IN" dirty="0"/>
          </a:p>
        </p:txBody>
      </p:sp>
    </p:spTree>
    <p:extLst>
      <p:ext uri="{BB962C8B-B14F-4D97-AF65-F5344CB8AC3E}">
        <p14:creationId xmlns:p14="http://schemas.microsoft.com/office/powerpoint/2010/main" val="81834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F8C7-5248-9C90-D7E1-A7DB378F573F}"/>
              </a:ext>
            </a:extLst>
          </p:cNvPr>
          <p:cNvSpPr>
            <a:spLocks noGrp="1"/>
          </p:cNvSpPr>
          <p:nvPr>
            <p:ph type="title"/>
          </p:nvPr>
        </p:nvSpPr>
        <p:spPr/>
        <p:txBody>
          <a:bodyPr/>
          <a:lstStyle/>
          <a:p>
            <a:r>
              <a:rPr lang="en-IN" dirty="0"/>
              <a:t>Problem Statement         Data</a:t>
            </a:r>
          </a:p>
        </p:txBody>
      </p:sp>
      <p:sp>
        <p:nvSpPr>
          <p:cNvPr id="3" name="Content Placeholder 2">
            <a:extLst>
              <a:ext uri="{FF2B5EF4-FFF2-40B4-BE49-F238E27FC236}">
                <a16:creationId xmlns:a16="http://schemas.microsoft.com/office/drawing/2014/main" id="{36E39EE1-86EF-F8BD-A7E0-7416B042488B}"/>
              </a:ext>
            </a:extLst>
          </p:cNvPr>
          <p:cNvSpPr>
            <a:spLocks noGrp="1"/>
          </p:cNvSpPr>
          <p:nvPr>
            <p:ph sz="half" idx="1"/>
          </p:nvPr>
        </p:nvSpPr>
        <p:spPr/>
        <p:txBody>
          <a:bodyPr>
            <a:normAutofit fontScale="85000" lnSpcReduction="20000"/>
          </a:bodyPr>
          <a:lstStyle/>
          <a:p>
            <a:pPr algn="l"/>
            <a:r>
              <a:rPr lang="en-US" sz="2000" b="0" i="0" dirty="0">
                <a:effectLst/>
                <a:latin typeface="Manrope"/>
              </a:rPr>
              <a:t>Telangana is one of India’s leading states and has published its tourism data under its open data policy.</a:t>
            </a:r>
          </a:p>
          <a:p>
            <a:pPr marL="0" indent="0" algn="l">
              <a:buNone/>
            </a:pPr>
            <a:endParaRPr lang="en-US" sz="2000" b="0" i="0" dirty="0">
              <a:effectLst/>
              <a:latin typeface="Manrope"/>
            </a:endParaRPr>
          </a:p>
          <a:p>
            <a:pPr algn="l"/>
            <a:r>
              <a:rPr lang="en-US" sz="2000" b="0" i="0" dirty="0">
                <a:effectLst/>
                <a:latin typeface="Manrope"/>
              </a:rPr>
              <a:t>As a data analyst, Peter Pandey saw this as an opportunity to expand his skills and show his work on a bigger scale. Peter Pandey’s idea is to find the patterns in the given data, do additional research, and give data-informed recommendations to the Telangana government which can be used to increase their revenue by improving administrative operations.</a:t>
            </a:r>
          </a:p>
          <a:p>
            <a:endParaRPr lang="en-IN" dirty="0"/>
          </a:p>
        </p:txBody>
      </p:sp>
      <p:sp>
        <p:nvSpPr>
          <p:cNvPr id="4" name="Content Placeholder 3">
            <a:extLst>
              <a:ext uri="{FF2B5EF4-FFF2-40B4-BE49-F238E27FC236}">
                <a16:creationId xmlns:a16="http://schemas.microsoft.com/office/drawing/2014/main" id="{1C824771-CF35-D42E-611B-D1A543C04B0D}"/>
              </a:ext>
            </a:extLst>
          </p:cNvPr>
          <p:cNvSpPr>
            <a:spLocks noGrp="1"/>
          </p:cNvSpPr>
          <p:nvPr>
            <p:ph sz="half" idx="2"/>
          </p:nvPr>
        </p:nvSpPr>
        <p:spPr/>
        <p:txBody>
          <a:bodyPr>
            <a:normAutofit fontScale="85000" lnSpcReduction="20000"/>
          </a:bodyPr>
          <a:lstStyle/>
          <a:p>
            <a:r>
              <a:rPr lang="en-IN" sz="2000" dirty="0"/>
              <a:t>Two csv files domestic visitors and foreign visitors. Both the data sources containing the following fields:</a:t>
            </a:r>
          </a:p>
          <a:p>
            <a:r>
              <a:rPr lang="en-IN" sz="2000" dirty="0"/>
              <a:t>District: The name of district in </a:t>
            </a:r>
            <a:r>
              <a:rPr lang="en-IN" sz="2000" dirty="0" err="1"/>
              <a:t>telengana</a:t>
            </a:r>
            <a:endParaRPr lang="en-IN" sz="2000" dirty="0"/>
          </a:p>
          <a:p>
            <a:r>
              <a:rPr lang="en-IN" sz="2000" dirty="0"/>
              <a:t>Date: The starting date of the month when the tourists data was collected for specific district</a:t>
            </a:r>
          </a:p>
          <a:p>
            <a:r>
              <a:rPr lang="en-IN" sz="2000" dirty="0"/>
              <a:t>Month: The month for which tourist data is being reported</a:t>
            </a:r>
          </a:p>
          <a:p>
            <a:r>
              <a:rPr lang="en-IN" sz="2000" dirty="0"/>
              <a:t>Year: The year in YYYY format</a:t>
            </a:r>
          </a:p>
          <a:p>
            <a:r>
              <a:rPr lang="en-IN" sz="2000" dirty="0"/>
              <a:t>Visitors: The number of domestic visitors who visited the given district in </a:t>
            </a:r>
            <a:r>
              <a:rPr lang="en-IN" sz="2000" dirty="0" err="1"/>
              <a:t>telengana</a:t>
            </a:r>
            <a:r>
              <a:rPr lang="en-IN" sz="2000" dirty="0"/>
              <a:t> during specified month and year</a:t>
            </a:r>
          </a:p>
        </p:txBody>
      </p:sp>
    </p:spTree>
    <p:extLst>
      <p:ext uri="{BB962C8B-B14F-4D97-AF65-F5344CB8AC3E}">
        <p14:creationId xmlns:p14="http://schemas.microsoft.com/office/powerpoint/2010/main" val="168723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BE1E-39C9-1F73-30EC-11EF18E6115A}"/>
              </a:ext>
            </a:extLst>
          </p:cNvPr>
          <p:cNvSpPr>
            <a:spLocks noGrp="1"/>
          </p:cNvSpPr>
          <p:nvPr>
            <p:ph type="title"/>
          </p:nvPr>
        </p:nvSpPr>
        <p:spPr>
          <a:xfrm>
            <a:off x="748748" y="378073"/>
            <a:ext cx="9404723" cy="1400530"/>
          </a:xfrm>
        </p:spPr>
        <p:txBody>
          <a:bodyPr/>
          <a:lstStyle/>
          <a:p>
            <a:r>
              <a:rPr lang="en-IN" dirty="0"/>
              <a:t>Technologies used</a:t>
            </a:r>
          </a:p>
        </p:txBody>
      </p:sp>
      <p:sp>
        <p:nvSpPr>
          <p:cNvPr id="3" name="Content Placeholder 2">
            <a:extLst>
              <a:ext uri="{FF2B5EF4-FFF2-40B4-BE49-F238E27FC236}">
                <a16:creationId xmlns:a16="http://schemas.microsoft.com/office/drawing/2014/main" id="{6E021780-1607-7C53-B9E2-ADB1EDD28CD3}"/>
              </a:ext>
            </a:extLst>
          </p:cNvPr>
          <p:cNvSpPr>
            <a:spLocks noGrp="1"/>
          </p:cNvSpPr>
          <p:nvPr>
            <p:ph idx="1"/>
          </p:nvPr>
        </p:nvSpPr>
        <p:spPr/>
        <p:txBody>
          <a:bodyPr>
            <a:normAutofit fontScale="92500"/>
          </a:bodyPr>
          <a:lstStyle/>
          <a:p>
            <a:pPr algn="just"/>
            <a:r>
              <a:rPr lang="en-IN" sz="2400" b="1" dirty="0"/>
              <a:t>Python -- </a:t>
            </a:r>
            <a:r>
              <a:rPr lang="en-IN" sz="2400" dirty="0"/>
              <a:t>Used pandas merging and joining domestic, foreign visitors data and other useful data. Data cleaning, transformation, performing EDA are all done with pandas. Used seaborn and matplotlib for data visualization. Used BeautifulSoup4 for scraping data from Telangana website for the purpose extracting population data. </a:t>
            </a:r>
          </a:p>
          <a:p>
            <a:pPr algn="just"/>
            <a:r>
              <a:rPr lang="en-IN" sz="2400" b="1" dirty="0" err="1"/>
              <a:t>Sql</a:t>
            </a:r>
            <a:r>
              <a:rPr lang="en-IN" sz="2400" dirty="0"/>
              <a:t> – Used for querying and manipulating data to answer all important questions.</a:t>
            </a:r>
          </a:p>
          <a:p>
            <a:pPr algn="just"/>
            <a:r>
              <a:rPr lang="en-IN" sz="2400" b="1" dirty="0" err="1"/>
              <a:t>PowerBi</a:t>
            </a:r>
            <a:r>
              <a:rPr lang="en-IN" sz="2400" dirty="0"/>
              <a:t> Used for data visualization, calculating all important metrics through </a:t>
            </a:r>
            <a:r>
              <a:rPr lang="en-IN" sz="2400" dirty="0" err="1"/>
              <a:t>dax</a:t>
            </a:r>
            <a:r>
              <a:rPr lang="en-IN" sz="2400" dirty="0"/>
              <a:t> measures, data modelling and data transformation</a:t>
            </a:r>
          </a:p>
          <a:p>
            <a:pPr marL="0" indent="0" algn="just">
              <a:buNone/>
            </a:pPr>
            <a:endParaRPr lang="en-IN" dirty="0"/>
          </a:p>
        </p:txBody>
      </p:sp>
    </p:spTree>
    <p:extLst>
      <p:ext uri="{BB962C8B-B14F-4D97-AF65-F5344CB8AC3E}">
        <p14:creationId xmlns:p14="http://schemas.microsoft.com/office/powerpoint/2010/main" val="24831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F3EE-6120-23E9-8156-9004CF8F629E}"/>
              </a:ext>
            </a:extLst>
          </p:cNvPr>
          <p:cNvSpPr>
            <a:spLocks noGrp="1"/>
          </p:cNvSpPr>
          <p:nvPr>
            <p:ph type="title"/>
          </p:nvPr>
        </p:nvSpPr>
        <p:spPr/>
        <p:txBody>
          <a:bodyPr/>
          <a:lstStyle/>
          <a:p>
            <a:r>
              <a:rPr lang="en-IN" dirty="0"/>
              <a:t>About </a:t>
            </a:r>
            <a:r>
              <a:rPr lang="en-IN" dirty="0" err="1"/>
              <a:t>Telengana</a:t>
            </a:r>
            <a:endParaRPr lang="en-IN" dirty="0"/>
          </a:p>
        </p:txBody>
      </p:sp>
      <p:sp>
        <p:nvSpPr>
          <p:cNvPr id="3" name="Content Placeholder 2">
            <a:extLst>
              <a:ext uri="{FF2B5EF4-FFF2-40B4-BE49-F238E27FC236}">
                <a16:creationId xmlns:a16="http://schemas.microsoft.com/office/drawing/2014/main" id="{4787EC11-E49F-368A-A755-096811818239}"/>
              </a:ext>
            </a:extLst>
          </p:cNvPr>
          <p:cNvSpPr>
            <a:spLocks noGrp="1"/>
          </p:cNvSpPr>
          <p:nvPr>
            <p:ph sz="half" idx="1"/>
          </p:nvPr>
        </p:nvSpPr>
        <p:spPr>
          <a:xfrm>
            <a:off x="838199" y="1825625"/>
            <a:ext cx="7410061" cy="4351338"/>
          </a:xfrm>
        </p:spPr>
        <p:txBody>
          <a:bodyPr>
            <a:normAutofit fontScale="55000" lnSpcReduction="20000"/>
          </a:bodyPr>
          <a:lstStyle/>
          <a:p>
            <a:pPr algn="l">
              <a:lnSpc>
                <a:spcPct val="120000"/>
              </a:lnSpc>
            </a:pPr>
            <a:r>
              <a:rPr lang="en-US" sz="2800" i="0" dirty="0">
                <a:effectLst/>
                <a:latin typeface="Arial" panose="020B0604020202020204" pitchFamily="34" charset="0"/>
              </a:rPr>
              <a:t>Telangana is a landlocked state in India situated in Southern part of the Indian peninsula on the high Deccan Plateau. It is the eleventh-largest state and the twelfth-most populated state in India as per 2011 census. On 2 June 2014, the area was separated from the northwestern part of Andhra Pradesh as the newly formed state of Telangana, with Hyderabad as its capital.</a:t>
            </a:r>
          </a:p>
          <a:p>
            <a:pPr algn="l">
              <a:lnSpc>
                <a:spcPct val="120000"/>
              </a:lnSpc>
            </a:pPr>
            <a:endParaRPr lang="en-US" sz="2800" i="0" dirty="0">
              <a:effectLst/>
              <a:latin typeface="Arial" panose="020B0604020202020204" pitchFamily="34" charset="0"/>
            </a:endParaRPr>
          </a:p>
          <a:p>
            <a:pPr algn="l">
              <a:lnSpc>
                <a:spcPct val="120000"/>
              </a:lnSpc>
            </a:pPr>
            <a:r>
              <a:rPr lang="en-US" sz="2800" i="0" dirty="0">
                <a:effectLst/>
                <a:latin typeface="Arial" panose="020B0604020202020204" pitchFamily="34" charset="0"/>
              </a:rPr>
              <a:t>The economy of Telangana is the ninth-largest in India, with a gross state domestic product (GSDP) of ₹9,572,071 million (equivalent to ₹11 trillion or US$140 billion in 2023) and has GSDP per capita of ₹320,000 (US$4,000). Telangana has scored 0.705 human development index.</a:t>
            </a:r>
          </a:p>
          <a:p>
            <a:pPr algn="l">
              <a:lnSpc>
                <a:spcPct val="120000"/>
              </a:lnSpc>
            </a:pPr>
            <a:endParaRPr lang="en-US" sz="2800" i="0" dirty="0">
              <a:effectLst/>
              <a:latin typeface="Arial" panose="020B0604020202020204" pitchFamily="34" charset="0"/>
            </a:endParaRPr>
          </a:p>
          <a:p>
            <a:pPr algn="l">
              <a:lnSpc>
                <a:spcPct val="120000"/>
              </a:lnSpc>
            </a:pPr>
            <a:r>
              <a:rPr lang="en-US" sz="2800" i="0" dirty="0">
                <a:effectLst/>
                <a:latin typeface="Arial" panose="020B0604020202020204" pitchFamily="34" charset="0"/>
              </a:rPr>
              <a:t>The state has emerged as a major focus for robust IT software, industry and services sector. The state is also the main administrative center of many Indian </a:t>
            </a:r>
            <a:r>
              <a:rPr lang="en-US" sz="2800" i="0" dirty="0" err="1">
                <a:effectLst/>
                <a:latin typeface="Arial" panose="020B0604020202020204" pitchFamily="34" charset="0"/>
              </a:rPr>
              <a:t>defence</a:t>
            </a:r>
            <a:r>
              <a:rPr lang="en-US" sz="2800" i="0" dirty="0">
                <a:effectLst/>
                <a:latin typeface="Arial" panose="020B0604020202020204" pitchFamily="34" charset="0"/>
              </a:rPr>
              <a:t> aerospace and research labs like Bharat Dynamics Limited, </a:t>
            </a:r>
            <a:r>
              <a:rPr lang="en-US" sz="2800" i="0" dirty="0" err="1">
                <a:effectLst/>
                <a:latin typeface="Arial" panose="020B0604020202020204" pitchFamily="34" charset="0"/>
              </a:rPr>
              <a:t>Defence</a:t>
            </a:r>
            <a:r>
              <a:rPr lang="en-US" sz="2800" i="0" dirty="0">
                <a:effectLst/>
                <a:latin typeface="Arial" panose="020B0604020202020204" pitchFamily="34" charset="0"/>
              </a:rPr>
              <a:t> Metallurgical Research Laboratory, Defense Research and Development Organization and </a:t>
            </a:r>
            <a:r>
              <a:rPr lang="en-US" sz="2800" i="0" dirty="0" err="1">
                <a:effectLst/>
                <a:latin typeface="Arial" panose="020B0604020202020204" pitchFamily="34" charset="0"/>
              </a:rPr>
              <a:t>Defence</a:t>
            </a:r>
            <a:r>
              <a:rPr lang="en-US" sz="2800" i="0" dirty="0">
                <a:effectLst/>
                <a:latin typeface="Arial" panose="020B0604020202020204" pitchFamily="34" charset="0"/>
              </a:rPr>
              <a:t> Research and Development Laboratory.</a:t>
            </a:r>
            <a:endParaRPr lang="en-IN" sz="2800" dirty="0"/>
          </a:p>
          <a:p>
            <a:endParaRPr lang="en-IN" dirty="0"/>
          </a:p>
        </p:txBody>
      </p:sp>
      <p:pic>
        <p:nvPicPr>
          <p:cNvPr id="8" name="Content Placeholder 7">
            <a:extLst>
              <a:ext uri="{FF2B5EF4-FFF2-40B4-BE49-F238E27FC236}">
                <a16:creationId xmlns:a16="http://schemas.microsoft.com/office/drawing/2014/main" id="{521CC43A-B580-AD80-F7C2-FCDB5EF2AB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48260" y="1996752"/>
            <a:ext cx="3257779" cy="3732244"/>
          </a:xfrm>
        </p:spPr>
      </p:pic>
    </p:spTree>
    <p:extLst>
      <p:ext uri="{BB962C8B-B14F-4D97-AF65-F5344CB8AC3E}">
        <p14:creationId xmlns:p14="http://schemas.microsoft.com/office/powerpoint/2010/main" val="279333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4CAB-A23A-61B7-CC0E-E2E416C8CB8D}"/>
              </a:ext>
            </a:extLst>
          </p:cNvPr>
          <p:cNvSpPr>
            <a:spLocks noGrp="1"/>
          </p:cNvSpPr>
          <p:nvPr>
            <p:ph type="title"/>
          </p:nvPr>
        </p:nvSpPr>
        <p:spPr/>
        <p:txBody>
          <a:bodyPr>
            <a:normAutofit/>
          </a:bodyPr>
          <a:lstStyle/>
          <a:p>
            <a:r>
              <a:rPr lang="en-IN" sz="2400" dirty="0"/>
              <a:t>Q. List down top 10 districts that have highest number of domestic visitors overall</a:t>
            </a:r>
          </a:p>
        </p:txBody>
      </p:sp>
      <p:sp>
        <p:nvSpPr>
          <p:cNvPr id="4" name="Content Placeholder 3">
            <a:extLst>
              <a:ext uri="{FF2B5EF4-FFF2-40B4-BE49-F238E27FC236}">
                <a16:creationId xmlns:a16="http://schemas.microsoft.com/office/drawing/2014/main" id="{6BFC56A9-72E6-96A6-454D-5C4F55E8BD90}"/>
              </a:ext>
            </a:extLst>
          </p:cNvPr>
          <p:cNvSpPr>
            <a:spLocks noGrp="1"/>
          </p:cNvSpPr>
          <p:nvPr>
            <p:ph sz="half" idx="1"/>
          </p:nvPr>
        </p:nvSpPr>
        <p:spPr>
          <a:xfrm>
            <a:off x="838199" y="1690689"/>
            <a:ext cx="6626291" cy="4486274"/>
          </a:xfrm>
        </p:spPr>
        <p:txBody>
          <a:bodyPr>
            <a:normAutofit fontScale="92500" lnSpcReduction="10000"/>
          </a:bodyPr>
          <a:lstStyle/>
          <a:p>
            <a:pPr marL="0" indent="0">
              <a:lnSpc>
                <a:spcPct val="100000"/>
              </a:lnSpc>
              <a:buNone/>
            </a:pPr>
            <a:r>
              <a:rPr lang="en-US" sz="2400" b="1" dirty="0"/>
              <a:t>Insights</a:t>
            </a:r>
          </a:p>
          <a:p>
            <a:pPr marL="0" indent="0">
              <a:lnSpc>
                <a:spcPct val="100000"/>
              </a:lnSpc>
              <a:buNone/>
            </a:pPr>
            <a:r>
              <a:rPr lang="en-US" sz="1800" dirty="0"/>
              <a:t>Hyderabad has most number of domestic visitors . Reasons:-</a:t>
            </a:r>
          </a:p>
          <a:p>
            <a:pPr>
              <a:lnSpc>
                <a:spcPct val="100000"/>
              </a:lnSpc>
            </a:pPr>
            <a:r>
              <a:rPr lang="en-US" sz="1800" dirty="0"/>
              <a:t>Historical Significance: Hyderabad has a rich historical heritage, with landmarks such as the Charminar, Golconda Fort, and Qutub Shahi Tombs. These attractions draw history enthusiasts and tourists interested in exploring the city's cultural past.</a:t>
            </a:r>
          </a:p>
          <a:p>
            <a:pPr>
              <a:lnSpc>
                <a:spcPct val="100000"/>
              </a:lnSpc>
            </a:pPr>
            <a:r>
              <a:rPr lang="en-US" sz="1800" dirty="0"/>
              <a:t> Parks and Recreation: Hyderabad boasts beautiful parks and recreational spaces, such as the Necklace Road and Hussain Sagar Lake, providing residents and tourists with opportunities for leisure and relaxation.</a:t>
            </a:r>
          </a:p>
          <a:p>
            <a:pPr>
              <a:lnSpc>
                <a:spcPct val="100000"/>
              </a:lnSpc>
            </a:pPr>
            <a:r>
              <a:rPr lang="en-US" sz="1800" dirty="0"/>
              <a:t>Cultural Events and Festivals: The city hosts various cultural events and festivals throughout the year, drawing crowds from different parts of the country. These events showcase the city's vibrant cultural scene.</a:t>
            </a:r>
            <a:endParaRPr lang="en-IN" sz="1800" dirty="0"/>
          </a:p>
        </p:txBody>
      </p:sp>
      <p:pic>
        <p:nvPicPr>
          <p:cNvPr id="7" name="Content Placeholder 6">
            <a:extLst>
              <a:ext uri="{FF2B5EF4-FFF2-40B4-BE49-F238E27FC236}">
                <a16:creationId xmlns:a16="http://schemas.microsoft.com/office/drawing/2014/main" id="{88717621-850E-9E41-CECD-8F26D15B80E2}"/>
              </a:ext>
            </a:extLst>
          </p:cNvPr>
          <p:cNvPicPr>
            <a:picLocks noGrp="1" noChangeAspect="1"/>
          </p:cNvPicPr>
          <p:nvPr>
            <p:ph sz="half" idx="2"/>
          </p:nvPr>
        </p:nvPicPr>
        <p:blipFill>
          <a:blip r:embed="rId2"/>
          <a:stretch>
            <a:fillRect/>
          </a:stretch>
        </p:blipFill>
        <p:spPr>
          <a:xfrm>
            <a:off x="7604450" y="2192694"/>
            <a:ext cx="4152122" cy="3377681"/>
          </a:xfrm>
        </p:spPr>
      </p:pic>
    </p:spTree>
    <p:extLst>
      <p:ext uri="{BB962C8B-B14F-4D97-AF65-F5344CB8AC3E}">
        <p14:creationId xmlns:p14="http://schemas.microsoft.com/office/powerpoint/2010/main" val="360241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8154-EECA-C56C-F13D-8B97D8FB5E61}"/>
              </a:ext>
            </a:extLst>
          </p:cNvPr>
          <p:cNvSpPr>
            <a:spLocks noGrp="1"/>
          </p:cNvSpPr>
          <p:nvPr>
            <p:ph type="title"/>
          </p:nvPr>
        </p:nvSpPr>
        <p:spPr>
          <a:xfrm>
            <a:off x="838200" y="365126"/>
            <a:ext cx="10515600" cy="315912"/>
          </a:xfrm>
        </p:spPr>
        <p:txBody>
          <a:bodyPr>
            <a:normAutofit fontScale="90000"/>
          </a:bodyPr>
          <a:lstStyle/>
          <a:p>
            <a:endParaRPr lang="en-IN" sz="1800" dirty="0"/>
          </a:p>
        </p:txBody>
      </p:sp>
      <p:sp>
        <p:nvSpPr>
          <p:cNvPr id="3" name="Content Placeholder 2">
            <a:extLst>
              <a:ext uri="{FF2B5EF4-FFF2-40B4-BE49-F238E27FC236}">
                <a16:creationId xmlns:a16="http://schemas.microsoft.com/office/drawing/2014/main" id="{0BD27AB0-DE79-2B24-F766-601799CFE73F}"/>
              </a:ext>
            </a:extLst>
          </p:cNvPr>
          <p:cNvSpPr>
            <a:spLocks noGrp="1"/>
          </p:cNvSpPr>
          <p:nvPr>
            <p:ph sz="half" idx="1"/>
          </p:nvPr>
        </p:nvSpPr>
        <p:spPr>
          <a:xfrm>
            <a:off x="838200" y="783771"/>
            <a:ext cx="5181600" cy="5393192"/>
          </a:xfrm>
        </p:spPr>
        <p:txBody>
          <a:bodyPr>
            <a:normAutofit lnSpcReduction="10000"/>
          </a:bodyPr>
          <a:lstStyle/>
          <a:p>
            <a:pPr>
              <a:lnSpc>
                <a:spcPct val="100000"/>
              </a:lnSpc>
            </a:pPr>
            <a:r>
              <a:rPr lang="en-IN" sz="2000" dirty="0" err="1"/>
              <a:t>Rajanna</a:t>
            </a:r>
            <a:r>
              <a:rPr lang="en-IN" sz="2000" dirty="0"/>
              <a:t> </a:t>
            </a:r>
            <a:r>
              <a:rPr lang="en-IN" sz="2000" dirty="0" err="1"/>
              <a:t>Sircilla</a:t>
            </a:r>
            <a:r>
              <a:rPr lang="en-IN" sz="2000" dirty="0"/>
              <a:t> in </a:t>
            </a:r>
            <a:r>
              <a:rPr lang="en-IN" sz="2000" dirty="0" err="1"/>
              <a:t>telengana</a:t>
            </a:r>
            <a:r>
              <a:rPr lang="en-IN" sz="2000" dirty="0"/>
              <a:t> is a popular district due to its rich cultural heritage, historical significance and picturesque landscapes. Visitors are drawn to its ancient to its ancient temples, traditional handicrafts and renowned handloom </a:t>
            </a:r>
            <a:r>
              <a:rPr lang="en-IN" sz="2000" dirty="0" err="1"/>
              <a:t>industry,offering</a:t>
            </a:r>
            <a:r>
              <a:rPr lang="en-IN" sz="2000" dirty="0"/>
              <a:t> a glimpse into the region’s vibrant culture and traditions</a:t>
            </a:r>
          </a:p>
          <a:p>
            <a:pPr>
              <a:lnSpc>
                <a:spcPct val="100000"/>
              </a:lnSpc>
            </a:pPr>
            <a:r>
              <a:rPr lang="en-IN" sz="2000" dirty="0"/>
              <a:t>Warangal in </a:t>
            </a:r>
            <a:r>
              <a:rPr lang="en-IN" sz="2000" dirty="0" err="1"/>
              <a:t>Telengana</a:t>
            </a:r>
            <a:r>
              <a:rPr lang="en-IN" sz="2000" dirty="0"/>
              <a:t>, is a popular tourist destination due to its rich historical and architectural heritage. It is home to iconic landmarks like the Warangal Fort and Thousand Pillar Temple, which showcase the region’s cultural and artistic excellence, attracting visitors across the globe.</a:t>
            </a:r>
          </a:p>
          <a:p>
            <a:pPr marL="0" indent="0">
              <a:buNone/>
            </a:pPr>
            <a:endParaRPr lang="en-IN" sz="2000" dirty="0"/>
          </a:p>
        </p:txBody>
      </p:sp>
      <p:pic>
        <p:nvPicPr>
          <p:cNvPr id="6" name="Content Placeholder 5">
            <a:extLst>
              <a:ext uri="{FF2B5EF4-FFF2-40B4-BE49-F238E27FC236}">
                <a16:creationId xmlns:a16="http://schemas.microsoft.com/office/drawing/2014/main" id="{A42F0F4F-DF10-BFEC-C2CC-752A41885BC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537267"/>
            <a:ext cx="5181600" cy="3886200"/>
          </a:xfrm>
        </p:spPr>
      </p:pic>
    </p:spTree>
    <p:extLst>
      <p:ext uri="{BB962C8B-B14F-4D97-AF65-F5344CB8AC3E}">
        <p14:creationId xmlns:p14="http://schemas.microsoft.com/office/powerpoint/2010/main" val="316265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DF9935-7F39-48B6-7F46-E795E9F1B3D6}"/>
              </a:ext>
            </a:extLst>
          </p:cNvPr>
          <p:cNvSpPr>
            <a:spLocks noGrp="1"/>
          </p:cNvSpPr>
          <p:nvPr>
            <p:ph type="title"/>
          </p:nvPr>
        </p:nvSpPr>
        <p:spPr/>
        <p:txBody>
          <a:bodyPr>
            <a:normAutofit/>
          </a:bodyPr>
          <a:lstStyle/>
          <a:p>
            <a:r>
              <a:rPr lang="en-IN" sz="2000" dirty="0"/>
              <a:t>Q. List down the Top 3 and Bottom 3 districts based on Compound Annual Growth Rate (CAGR) of visitors between (2016-2019) </a:t>
            </a:r>
            <a:br>
              <a:rPr lang="en-IN" sz="2000" dirty="0"/>
            </a:br>
            <a:br>
              <a:rPr lang="en-IN" sz="2000" dirty="0"/>
            </a:br>
            <a:endParaRPr lang="en-IN" sz="2000" dirty="0"/>
          </a:p>
        </p:txBody>
      </p:sp>
      <p:pic>
        <p:nvPicPr>
          <p:cNvPr id="11" name="Content Placeholder 10">
            <a:extLst>
              <a:ext uri="{FF2B5EF4-FFF2-40B4-BE49-F238E27FC236}">
                <a16:creationId xmlns:a16="http://schemas.microsoft.com/office/drawing/2014/main" id="{CC74B887-CB89-D38C-8716-678CF863559F}"/>
              </a:ext>
            </a:extLst>
          </p:cNvPr>
          <p:cNvPicPr>
            <a:picLocks noGrp="1" noChangeAspect="1"/>
          </p:cNvPicPr>
          <p:nvPr>
            <p:ph sz="half" idx="1"/>
          </p:nvPr>
        </p:nvPicPr>
        <p:blipFill>
          <a:blip r:embed="rId2"/>
          <a:stretch>
            <a:fillRect/>
          </a:stretch>
        </p:blipFill>
        <p:spPr>
          <a:xfrm>
            <a:off x="1103313" y="2957239"/>
            <a:ext cx="4395787" cy="2402435"/>
          </a:xfrm>
        </p:spPr>
      </p:pic>
      <p:pic>
        <p:nvPicPr>
          <p:cNvPr id="13" name="Content Placeholder 12">
            <a:extLst>
              <a:ext uri="{FF2B5EF4-FFF2-40B4-BE49-F238E27FC236}">
                <a16:creationId xmlns:a16="http://schemas.microsoft.com/office/drawing/2014/main" id="{5D614A7A-E614-D363-4E96-C73F1FC74EB2}"/>
              </a:ext>
            </a:extLst>
          </p:cNvPr>
          <p:cNvPicPr>
            <a:picLocks noGrp="1" noChangeAspect="1"/>
          </p:cNvPicPr>
          <p:nvPr>
            <p:ph sz="half" idx="2"/>
          </p:nvPr>
        </p:nvPicPr>
        <p:blipFill>
          <a:blip r:embed="rId3"/>
          <a:stretch>
            <a:fillRect/>
          </a:stretch>
        </p:blipFill>
        <p:spPr>
          <a:xfrm>
            <a:off x="6095999" y="2770556"/>
            <a:ext cx="4922717" cy="2461473"/>
          </a:xfrm>
        </p:spPr>
      </p:pic>
      <p:pic>
        <p:nvPicPr>
          <p:cNvPr id="15" name="Picture 14">
            <a:extLst>
              <a:ext uri="{FF2B5EF4-FFF2-40B4-BE49-F238E27FC236}">
                <a16:creationId xmlns:a16="http://schemas.microsoft.com/office/drawing/2014/main" id="{79771D07-DAFC-FDE7-2350-BD275B68C6C7}"/>
              </a:ext>
            </a:extLst>
          </p:cNvPr>
          <p:cNvPicPr>
            <a:picLocks noChangeAspect="1"/>
          </p:cNvPicPr>
          <p:nvPr/>
        </p:nvPicPr>
        <p:blipFill>
          <a:blip r:embed="rId4"/>
          <a:stretch>
            <a:fillRect/>
          </a:stretch>
        </p:blipFill>
        <p:spPr>
          <a:xfrm>
            <a:off x="970384" y="1351626"/>
            <a:ext cx="9853385" cy="548688"/>
          </a:xfrm>
          <a:prstGeom prst="rect">
            <a:avLst/>
          </a:prstGeom>
        </p:spPr>
      </p:pic>
    </p:spTree>
    <p:extLst>
      <p:ext uri="{BB962C8B-B14F-4D97-AF65-F5344CB8AC3E}">
        <p14:creationId xmlns:p14="http://schemas.microsoft.com/office/powerpoint/2010/main" val="208841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795AF3-5B7D-BAB1-20D7-8B9B280E20FA}"/>
              </a:ext>
            </a:extLst>
          </p:cNvPr>
          <p:cNvSpPr>
            <a:spLocks noGrp="1"/>
          </p:cNvSpPr>
          <p:nvPr>
            <p:ph type="ctrTitle"/>
          </p:nvPr>
        </p:nvSpPr>
        <p:spPr>
          <a:xfrm>
            <a:off x="1524000" y="1122363"/>
            <a:ext cx="9144000" cy="2395278"/>
          </a:xfrm>
        </p:spPr>
        <p:txBody>
          <a:bodyPr anchor="t">
            <a:normAutofit fontScale="90000"/>
          </a:bodyPr>
          <a:lstStyle/>
          <a:p>
            <a:pPr algn="l"/>
            <a:r>
              <a:rPr lang="en-IN" sz="2700" b="1" dirty="0"/>
              <a:t>Insights:</a:t>
            </a:r>
            <a:br>
              <a:rPr lang="en-IN" sz="2000" dirty="0"/>
            </a:br>
            <a:br>
              <a:rPr lang="en-IN" sz="2000" dirty="0"/>
            </a:br>
            <a:r>
              <a:rPr lang="en-IN" sz="2000" dirty="0"/>
              <a:t>1. </a:t>
            </a:r>
            <a:r>
              <a:rPr lang="en-IN" sz="1800" dirty="0" err="1"/>
              <a:t>Mancherail</a:t>
            </a:r>
            <a:r>
              <a:rPr lang="en-IN" sz="1800" dirty="0"/>
              <a:t> district in </a:t>
            </a:r>
            <a:r>
              <a:rPr lang="en-IN" sz="1800" dirty="0" err="1"/>
              <a:t>Telengana</a:t>
            </a:r>
            <a:r>
              <a:rPr lang="en-IN" sz="1800" dirty="0"/>
              <a:t> has the highest Compound Annual Growth Rate (CAGR) that is 226% due to its factors such as </a:t>
            </a:r>
            <a:r>
              <a:rPr lang="en-IN" sz="1800" dirty="0" err="1"/>
              <a:t>favorable</a:t>
            </a:r>
            <a:r>
              <a:rPr lang="en-IN" sz="1800" dirty="0"/>
              <a:t> government policies, industrial development, infrastructure development, infrastructure investments, strategic location , and a conducive business environment attracting investments and fostering economic growth.</a:t>
            </a:r>
            <a:br>
              <a:rPr lang="en-IN" sz="1800" dirty="0"/>
            </a:br>
            <a:br>
              <a:rPr lang="en-IN" sz="1800" dirty="0"/>
            </a:br>
            <a:r>
              <a:rPr lang="en-IN" sz="1800" dirty="0"/>
              <a:t>2. Karimnagar has the lowest CAGR due to its factors such as limited infrastructure development, inadequate promotion and marketing efforts, lack of tourist attraction, and insufficient investments in tourism-related activities.</a:t>
            </a:r>
            <a:br>
              <a:rPr lang="en-IN" sz="1800" dirty="0"/>
            </a:br>
            <a:r>
              <a:rPr lang="en-IN" sz="2000" dirty="0"/>
              <a:t> </a:t>
            </a:r>
          </a:p>
        </p:txBody>
      </p:sp>
      <p:sp>
        <p:nvSpPr>
          <p:cNvPr id="5" name="Subtitle 4">
            <a:extLst>
              <a:ext uri="{FF2B5EF4-FFF2-40B4-BE49-F238E27FC236}">
                <a16:creationId xmlns:a16="http://schemas.microsoft.com/office/drawing/2014/main" id="{0119FA5D-A464-D093-F694-DD342E277F1C}"/>
              </a:ext>
            </a:extLst>
          </p:cNvPr>
          <p:cNvSpPr>
            <a:spLocks noGrp="1"/>
          </p:cNvSpPr>
          <p:nvPr>
            <p:ph type="subTitle" idx="1"/>
          </p:nvPr>
        </p:nvSpPr>
        <p:spPr>
          <a:xfrm>
            <a:off x="1524000" y="3974840"/>
            <a:ext cx="9144000" cy="2395278"/>
          </a:xfrm>
        </p:spPr>
        <p:txBody>
          <a:bodyPr/>
          <a:lstStyle/>
          <a:p>
            <a:pPr algn="l"/>
            <a:r>
              <a:rPr lang="en-IN" sz="1800" b="1" dirty="0"/>
              <a:t>Recommendations:</a:t>
            </a:r>
          </a:p>
          <a:p>
            <a:pPr algn="l"/>
            <a:r>
              <a:rPr lang="en-IN" sz="1600" dirty="0">
                <a:latin typeface="+mj-lt"/>
                <a:ea typeface="+mj-ea"/>
                <a:cs typeface="+mj-cs"/>
              </a:rPr>
              <a:t>1. To increase the CAGR in districts with low growth in tourism, the government should focus on improving infrastructure, promoting unique cultural and historical sites, enhancing marketing efforts through digital platforms, collaborating with travel agencies and offering attractive packages to attract tourists.</a:t>
            </a:r>
          </a:p>
          <a:p>
            <a:pPr algn="l"/>
            <a:endParaRPr lang="en-IN" dirty="0"/>
          </a:p>
        </p:txBody>
      </p:sp>
    </p:spTree>
    <p:extLst>
      <p:ext uri="{BB962C8B-B14F-4D97-AF65-F5344CB8AC3E}">
        <p14:creationId xmlns:p14="http://schemas.microsoft.com/office/powerpoint/2010/main" val="3947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268B-48ED-B7E7-AFBF-67EEA16815A6}"/>
              </a:ext>
            </a:extLst>
          </p:cNvPr>
          <p:cNvSpPr>
            <a:spLocks noGrp="1"/>
          </p:cNvSpPr>
          <p:nvPr>
            <p:ph type="title"/>
          </p:nvPr>
        </p:nvSpPr>
        <p:spPr>
          <a:xfrm>
            <a:off x="839788" y="457200"/>
            <a:ext cx="10515600" cy="429208"/>
          </a:xfrm>
        </p:spPr>
        <p:txBody>
          <a:bodyPr anchor="t">
            <a:normAutofit fontScale="90000"/>
          </a:bodyPr>
          <a:lstStyle/>
          <a:p>
            <a:r>
              <a:rPr lang="en-IN" sz="2000" dirty="0"/>
              <a:t>Q. What are peak and low season months for Hyderabad based on data for 2016 to 2019</a:t>
            </a:r>
          </a:p>
        </p:txBody>
      </p:sp>
      <p:pic>
        <p:nvPicPr>
          <p:cNvPr id="6" name="Content Placeholder 5">
            <a:extLst>
              <a:ext uri="{FF2B5EF4-FFF2-40B4-BE49-F238E27FC236}">
                <a16:creationId xmlns:a16="http://schemas.microsoft.com/office/drawing/2014/main" id="{A44CDB01-8824-3114-DFC0-4CAC4406CBAD}"/>
              </a:ext>
            </a:extLst>
          </p:cNvPr>
          <p:cNvPicPr>
            <a:picLocks noGrp="1" noChangeAspect="1"/>
          </p:cNvPicPr>
          <p:nvPr>
            <p:ph idx="1"/>
          </p:nvPr>
        </p:nvPicPr>
        <p:blipFill>
          <a:blip r:embed="rId2"/>
          <a:stretch>
            <a:fillRect/>
          </a:stretch>
        </p:blipFill>
        <p:spPr>
          <a:xfrm>
            <a:off x="7744408" y="1110343"/>
            <a:ext cx="3853576" cy="4217436"/>
          </a:xfrm>
        </p:spPr>
      </p:pic>
      <p:sp>
        <p:nvSpPr>
          <p:cNvPr id="4" name="Text Placeholder 3">
            <a:extLst>
              <a:ext uri="{FF2B5EF4-FFF2-40B4-BE49-F238E27FC236}">
                <a16:creationId xmlns:a16="http://schemas.microsoft.com/office/drawing/2014/main" id="{AA71B595-3E89-BF93-5D08-A12AF17FA883}"/>
              </a:ext>
            </a:extLst>
          </p:cNvPr>
          <p:cNvSpPr>
            <a:spLocks noGrp="1"/>
          </p:cNvSpPr>
          <p:nvPr>
            <p:ph type="body" sz="half" idx="2"/>
          </p:nvPr>
        </p:nvSpPr>
        <p:spPr>
          <a:xfrm>
            <a:off x="839788" y="961053"/>
            <a:ext cx="6410098" cy="4907935"/>
          </a:xfrm>
        </p:spPr>
        <p:txBody>
          <a:bodyPr>
            <a:normAutofit fontScale="92500" lnSpcReduction="20000"/>
          </a:bodyPr>
          <a:lstStyle/>
          <a:p>
            <a:r>
              <a:rPr lang="en-IN" sz="2000" b="1" dirty="0"/>
              <a:t>Insights:</a:t>
            </a:r>
          </a:p>
          <a:p>
            <a:r>
              <a:rPr lang="en-IN" sz="1800" dirty="0"/>
              <a:t>June in Hyderabad has the maximum number of visitors (17 Million) due to pleasant weather conditions, popular events like the </a:t>
            </a:r>
            <a:r>
              <a:rPr lang="en-IN" sz="1800" dirty="0" err="1"/>
              <a:t>Bonalu</a:t>
            </a:r>
            <a:r>
              <a:rPr lang="en-IN" sz="1800" dirty="0"/>
              <a:t> Festival, and summer vacations, attracting tourists and locals alike.</a:t>
            </a:r>
          </a:p>
          <a:p>
            <a:endParaRPr lang="en-IN" sz="1800" dirty="0"/>
          </a:p>
          <a:p>
            <a:r>
              <a:rPr lang="en-IN" sz="2000" b="1" dirty="0"/>
              <a:t>Recommendations:</a:t>
            </a:r>
          </a:p>
          <a:p>
            <a:r>
              <a:rPr lang="en-IN" sz="1800" dirty="0"/>
              <a:t>For Low season months, the governments can offer discounted packages, promote unique cultural experiences, collaborate with travel agencies for attractive deals, host special events and festivals, leverage digital marketing and social media, improve infrastructure, and enhance hospitality services.</a:t>
            </a:r>
          </a:p>
          <a:p>
            <a:r>
              <a:rPr lang="en-IN" sz="1800" dirty="0"/>
              <a:t>The government can plan well for high season tourism in Hyderabad by conducting market research, promoting attractions, improving infrastructure, coordinating with stakeholders, and implementing effective marketing and communication strategies.</a:t>
            </a:r>
          </a:p>
        </p:txBody>
      </p:sp>
    </p:spTree>
    <p:extLst>
      <p:ext uri="{BB962C8B-B14F-4D97-AF65-F5344CB8AC3E}">
        <p14:creationId xmlns:p14="http://schemas.microsoft.com/office/powerpoint/2010/main" val="141793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473</TotalTime>
  <Words>2284</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Manrope</vt:lpstr>
      <vt:lpstr>Wingdings 3</vt:lpstr>
      <vt:lpstr>Ion</vt:lpstr>
      <vt:lpstr>Provide Insights for Telengana Government Toursim Department</vt:lpstr>
      <vt:lpstr>Problem Statement         Data</vt:lpstr>
      <vt:lpstr>Technologies used</vt:lpstr>
      <vt:lpstr>About Telengana</vt:lpstr>
      <vt:lpstr>Q. List down top 10 districts that have highest number of domestic visitors overall</vt:lpstr>
      <vt:lpstr>PowerPoint Presentation</vt:lpstr>
      <vt:lpstr>Q. List down the Top 3 and Bottom 3 districts based on Compound Annual Growth Rate (CAGR) of visitors between (2016-2019)   </vt:lpstr>
      <vt:lpstr>Insights:  1. Mancherail district in Telengana has the highest Compound Annual Growth Rate (CAGR) that is 226% due to its factors such as favorable government policies, industrial development, infrastructure development, infrastructure investments, strategic location , and a conducive business environment attracting investments and fostering economic growth.  2. Karimnagar has the lowest CAGR due to its factors such as limited infrastructure development, inadequate promotion and marketing efforts, lack of tourist attraction, and insufficient investments in tourism-related activities.  </vt:lpstr>
      <vt:lpstr>Q. What are peak and low season months for Hyderabad based on data for 2016 to 2019</vt:lpstr>
      <vt:lpstr>High domestic to foreign ratio – More domestic visitors Low domestic to foreign ratio – More foreign visitors The government should focus on reducing the domestic to foreign tourists ratio, since foreign tourists brings in more  revenue To promote foreign tourists in Hyderabad, government should focus on enhancing cultural experiences, organinzing international events, improving infrastructure, increase in marketing efforts, offering language support and providing personalized travelling packages.</vt:lpstr>
      <vt:lpstr>Q. List the top and bottom 5 districts on “Population to Tourists footfall ratio” in the year 2019</vt:lpstr>
      <vt:lpstr>Q. What will be the projected number of domestic and foreign toursists and revenue in Hyderabad in 2025 based on the growth rate of previous years?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for Telengana Government Toursim Department</dc:title>
  <dc:creator>lenovo</dc:creator>
  <cp:lastModifiedBy>lenovo</cp:lastModifiedBy>
  <cp:revision>14</cp:revision>
  <dcterms:created xsi:type="dcterms:W3CDTF">2023-12-19T17:49:38Z</dcterms:created>
  <dcterms:modified xsi:type="dcterms:W3CDTF">2023-12-20T13:38:30Z</dcterms:modified>
</cp:coreProperties>
</file>