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60" r:id="rId4"/>
    <p:sldId id="261" r:id="rId5"/>
    <p:sldId id="262" r:id="rId6"/>
    <p:sldId id="263" r:id="rId7"/>
    <p:sldId id="264" r:id="rId8"/>
    <p:sldId id="265"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ECA6F-E25D-48BE-97BF-BA8F56247B75}"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C27E9-5321-496F-8421-64AF36E2DC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84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CA6F-E25D-48BE-97BF-BA8F56247B75}"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75591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CA6F-E25D-48BE-97BF-BA8F56247B75}"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199543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CA6F-E25D-48BE-97BF-BA8F56247B75}"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402502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CA6F-E25D-48BE-97BF-BA8F56247B75}"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C27E9-5321-496F-8421-64AF36E2DC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0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ECA6F-E25D-48BE-97BF-BA8F56247B75}"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428430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ECA6F-E25D-48BE-97BF-BA8F56247B75}"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191610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ECA6F-E25D-48BE-97BF-BA8F56247B75}"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142802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DECA6F-E25D-48BE-97BF-BA8F56247B75}" type="datetimeFigureOut">
              <a:rPr lang="en-IN" smtClean="0"/>
              <a:t>13-03-2024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36039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DECA6F-E25D-48BE-97BF-BA8F56247B75}" type="datetimeFigureOut">
              <a:rPr lang="en-IN" smtClean="0"/>
              <a:t>13-03-2024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5C27E9-5321-496F-8421-64AF36E2DC36}" type="slidenum">
              <a:rPr lang="en-IN" smtClean="0"/>
              <a:t>‹#›</a:t>
            </a:fld>
            <a:endParaRPr lang="en-IN"/>
          </a:p>
        </p:txBody>
      </p:sp>
    </p:spTree>
    <p:extLst>
      <p:ext uri="{BB962C8B-B14F-4D97-AF65-F5344CB8AC3E}">
        <p14:creationId xmlns:p14="http://schemas.microsoft.com/office/powerpoint/2010/main" val="52472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DECA6F-E25D-48BE-97BF-BA8F56247B75}"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C27E9-5321-496F-8421-64AF36E2DC36}" type="slidenum">
              <a:rPr lang="en-IN" smtClean="0"/>
              <a:t>‹#›</a:t>
            </a:fld>
            <a:endParaRPr lang="en-IN"/>
          </a:p>
        </p:txBody>
      </p:sp>
    </p:spTree>
    <p:extLst>
      <p:ext uri="{BB962C8B-B14F-4D97-AF65-F5344CB8AC3E}">
        <p14:creationId xmlns:p14="http://schemas.microsoft.com/office/powerpoint/2010/main" val="200933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DECA6F-E25D-48BE-97BF-BA8F56247B75}" type="datetimeFigureOut">
              <a:rPr lang="en-IN" smtClean="0"/>
              <a:t>13-03-2024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5C27E9-5321-496F-8421-64AF36E2DC3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21685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FD1F-6A80-150B-E834-B9670B3A7A2D}"/>
              </a:ext>
            </a:extLst>
          </p:cNvPr>
          <p:cNvSpPr>
            <a:spLocks noGrp="1"/>
          </p:cNvSpPr>
          <p:nvPr>
            <p:ph type="ctrTitle"/>
          </p:nvPr>
        </p:nvSpPr>
        <p:spPr/>
        <p:txBody>
          <a:bodyPr>
            <a:normAutofit/>
          </a:bodyPr>
          <a:lstStyle/>
          <a:p>
            <a:r>
              <a:rPr lang="en-IN" sz="4400" b="1" i="0" dirty="0">
                <a:solidFill>
                  <a:srgbClr val="252423"/>
                </a:solidFill>
                <a:effectLst/>
                <a:latin typeface="Segoe UI" panose="020B0502040204020203" pitchFamily="34" charset="0"/>
              </a:rPr>
              <a:t>TELENGANA GROWTH ANALYSIS</a:t>
            </a:r>
            <a:endParaRPr lang="en-IN" sz="4400" dirty="0"/>
          </a:p>
        </p:txBody>
      </p:sp>
      <p:sp>
        <p:nvSpPr>
          <p:cNvPr id="3" name="Subtitle 2">
            <a:extLst>
              <a:ext uri="{FF2B5EF4-FFF2-40B4-BE49-F238E27FC236}">
                <a16:creationId xmlns:a16="http://schemas.microsoft.com/office/drawing/2014/main" id="{93517A7D-721C-6B78-40C9-30E1B80591E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396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BDE82B-E1C3-C273-A368-89C1FDF495F8}"/>
              </a:ext>
            </a:extLst>
          </p:cNvPr>
          <p:cNvSpPr txBox="1"/>
          <p:nvPr/>
        </p:nvSpPr>
        <p:spPr>
          <a:xfrm>
            <a:off x="121298" y="177282"/>
            <a:ext cx="11915192" cy="5909310"/>
          </a:xfrm>
          <a:prstGeom prst="rect">
            <a:avLst/>
          </a:prstGeom>
          <a:noFill/>
        </p:spPr>
        <p:txBody>
          <a:bodyPr wrap="square" rtlCol="0">
            <a:spAutoFit/>
          </a:bodyPr>
          <a:lstStyle/>
          <a:p>
            <a:r>
              <a:rPr lang="en-US" dirty="0"/>
              <a:t>This indicates people are more comfortable through online </a:t>
            </a:r>
            <a:r>
              <a:rPr lang="en-US" dirty="0" err="1"/>
              <a:t>proces</a:t>
            </a:r>
            <a:r>
              <a:rPr lang="en-US" dirty="0"/>
              <a:t> of </a:t>
            </a:r>
            <a:r>
              <a:rPr lang="en-US" dirty="0" err="1"/>
              <a:t>estamps</a:t>
            </a:r>
            <a:r>
              <a:rPr lang="en-US" dirty="0"/>
              <a:t> as it done anywhere at anytime. Government should take steps:</a:t>
            </a:r>
          </a:p>
          <a:p>
            <a:endParaRPr lang="en-US" dirty="0"/>
          </a:p>
          <a:p>
            <a:r>
              <a:rPr lang="en-US" dirty="0"/>
              <a:t>1. Online Platforms and Portals:</a:t>
            </a:r>
          </a:p>
          <a:p>
            <a:r>
              <a:rPr lang="en-US" dirty="0"/>
              <a:t>   - Establish user-friendly online platforms and portals for e-stamping services. This makes it easier for individuals and      businesses to access and use e-stamping services, reducing the need for physical visits to government offices.</a:t>
            </a:r>
          </a:p>
          <a:p>
            <a:endParaRPr lang="en-US" dirty="0"/>
          </a:p>
          <a:p>
            <a:r>
              <a:rPr lang="en-US" dirty="0"/>
              <a:t>2. Public Awareness:</a:t>
            </a:r>
          </a:p>
          <a:p>
            <a:r>
              <a:rPr lang="en-US" dirty="0"/>
              <a:t>   - Conduct public awareness campaigns to educate citizens, businesses, and professionals about the benefits of e-stamping. </a:t>
            </a:r>
          </a:p>
          <a:p>
            <a:endParaRPr lang="en-US" dirty="0"/>
          </a:p>
          <a:p>
            <a:r>
              <a:rPr lang="en-US" dirty="0"/>
              <a:t>3. Accessibility and Inclusivity:</a:t>
            </a:r>
          </a:p>
          <a:p>
            <a:r>
              <a:rPr lang="en-US" dirty="0"/>
              <a:t>   - Ensure that e-stamping services are accessible to a wide range of users, including those in rural areas or with limited access to technology. This may involve establishing physical service centers or mobile solutions to reach a broader audience.</a:t>
            </a:r>
          </a:p>
          <a:p>
            <a:endParaRPr lang="en-US" dirty="0"/>
          </a:p>
          <a:p>
            <a:r>
              <a:rPr lang="en-US" dirty="0"/>
              <a:t>4. Data Security and Privacy:</a:t>
            </a:r>
          </a:p>
          <a:p>
            <a:r>
              <a:rPr lang="en-US" dirty="0"/>
              <a:t>   - Implement robust data security measures and privacy protections to safeguard sensitive information collected during the e-stamping process. Compliance with data protection regulations is crucial for user trust and legal compliance.</a:t>
            </a:r>
          </a:p>
          <a:p>
            <a:endParaRPr lang="en-US" dirty="0"/>
          </a:p>
          <a:p>
            <a:r>
              <a:rPr lang="en-US" dirty="0"/>
              <a:t>5. Electronic Payment Systems:</a:t>
            </a:r>
          </a:p>
          <a:p>
            <a:r>
              <a:rPr lang="en-US" dirty="0"/>
              <a:t>   - Facilitate electronic payment options for stamp duty fees. This reduces the need for physical cash transactions and enhances the efficiency of the payment process.</a:t>
            </a:r>
            <a:endParaRPr lang="en-IN" dirty="0"/>
          </a:p>
        </p:txBody>
      </p:sp>
    </p:spTree>
    <p:extLst>
      <p:ext uri="{BB962C8B-B14F-4D97-AF65-F5344CB8AC3E}">
        <p14:creationId xmlns:p14="http://schemas.microsoft.com/office/powerpoint/2010/main" val="235317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685D-8D41-E373-A315-43E3DC1C656A}"/>
              </a:ext>
            </a:extLst>
          </p:cNvPr>
          <p:cNvSpPr>
            <a:spLocks noGrp="1"/>
          </p:cNvSpPr>
          <p:nvPr>
            <p:ph type="title"/>
          </p:nvPr>
        </p:nvSpPr>
        <p:spPr>
          <a:xfrm>
            <a:off x="838200" y="2417860"/>
            <a:ext cx="10515600" cy="1325563"/>
          </a:xfrm>
        </p:spPr>
        <p:txBody>
          <a:bodyPr/>
          <a:lstStyle/>
          <a:p>
            <a:r>
              <a:rPr lang="en-IN" dirty="0"/>
              <a:t>TRANSPORTATION</a:t>
            </a:r>
          </a:p>
        </p:txBody>
      </p:sp>
    </p:spTree>
    <p:extLst>
      <p:ext uri="{BB962C8B-B14F-4D97-AF65-F5344CB8AC3E}">
        <p14:creationId xmlns:p14="http://schemas.microsoft.com/office/powerpoint/2010/main" val="369889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75967-1604-41F5-100F-C3579E738FB8}"/>
              </a:ext>
            </a:extLst>
          </p:cNvPr>
          <p:cNvSpPr txBox="1"/>
          <p:nvPr/>
        </p:nvSpPr>
        <p:spPr>
          <a:xfrm>
            <a:off x="373224" y="228923"/>
            <a:ext cx="11448662" cy="923330"/>
          </a:xfrm>
          <a:prstGeom prst="rect">
            <a:avLst/>
          </a:prstGeom>
          <a:noFill/>
        </p:spPr>
        <p:txBody>
          <a:bodyPr wrap="square" rtlCol="0">
            <a:spAutoFit/>
          </a:bodyPr>
          <a:lstStyle/>
          <a:p>
            <a:r>
              <a:rPr lang="en-US" b="1" dirty="0"/>
              <a:t>Q.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endParaRPr lang="en-IN" b="1" dirty="0"/>
          </a:p>
        </p:txBody>
      </p:sp>
      <p:pic>
        <p:nvPicPr>
          <p:cNvPr id="5" name="Picture 4">
            <a:extLst>
              <a:ext uri="{FF2B5EF4-FFF2-40B4-BE49-F238E27FC236}">
                <a16:creationId xmlns:a16="http://schemas.microsoft.com/office/drawing/2014/main" id="{24977061-F91F-8673-298A-7245A1A989A0}"/>
              </a:ext>
            </a:extLst>
          </p:cNvPr>
          <p:cNvPicPr>
            <a:picLocks noChangeAspect="1"/>
          </p:cNvPicPr>
          <p:nvPr/>
        </p:nvPicPr>
        <p:blipFill>
          <a:blip r:embed="rId2"/>
          <a:stretch>
            <a:fillRect/>
          </a:stretch>
        </p:blipFill>
        <p:spPr>
          <a:xfrm>
            <a:off x="373224" y="1279979"/>
            <a:ext cx="3389177" cy="2818246"/>
          </a:xfrm>
          <a:prstGeom prst="rect">
            <a:avLst/>
          </a:prstGeom>
        </p:spPr>
      </p:pic>
      <p:sp>
        <p:nvSpPr>
          <p:cNvPr id="6" name="TextBox 5">
            <a:extLst>
              <a:ext uri="{FF2B5EF4-FFF2-40B4-BE49-F238E27FC236}">
                <a16:creationId xmlns:a16="http://schemas.microsoft.com/office/drawing/2014/main" id="{20A74779-9AE8-662F-9760-2A572F130341}"/>
              </a:ext>
            </a:extLst>
          </p:cNvPr>
          <p:cNvSpPr txBox="1"/>
          <p:nvPr/>
        </p:nvSpPr>
        <p:spPr>
          <a:xfrm>
            <a:off x="373224" y="4413380"/>
            <a:ext cx="11448661" cy="2123658"/>
          </a:xfrm>
          <a:prstGeom prst="rect">
            <a:avLst/>
          </a:prstGeom>
          <a:noFill/>
        </p:spPr>
        <p:txBody>
          <a:bodyPr wrap="square" rtlCol="0">
            <a:spAutoFit/>
          </a:bodyPr>
          <a:lstStyle/>
          <a:p>
            <a:r>
              <a:rPr lang="en-IN" dirty="0"/>
              <a:t>F</a:t>
            </a:r>
            <a:r>
              <a:rPr lang="en-IN" sz="1600" dirty="0"/>
              <a:t>or petrol the sales are highest during the month of October and lowest during April and May.</a:t>
            </a:r>
          </a:p>
          <a:p>
            <a:r>
              <a:rPr lang="en-IN" sz="1600" dirty="0"/>
              <a:t>For diesel the sales are highest during the month of October and lowest during April and May.</a:t>
            </a:r>
          </a:p>
          <a:p>
            <a:r>
              <a:rPr lang="en-IN" sz="1600" dirty="0"/>
              <a:t>For electric the sales are highest during march and least during may. By comparing y-axis we can say usage of electric vehicles is least. </a:t>
            </a:r>
            <a:r>
              <a:rPr lang="en-US" sz="1600" b="0" i="0" dirty="0">
                <a:solidFill>
                  <a:srgbClr val="374151"/>
                </a:solidFill>
                <a:effectLst/>
                <a:latin typeface="Söhne"/>
              </a:rPr>
              <a:t>The lower adoption of electric vehicles (EVs) compared to petrol and diesel vehicles is primarily due to high initial costs, limited driving range, longer charging times, perceived inconvenience, and concerns about battery life and replacement costs. Additionally, a lack of charging infrastructure, limited model availability, and consumer habits contribute to the slower uptake of EVs. Efforts to address these </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challenges</a:t>
            </a:r>
            <a:r>
              <a:rPr lang="en-US" sz="1600" b="0" i="0" dirty="0">
                <a:solidFill>
                  <a:srgbClr val="374151"/>
                </a:solidFill>
                <a:effectLst/>
                <a:latin typeface="Söhne"/>
              </a:rPr>
              <a:t>, along with supportive policies, are essential for promoting widespread adoption of electric vehicles.</a:t>
            </a:r>
            <a:endParaRPr lang="en-IN" sz="1600" dirty="0"/>
          </a:p>
          <a:p>
            <a:endParaRPr lang="en-IN" dirty="0"/>
          </a:p>
        </p:txBody>
      </p:sp>
      <p:pic>
        <p:nvPicPr>
          <p:cNvPr id="8" name="Picture 7">
            <a:extLst>
              <a:ext uri="{FF2B5EF4-FFF2-40B4-BE49-F238E27FC236}">
                <a16:creationId xmlns:a16="http://schemas.microsoft.com/office/drawing/2014/main" id="{413BD2D8-9E7E-7CEC-58F4-DCADE9C2B545}"/>
              </a:ext>
            </a:extLst>
          </p:cNvPr>
          <p:cNvPicPr>
            <a:picLocks noChangeAspect="1"/>
          </p:cNvPicPr>
          <p:nvPr/>
        </p:nvPicPr>
        <p:blipFill>
          <a:blip r:embed="rId3"/>
          <a:stretch>
            <a:fillRect/>
          </a:stretch>
        </p:blipFill>
        <p:spPr>
          <a:xfrm>
            <a:off x="4054261" y="1294469"/>
            <a:ext cx="3909306" cy="2913638"/>
          </a:xfrm>
          <a:prstGeom prst="rect">
            <a:avLst/>
          </a:prstGeom>
        </p:spPr>
      </p:pic>
      <p:pic>
        <p:nvPicPr>
          <p:cNvPr id="10" name="Picture 9">
            <a:extLst>
              <a:ext uri="{FF2B5EF4-FFF2-40B4-BE49-F238E27FC236}">
                <a16:creationId xmlns:a16="http://schemas.microsoft.com/office/drawing/2014/main" id="{8460407E-57A7-F87A-2E4C-D83F471E26C3}"/>
              </a:ext>
            </a:extLst>
          </p:cNvPr>
          <p:cNvPicPr>
            <a:picLocks noChangeAspect="1"/>
          </p:cNvPicPr>
          <p:nvPr/>
        </p:nvPicPr>
        <p:blipFill>
          <a:blip r:embed="rId4"/>
          <a:stretch>
            <a:fillRect/>
          </a:stretch>
        </p:blipFill>
        <p:spPr>
          <a:xfrm>
            <a:off x="8255427" y="1309830"/>
            <a:ext cx="3748525" cy="2758543"/>
          </a:xfrm>
          <a:prstGeom prst="rect">
            <a:avLst/>
          </a:prstGeom>
        </p:spPr>
      </p:pic>
    </p:spTree>
    <p:extLst>
      <p:ext uri="{BB962C8B-B14F-4D97-AF65-F5344CB8AC3E}">
        <p14:creationId xmlns:p14="http://schemas.microsoft.com/office/powerpoint/2010/main" val="27848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67DCC-C16B-7F89-18D7-00EDF5D5FE8C}"/>
              </a:ext>
            </a:extLst>
          </p:cNvPr>
          <p:cNvSpPr txBox="1"/>
          <p:nvPr/>
        </p:nvSpPr>
        <p:spPr>
          <a:xfrm>
            <a:off x="186612" y="298580"/>
            <a:ext cx="5738327" cy="2031325"/>
          </a:xfrm>
          <a:prstGeom prst="rect">
            <a:avLst/>
          </a:prstGeom>
          <a:noFill/>
        </p:spPr>
        <p:txBody>
          <a:bodyPr wrap="square" rtlCol="0">
            <a:spAutoFit/>
          </a:bodyPr>
          <a:lstStyle/>
          <a:p>
            <a:r>
              <a:rPr lang="en-IN" sz="3600" b="1" dirty="0"/>
              <a:t>The use of electric vehicle gradually increased from 2020 to 2023</a:t>
            </a:r>
          </a:p>
          <a:p>
            <a:endParaRPr lang="en-IN" dirty="0"/>
          </a:p>
        </p:txBody>
      </p:sp>
      <p:pic>
        <p:nvPicPr>
          <p:cNvPr id="4" name="Picture 3">
            <a:extLst>
              <a:ext uri="{FF2B5EF4-FFF2-40B4-BE49-F238E27FC236}">
                <a16:creationId xmlns:a16="http://schemas.microsoft.com/office/drawing/2014/main" id="{C389C592-3CDB-7FE1-E51D-91253382B63F}"/>
              </a:ext>
            </a:extLst>
          </p:cNvPr>
          <p:cNvPicPr>
            <a:picLocks noChangeAspect="1"/>
          </p:cNvPicPr>
          <p:nvPr/>
        </p:nvPicPr>
        <p:blipFill>
          <a:blip r:embed="rId2"/>
          <a:stretch>
            <a:fillRect/>
          </a:stretch>
        </p:blipFill>
        <p:spPr>
          <a:xfrm>
            <a:off x="323461" y="2621902"/>
            <a:ext cx="5437902" cy="2771192"/>
          </a:xfrm>
          <a:prstGeom prst="rect">
            <a:avLst/>
          </a:prstGeom>
        </p:spPr>
      </p:pic>
      <p:sp>
        <p:nvSpPr>
          <p:cNvPr id="5" name="TextBox 4">
            <a:extLst>
              <a:ext uri="{FF2B5EF4-FFF2-40B4-BE49-F238E27FC236}">
                <a16:creationId xmlns:a16="http://schemas.microsoft.com/office/drawing/2014/main" id="{EA7676F8-E97F-4C85-A5B1-060F0B169BAA}"/>
              </a:ext>
            </a:extLst>
          </p:cNvPr>
          <p:cNvSpPr txBox="1"/>
          <p:nvPr/>
        </p:nvSpPr>
        <p:spPr>
          <a:xfrm>
            <a:off x="6195527" y="158620"/>
            <a:ext cx="5673012" cy="6555641"/>
          </a:xfrm>
          <a:prstGeom prst="rect">
            <a:avLst/>
          </a:prstGeom>
          <a:noFill/>
        </p:spPr>
        <p:txBody>
          <a:bodyPr wrap="square" rtlCol="0">
            <a:spAutoFit/>
          </a:bodyPr>
          <a:lstStyle/>
          <a:p>
            <a:r>
              <a:rPr lang="en-US" sz="1400" dirty="0"/>
              <a:t>1. Government Incentives:</a:t>
            </a:r>
          </a:p>
          <a:p>
            <a:r>
              <a:rPr lang="en-US" sz="1400" dirty="0"/>
              <a:t>   - India has implemented various incentives and subsidies at both the central and state levels to encourage electric vehicle adoption. This includes reduced GST (Goods and Services Tax) rates, income tax benefits, and financial incentives for manufacturers.</a:t>
            </a:r>
          </a:p>
          <a:p>
            <a:endParaRPr lang="en-US" sz="1400" dirty="0"/>
          </a:p>
          <a:p>
            <a:r>
              <a:rPr lang="en-US" sz="1400" dirty="0"/>
              <a:t>2. Environmental Awareness:</a:t>
            </a:r>
          </a:p>
          <a:p>
            <a:r>
              <a:rPr lang="en-US" sz="1400" dirty="0"/>
              <a:t>   - With increasing concerns about air pollution in major Indian cities, there is a growing awareness of the environmental benefits of electric vehicles. Consumers are increasingly viewing EVs as a cleaner and more sustainable transportation option.</a:t>
            </a:r>
          </a:p>
          <a:p>
            <a:endParaRPr lang="en-US" sz="1400" dirty="0"/>
          </a:p>
          <a:p>
            <a:r>
              <a:rPr lang="en-US" sz="1400" dirty="0"/>
              <a:t>3. Expansion of Charging Infrastructure:</a:t>
            </a:r>
          </a:p>
          <a:p>
            <a:r>
              <a:rPr lang="en-US" sz="1400" dirty="0"/>
              <a:t>   - The Indian government has been actively working on expanding the charging infrastructure. Initiatives like the FAME (Faster Adoption and Manufacturing of Hybrid and Electric Vehicles) scheme aim to establish a robust charging network, reducing range anxiety and promoting EV .</a:t>
            </a:r>
          </a:p>
          <a:p>
            <a:endParaRPr lang="en-US" sz="1400" dirty="0"/>
          </a:p>
          <a:p>
            <a:r>
              <a:rPr lang="en-US" sz="1400" dirty="0"/>
              <a:t>4. Rising Fuel Prices:</a:t>
            </a:r>
          </a:p>
          <a:p>
            <a:r>
              <a:rPr lang="en-US" sz="1400" dirty="0"/>
              <a:t>   - The volatility in fuel prices in India has made electric vehicles more attractive to consumers. EVs offer a cost-effective and stable alternative, especially considering the lower operational costs associated with electricity.</a:t>
            </a:r>
          </a:p>
          <a:p>
            <a:endParaRPr lang="en-US" sz="1400" dirty="0"/>
          </a:p>
          <a:p>
            <a:r>
              <a:rPr lang="en-US" sz="1400" dirty="0"/>
              <a:t>5. Market Competition and Innovation:</a:t>
            </a:r>
          </a:p>
          <a:p>
            <a:r>
              <a:rPr lang="en-US" sz="1400" dirty="0"/>
              <a:t>   - Increased competition among automakers in India's electric vehicle market has led to innovative offerings and competitive pricing. This has made electric vehicles more accessible to a broader range of consumers. </a:t>
            </a:r>
          </a:p>
          <a:p>
            <a:endParaRPr lang="en-IN" sz="1400" dirty="0"/>
          </a:p>
        </p:txBody>
      </p:sp>
    </p:spTree>
    <p:extLst>
      <p:ext uri="{BB962C8B-B14F-4D97-AF65-F5344CB8AC3E}">
        <p14:creationId xmlns:p14="http://schemas.microsoft.com/office/powerpoint/2010/main" val="415951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831E48-FCDF-F4B2-CA0A-D2077BAEBFF7}"/>
              </a:ext>
            </a:extLst>
          </p:cNvPr>
          <p:cNvPicPr>
            <a:picLocks noChangeAspect="1"/>
          </p:cNvPicPr>
          <p:nvPr/>
        </p:nvPicPr>
        <p:blipFill>
          <a:blip r:embed="rId2"/>
          <a:stretch>
            <a:fillRect/>
          </a:stretch>
        </p:blipFill>
        <p:spPr>
          <a:xfrm>
            <a:off x="511628" y="1231181"/>
            <a:ext cx="11168743" cy="4805725"/>
          </a:xfrm>
          <a:prstGeom prst="rect">
            <a:avLst/>
          </a:prstGeom>
        </p:spPr>
      </p:pic>
      <p:sp>
        <p:nvSpPr>
          <p:cNvPr id="7" name="TextBox 6">
            <a:extLst>
              <a:ext uri="{FF2B5EF4-FFF2-40B4-BE49-F238E27FC236}">
                <a16:creationId xmlns:a16="http://schemas.microsoft.com/office/drawing/2014/main" id="{5AC65BBE-3B35-68EC-994C-6DB3A2A1351B}"/>
              </a:ext>
            </a:extLst>
          </p:cNvPr>
          <p:cNvSpPr txBox="1"/>
          <p:nvPr/>
        </p:nvSpPr>
        <p:spPr>
          <a:xfrm>
            <a:off x="279918" y="195943"/>
            <a:ext cx="11644604" cy="923330"/>
          </a:xfrm>
          <a:prstGeom prst="rect">
            <a:avLst/>
          </a:prstGeom>
          <a:noFill/>
        </p:spPr>
        <p:txBody>
          <a:bodyPr wrap="square" rtlCol="0">
            <a:spAutoFit/>
          </a:bodyPr>
          <a:lstStyle/>
          <a:p>
            <a:r>
              <a:rPr lang="en-US" dirty="0"/>
              <a:t>Q. How does the distribution of vehicles vary by vehicle class (</a:t>
            </a:r>
            <a:r>
              <a:rPr lang="en-US" dirty="0" err="1"/>
              <a:t>MotorCycle</a:t>
            </a:r>
            <a:r>
              <a:rPr lang="en-US" dirty="0"/>
              <a:t>, </a:t>
            </a:r>
            <a:r>
              <a:rPr lang="en-US" dirty="0" err="1"/>
              <a:t>MotorCar</a:t>
            </a:r>
            <a:r>
              <a:rPr lang="en-US" dirty="0"/>
              <a:t>, </a:t>
            </a:r>
            <a:r>
              <a:rPr lang="en-US" dirty="0" err="1"/>
              <a:t>AutoRickshaw</a:t>
            </a:r>
            <a:r>
              <a:rPr lang="en-US" dirty="0"/>
              <a:t>, Agriculture) across    </a:t>
            </a:r>
          </a:p>
          <a:p>
            <a:r>
              <a:rPr lang="en-US" dirty="0"/>
              <a:t>     different districts? Are there any districts with a predominant preference for a specific vehicle class? Consider FY 2022   </a:t>
            </a:r>
          </a:p>
          <a:p>
            <a:r>
              <a:rPr lang="en-US" dirty="0"/>
              <a:t>     for analysis.</a:t>
            </a:r>
            <a:endParaRPr lang="en-IN" dirty="0"/>
          </a:p>
        </p:txBody>
      </p:sp>
    </p:spTree>
    <p:extLst>
      <p:ext uri="{BB962C8B-B14F-4D97-AF65-F5344CB8AC3E}">
        <p14:creationId xmlns:p14="http://schemas.microsoft.com/office/powerpoint/2010/main" val="105525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A1DE9-342B-7A44-E8D6-F89F3FD997C8}"/>
              </a:ext>
            </a:extLst>
          </p:cNvPr>
          <p:cNvSpPr txBox="1"/>
          <p:nvPr/>
        </p:nvSpPr>
        <p:spPr>
          <a:xfrm>
            <a:off x="233265" y="317241"/>
            <a:ext cx="11691257" cy="6694140"/>
          </a:xfrm>
          <a:prstGeom prst="rect">
            <a:avLst/>
          </a:prstGeom>
          <a:noFill/>
        </p:spPr>
        <p:txBody>
          <a:bodyPr wrap="square" rtlCol="0">
            <a:spAutoFit/>
          </a:bodyPr>
          <a:lstStyle/>
          <a:p>
            <a:r>
              <a:rPr lang="en-IN" sz="2400" b="1" dirty="0"/>
              <a:t>Insights:</a:t>
            </a:r>
          </a:p>
          <a:p>
            <a:pPr marL="285750" indent="-285750">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In very district </a:t>
            </a:r>
            <a:r>
              <a:rPr lang="en-IN" dirty="0" err="1"/>
              <a:t>atleast</a:t>
            </a:r>
            <a:r>
              <a:rPr lang="en-IN" dirty="0"/>
              <a:t> 70% of vehicles is under vehicle class Motor Cycle which says than motor cycle is used most in every district. </a:t>
            </a:r>
          </a:p>
          <a:p>
            <a:pPr marL="285750" indent="-285750">
              <a:lnSpc>
                <a:spcPct val="150000"/>
              </a:lnSpc>
              <a:buFont typeface="Arial" panose="020B0604020202020204" pitchFamily="34" charset="0"/>
              <a:buChar char="•"/>
            </a:pPr>
            <a:r>
              <a:rPr lang="en-US" dirty="0"/>
              <a:t>In urbanized areas like Hyderabad, </a:t>
            </a:r>
            <a:r>
              <a:rPr lang="en-US" dirty="0" err="1"/>
              <a:t>Rangareddy</a:t>
            </a:r>
            <a:r>
              <a:rPr lang="en-US" dirty="0"/>
              <a:t>, and </a:t>
            </a:r>
            <a:r>
              <a:rPr lang="en-US" dirty="0" err="1"/>
              <a:t>Medchal</a:t>
            </a:r>
            <a:r>
              <a:rPr lang="en-US" dirty="0"/>
              <a:t> </a:t>
            </a:r>
            <a:r>
              <a:rPr lang="en-US" dirty="0" err="1"/>
              <a:t>Malkajgiri</a:t>
            </a:r>
            <a:r>
              <a:rPr lang="en-US" dirty="0"/>
              <a:t>, factors such as rapid urbanization, limited agricultural land, higher demand for personal vehicles, and infrastructure development contribute to the lower usage of agricultural vehicles compared to cars and motorcycles. The shift from agriculture to non-agricultural activities in these regions further diminishes the need for specialized agricultural vehicles.</a:t>
            </a:r>
            <a:endParaRPr lang="en-IN" dirty="0"/>
          </a:p>
          <a:p>
            <a:pPr marL="285750" indent="-285750">
              <a:lnSpc>
                <a:spcPct val="150000"/>
              </a:lnSpc>
              <a:buFont typeface="Arial" panose="020B0604020202020204" pitchFamily="34" charset="0"/>
              <a:buChar char="•"/>
            </a:pPr>
            <a:r>
              <a:rPr lang="en-US" dirty="0"/>
              <a:t>In districts like </a:t>
            </a:r>
            <a:r>
              <a:rPr lang="en-US" dirty="0" err="1"/>
              <a:t>Jayashankar</a:t>
            </a:r>
            <a:r>
              <a:rPr lang="en-US" dirty="0"/>
              <a:t> </a:t>
            </a:r>
            <a:r>
              <a:rPr lang="en-US" dirty="0" err="1"/>
              <a:t>Bhupalpally</a:t>
            </a:r>
            <a:r>
              <a:rPr lang="en-US" dirty="0"/>
              <a:t> and </a:t>
            </a:r>
            <a:r>
              <a:rPr lang="en-US" dirty="0" err="1"/>
              <a:t>Jaagaon</a:t>
            </a:r>
            <a:r>
              <a:rPr lang="en-US" dirty="0"/>
              <a:t>, higher usage of agricultural vehicles is driven by the dominance of agriculture in the local economy, the presence of extensive agricultural land, reliance on traditional farming practices, and the economic dependency on agriculture.</a:t>
            </a:r>
            <a:endParaRPr lang="en-IN" dirty="0"/>
          </a:p>
          <a:p>
            <a:pPr marL="285750" indent="-285750">
              <a:lnSpc>
                <a:spcPct val="150000"/>
              </a:lnSpc>
              <a:buFont typeface="Arial" panose="020B0604020202020204" pitchFamily="34" charset="0"/>
              <a:buChar char="•"/>
            </a:pPr>
            <a:r>
              <a:rPr lang="en-IN" dirty="0"/>
              <a:t>The usage of </a:t>
            </a:r>
            <a:r>
              <a:rPr lang="en-IN"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autorickshaw is almost same in every district while </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he lack of autorickshaw usage in </a:t>
            </a:r>
            <a:r>
              <a:rPr lang="en-US"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Rangareddy</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and </a:t>
            </a:r>
            <a:r>
              <a:rPr lang="en-US"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Medchal</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Malkajgiri</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may be attributed to factors such as the prevalence of personal vehicles, the availability of alternative modes of transportation, and limited demand for autorickshaws in these relatively urbanized and well-connected districts.</a:t>
            </a:r>
            <a:r>
              <a:rPr lang="en-IN" dirty="0">
                <a:latin typeface="Calibri" panose="020F0502020204030204" pitchFamily="34" charset="0"/>
                <a:ea typeface="Calibri" panose="020F0502020204030204" pitchFamily="34" charset="0"/>
                <a:cs typeface="Calibri" panose="020F0502020204030204" pitchFamily="34" charset="0"/>
              </a:rPr>
              <a:t>  </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37400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8FB0-1948-0A4F-5B7A-06AA03EAF08E}"/>
              </a:ext>
            </a:extLst>
          </p:cNvPr>
          <p:cNvSpPr>
            <a:spLocks noGrp="1"/>
          </p:cNvSpPr>
          <p:nvPr>
            <p:ph type="title"/>
          </p:nvPr>
        </p:nvSpPr>
        <p:spPr>
          <a:xfrm>
            <a:off x="838200" y="365125"/>
            <a:ext cx="10515600" cy="493291"/>
          </a:xfrm>
        </p:spPr>
        <p:txBody>
          <a:bodyPr>
            <a:noAutofit/>
          </a:bodyPr>
          <a:lstStyle/>
          <a:p>
            <a:r>
              <a:rPr lang="en-US" sz="1800" b="1" dirty="0"/>
              <a:t>Q. List down the top 3 and bottom 3 districts that have shown the highest and lowest vehicle sales growth during FY 2022 compared to FY 2021? (Consider and compare categories: Petrol, Diesel and Electric)</a:t>
            </a:r>
            <a:endParaRPr lang="en-IN" sz="1800" b="1" dirty="0"/>
          </a:p>
        </p:txBody>
      </p:sp>
      <p:pic>
        <p:nvPicPr>
          <p:cNvPr id="5" name="Content Placeholder 4">
            <a:extLst>
              <a:ext uri="{FF2B5EF4-FFF2-40B4-BE49-F238E27FC236}">
                <a16:creationId xmlns:a16="http://schemas.microsoft.com/office/drawing/2014/main" id="{CFCA78A8-6721-7702-EEA5-343B6B3399AC}"/>
              </a:ext>
            </a:extLst>
          </p:cNvPr>
          <p:cNvPicPr>
            <a:picLocks noGrp="1" noChangeAspect="1"/>
          </p:cNvPicPr>
          <p:nvPr>
            <p:ph idx="1"/>
          </p:nvPr>
        </p:nvPicPr>
        <p:blipFill>
          <a:blip r:embed="rId2"/>
          <a:stretch>
            <a:fillRect/>
          </a:stretch>
        </p:blipFill>
        <p:spPr>
          <a:xfrm>
            <a:off x="950290" y="1215618"/>
            <a:ext cx="10162469" cy="1846275"/>
          </a:xfrm>
        </p:spPr>
      </p:pic>
      <p:sp>
        <p:nvSpPr>
          <p:cNvPr id="6" name="TextBox 5">
            <a:extLst>
              <a:ext uri="{FF2B5EF4-FFF2-40B4-BE49-F238E27FC236}">
                <a16:creationId xmlns:a16="http://schemas.microsoft.com/office/drawing/2014/main" id="{3A96F9A8-98EB-41BD-A13D-F26F1E79BE91}"/>
              </a:ext>
            </a:extLst>
          </p:cNvPr>
          <p:cNvSpPr txBox="1"/>
          <p:nvPr/>
        </p:nvSpPr>
        <p:spPr>
          <a:xfrm>
            <a:off x="950290" y="3210690"/>
            <a:ext cx="10097155" cy="646331"/>
          </a:xfrm>
          <a:prstGeom prst="rect">
            <a:avLst/>
          </a:prstGeom>
          <a:noFill/>
        </p:spPr>
        <p:txBody>
          <a:bodyPr wrap="square" rtlCol="0">
            <a:spAutoFit/>
          </a:bodyPr>
          <a:lstStyle/>
          <a:p>
            <a:r>
              <a:rPr lang="en-IN" dirty="0"/>
              <a:t>The use of petrol has decreased in 2022 compared to 2021 except for </a:t>
            </a:r>
            <a:r>
              <a:rPr lang="en-IN" dirty="0" err="1"/>
              <a:t>Rangareddy</a:t>
            </a:r>
            <a:r>
              <a:rPr lang="en-IN" dirty="0"/>
              <a:t>.</a:t>
            </a:r>
          </a:p>
          <a:p>
            <a:endParaRPr lang="en-IN" dirty="0"/>
          </a:p>
        </p:txBody>
      </p:sp>
      <p:pic>
        <p:nvPicPr>
          <p:cNvPr id="9" name="Picture 8">
            <a:extLst>
              <a:ext uri="{FF2B5EF4-FFF2-40B4-BE49-F238E27FC236}">
                <a16:creationId xmlns:a16="http://schemas.microsoft.com/office/drawing/2014/main" id="{B1784698-D0E2-70A6-6AC7-8E13C8CEFCCD}"/>
              </a:ext>
            </a:extLst>
          </p:cNvPr>
          <p:cNvPicPr>
            <a:picLocks noChangeAspect="1"/>
          </p:cNvPicPr>
          <p:nvPr/>
        </p:nvPicPr>
        <p:blipFill>
          <a:blip r:embed="rId3"/>
          <a:stretch>
            <a:fillRect/>
          </a:stretch>
        </p:blipFill>
        <p:spPr>
          <a:xfrm>
            <a:off x="950290" y="3619664"/>
            <a:ext cx="10162469" cy="1924588"/>
          </a:xfrm>
          <a:prstGeom prst="rect">
            <a:avLst/>
          </a:prstGeom>
        </p:spPr>
      </p:pic>
      <p:sp>
        <p:nvSpPr>
          <p:cNvPr id="10" name="TextBox 9">
            <a:extLst>
              <a:ext uri="{FF2B5EF4-FFF2-40B4-BE49-F238E27FC236}">
                <a16:creationId xmlns:a16="http://schemas.microsoft.com/office/drawing/2014/main" id="{7E78D1D6-37A6-A117-7BA0-1738793899D8}"/>
              </a:ext>
            </a:extLst>
          </p:cNvPr>
          <p:cNvSpPr txBox="1"/>
          <p:nvPr/>
        </p:nvSpPr>
        <p:spPr>
          <a:xfrm>
            <a:off x="950290" y="5812971"/>
            <a:ext cx="10162469" cy="369332"/>
          </a:xfrm>
          <a:prstGeom prst="rect">
            <a:avLst/>
          </a:prstGeom>
          <a:noFill/>
        </p:spPr>
        <p:txBody>
          <a:bodyPr wrap="square" rtlCol="0">
            <a:spAutoFit/>
          </a:bodyPr>
          <a:lstStyle/>
          <a:p>
            <a:r>
              <a:rPr lang="en-IN" dirty="0"/>
              <a:t>The use of diesel has increased for some districts while decreased for some districts compared to last year</a:t>
            </a:r>
          </a:p>
        </p:txBody>
      </p:sp>
    </p:spTree>
    <p:extLst>
      <p:ext uri="{BB962C8B-B14F-4D97-AF65-F5344CB8AC3E}">
        <p14:creationId xmlns:p14="http://schemas.microsoft.com/office/powerpoint/2010/main" val="311311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44689-0709-7E7A-ECD8-0624036E9B6C}"/>
              </a:ext>
            </a:extLst>
          </p:cNvPr>
          <p:cNvPicPr>
            <a:picLocks noChangeAspect="1"/>
          </p:cNvPicPr>
          <p:nvPr/>
        </p:nvPicPr>
        <p:blipFill>
          <a:blip r:embed="rId2"/>
          <a:stretch>
            <a:fillRect/>
          </a:stretch>
        </p:blipFill>
        <p:spPr>
          <a:xfrm>
            <a:off x="1256880" y="405802"/>
            <a:ext cx="9678239" cy="1828958"/>
          </a:xfrm>
          <a:prstGeom prst="rect">
            <a:avLst/>
          </a:prstGeom>
        </p:spPr>
      </p:pic>
      <p:sp>
        <p:nvSpPr>
          <p:cNvPr id="4" name="TextBox 3">
            <a:extLst>
              <a:ext uri="{FF2B5EF4-FFF2-40B4-BE49-F238E27FC236}">
                <a16:creationId xmlns:a16="http://schemas.microsoft.com/office/drawing/2014/main" id="{1AA243E1-FD4F-41ED-7D6C-FD0DC25B6035}"/>
              </a:ext>
            </a:extLst>
          </p:cNvPr>
          <p:cNvSpPr txBox="1"/>
          <p:nvPr/>
        </p:nvSpPr>
        <p:spPr>
          <a:xfrm>
            <a:off x="1191565" y="2304662"/>
            <a:ext cx="9678239" cy="4031873"/>
          </a:xfrm>
          <a:prstGeom prst="rect">
            <a:avLst/>
          </a:prstGeom>
          <a:noFill/>
        </p:spPr>
        <p:txBody>
          <a:bodyPr wrap="square" rtlCol="0">
            <a:spAutoFit/>
          </a:bodyPr>
          <a:lstStyle/>
          <a:p>
            <a:r>
              <a:rPr lang="en-IN" dirty="0"/>
              <a:t>The use of electric vehicles increased in 2022  compare to 2021.</a:t>
            </a:r>
          </a:p>
          <a:p>
            <a:r>
              <a:rPr lang="en-IN" sz="2000" b="1" dirty="0"/>
              <a:t>Reasons for increase in usage of electric vehicles and decrease in usage of petrol and diesel vehicles: </a:t>
            </a:r>
          </a:p>
          <a:p>
            <a:pPr marL="285750" indent="-285750">
              <a:buFont typeface="Arial" panose="020B0604020202020204" pitchFamily="34" charset="0"/>
              <a:buChar char="•"/>
            </a:pPr>
            <a:r>
              <a:rPr lang="en-IN" dirty="0"/>
              <a:t>This indicates usage of electric vehicles is promoted more in </a:t>
            </a:r>
            <a:r>
              <a:rPr lang="en-IN" dirty="0" err="1"/>
              <a:t>comparsion</a:t>
            </a:r>
            <a:r>
              <a:rPr lang="en-IN" dirty="0"/>
              <a:t> to petrol and diesel vehicles. </a:t>
            </a:r>
          </a:p>
          <a:p>
            <a:pPr marL="285750" indent="-285750">
              <a:buFont typeface="Arial" panose="020B0604020202020204" pitchFamily="34" charset="0"/>
              <a:buChar char="•"/>
            </a:pPr>
            <a:r>
              <a:rPr lang="en-US" b="0" i="0" dirty="0">
                <a:solidFill>
                  <a:srgbClr val="374151"/>
                </a:solidFill>
                <a:effectLst/>
                <a:latin typeface="Söhne"/>
              </a:rPr>
              <a:t>A gradual shift towards electric vehicles could contribute to a decrease in petrol and diesel usage, especially if there are incentives or initiatives promoting cleaner modes of transportation.</a:t>
            </a:r>
          </a:p>
          <a:p>
            <a:pPr marL="285750" indent="-285750">
              <a:buFont typeface="Arial" panose="020B0604020202020204" pitchFamily="34" charset="0"/>
              <a:buChar char="•"/>
            </a:pPr>
            <a:r>
              <a:rPr lang="en-US" b="0" i="0" dirty="0">
                <a:solidFill>
                  <a:srgbClr val="000000"/>
                </a:solidFill>
                <a:effectLst/>
                <a:latin typeface="Droid regular"/>
              </a:rPr>
              <a:t>The oil price hike also marked people’s preferences, particularly those using personal vehicles. The oil price hike has impacted mostly the middle-class and it has become unbearable for a small-time private employee who wishes to take his/her own ride. </a:t>
            </a:r>
          </a:p>
          <a:p>
            <a:pPr marL="285750" indent="-285750">
              <a:buFont typeface="Arial" panose="020B0604020202020204" pitchFamily="34" charset="0"/>
              <a:buChar char="•"/>
            </a:pPr>
            <a:r>
              <a:rPr lang="en-US" b="0" i="0" dirty="0">
                <a:solidFill>
                  <a:srgbClr val="000000"/>
                </a:solidFill>
                <a:effectLst/>
                <a:latin typeface="Droid regular"/>
              </a:rPr>
              <a:t>One of the major factors could be the reduction of GST rates on electric vehicles from 12 per cent to 5 per cent in April last year. Subsidies for faster adoption of electric vehicles and total cost of ownership are some of the key factors that might be encouraging people to choose electric vehicles over diesel or petrol variants,</a:t>
            </a:r>
            <a:endParaRPr lang="en-IN" dirty="0"/>
          </a:p>
        </p:txBody>
      </p:sp>
    </p:spTree>
    <p:extLst>
      <p:ext uri="{BB962C8B-B14F-4D97-AF65-F5344CB8AC3E}">
        <p14:creationId xmlns:p14="http://schemas.microsoft.com/office/powerpoint/2010/main" val="178417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4107B-1EE3-4E2A-CC35-F64A684FE579}"/>
              </a:ext>
            </a:extLst>
          </p:cNvPr>
          <p:cNvPicPr>
            <a:picLocks noChangeAspect="1"/>
          </p:cNvPicPr>
          <p:nvPr/>
        </p:nvPicPr>
        <p:blipFill>
          <a:blip r:embed="rId2"/>
          <a:stretch>
            <a:fillRect/>
          </a:stretch>
        </p:blipFill>
        <p:spPr>
          <a:xfrm>
            <a:off x="2795270" y="1009952"/>
            <a:ext cx="5966977" cy="2751058"/>
          </a:xfrm>
          <a:prstGeom prst="rect">
            <a:avLst/>
          </a:prstGeom>
        </p:spPr>
      </p:pic>
      <p:sp>
        <p:nvSpPr>
          <p:cNvPr id="4" name="TextBox 3">
            <a:extLst>
              <a:ext uri="{FF2B5EF4-FFF2-40B4-BE49-F238E27FC236}">
                <a16:creationId xmlns:a16="http://schemas.microsoft.com/office/drawing/2014/main" id="{0AC1AF1A-C40E-C95C-E1C9-2375D8F42D1D}"/>
              </a:ext>
            </a:extLst>
          </p:cNvPr>
          <p:cNvSpPr txBox="1"/>
          <p:nvPr/>
        </p:nvSpPr>
        <p:spPr>
          <a:xfrm>
            <a:off x="419878" y="373224"/>
            <a:ext cx="11224726" cy="369332"/>
          </a:xfrm>
          <a:prstGeom prst="rect">
            <a:avLst/>
          </a:prstGeom>
          <a:noFill/>
        </p:spPr>
        <p:txBody>
          <a:bodyPr wrap="square" rtlCol="0">
            <a:spAutoFit/>
          </a:bodyPr>
          <a:lstStyle/>
          <a:p>
            <a:r>
              <a:rPr lang="en-IN" b="1" dirty="0"/>
              <a:t>Q. </a:t>
            </a:r>
            <a:r>
              <a:rPr lang="en-US" b="1" dirty="0"/>
              <a:t>List down the top 5 sectors that have witnessed the most significant investments in FY 2022. </a:t>
            </a:r>
            <a:endParaRPr lang="en-IN" b="1" dirty="0"/>
          </a:p>
        </p:txBody>
      </p:sp>
      <p:sp>
        <p:nvSpPr>
          <p:cNvPr id="5" name="TextBox 4">
            <a:extLst>
              <a:ext uri="{FF2B5EF4-FFF2-40B4-BE49-F238E27FC236}">
                <a16:creationId xmlns:a16="http://schemas.microsoft.com/office/drawing/2014/main" id="{62670AFB-9CC0-C37C-270B-FAB3FEFB526E}"/>
              </a:ext>
            </a:extLst>
          </p:cNvPr>
          <p:cNvSpPr txBox="1"/>
          <p:nvPr/>
        </p:nvSpPr>
        <p:spPr>
          <a:xfrm>
            <a:off x="587829" y="4105469"/>
            <a:ext cx="10552922" cy="2031325"/>
          </a:xfrm>
          <a:prstGeom prst="rect">
            <a:avLst/>
          </a:prstGeom>
          <a:noFill/>
        </p:spPr>
        <p:txBody>
          <a:bodyPr wrap="square" rtlCol="0">
            <a:spAutoFit/>
          </a:bodyPr>
          <a:lstStyle/>
          <a:p>
            <a:r>
              <a:rPr lang="en-US" b="0" i="0" dirty="0">
                <a:solidFill>
                  <a:srgbClr val="374151"/>
                </a:solidFill>
                <a:effectLst/>
                <a:latin typeface="Söhne"/>
              </a:rPr>
              <a:t>Real estate, industrial parks, and IT buildings attract 68% of investment in Telangana due to robust economic growth, technology hub status, government initiatives, job creation, global competitiveness, strategic location, and a focus on innovation, urbanization, and quality of life.</a:t>
            </a:r>
          </a:p>
          <a:p>
            <a:pPr algn="l" fontAlgn="base"/>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Real estate is one biggest component of a capex cycle. The housing market has shown significant improvement since 2020 amid a surge in demand for residential property, multi-year low inventory levels, and decadal high affordability</a:t>
            </a:r>
            <a:r>
              <a:rPr lang="en-US" b="0" i="0" dirty="0">
                <a:solidFill>
                  <a:srgbClr val="000000"/>
                </a:solidFill>
                <a:effectLst/>
                <a:latin typeface="Montserrat" panose="00000500000000000000" pitchFamily="2" charset="0"/>
              </a:rPr>
              <a:t>.</a:t>
            </a:r>
            <a:br>
              <a:rPr lang="en-US" dirty="0"/>
            </a:br>
            <a:endParaRPr lang="en-IN" dirty="0"/>
          </a:p>
        </p:txBody>
      </p:sp>
    </p:spTree>
    <p:extLst>
      <p:ext uri="{BB962C8B-B14F-4D97-AF65-F5344CB8AC3E}">
        <p14:creationId xmlns:p14="http://schemas.microsoft.com/office/powerpoint/2010/main" val="125232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E4401-9589-8D00-D310-2070B8F5C9A3}"/>
              </a:ext>
            </a:extLst>
          </p:cNvPr>
          <p:cNvSpPr txBox="1"/>
          <p:nvPr/>
        </p:nvSpPr>
        <p:spPr>
          <a:xfrm>
            <a:off x="345233" y="298582"/>
            <a:ext cx="11560628"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Telangana state contributes nearly one-third to India’s production and one-fifth to its exports in the pharmaceutical sector. Telangana is pharmaceutical manufacturing hub in the country attracts over Rs 10,000 crore (US$ 1.49 billion) investments in the life sciences sector in the past four years. Pharmaceutical exports also have a majority share in the total merchandise exports from the state. During 2019-20 (up to December 2019) pharmaceutical products exports from the state stood at US$ 3.48 billion. Hyderabad is considered as the Life Sciences Capital of India with over 800 life sciences companies. Over the last four years, Telangana has attracted more than Rs. 10,000 crore investment in the life sciences sector.</a:t>
            </a:r>
          </a:p>
          <a:p>
            <a:pPr marL="285750" indent="-285750" algn="l">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Vision 2030:</a:t>
            </a:r>
            <a:r>
              <a:rPr lang="en-US" b="0" i="0" dirty="0">
                <a:effectLst/>
                <a:latin typeface="Calibri" panose="020F0502020204030204" pitchFamily="34" charset="0"/>
                <a:ea typeface="Calibri" panose="020F0502020204030204" pitchFamily="34" charset="0"/>
                <a:cs typeface="Calibri" panose="020F0502020204030204" pitchFamily="34" charset="0"/>
              </a:rPr>
              <a:t> To become the leading life-sciences hub in Asia through innovation-driven &amp; tech- enabled growth, while doubling the sectoral value to USD 100 Billion and adding 400,000 new jobs.</a:t>
            </a:r>
          </a:p>
          <a:p>
            <a:pPr marL="285750" indent="-285750" algn="l">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Telangana is one of the </a:t>
            </a:r>
            <a:r>
              <a:rPr lang="en-US" b="0" i="0" dirty="0" err="1">
                <a:effectLst/>
                <a:latin typeface="Calibri" panose="020F0502020204030204" pitchFamily="34" charset="0"/>
                <a:ea typeface="Calibri" panose="020F0502020204030204" pitchFamily="34" charset="0"/>
                <a:cs typeface="Calibri" panose="020F0502020204030204" pitchFamily="34" charset="0"/>
              </a:rPr>
              <a:t>the</a:t>
            </a:r>
            <a:r>
              <a:rPr lang="en-US" b="0" i="0" dirty="0">
                <a:effectLst/>
                <a:latin typeface="Calibri" panose="020F0502020204030204" pitchFamily="34" charset="0"/>
                <a:ea typeface="Calibri" panose="020F0502020204030204" pitchFamily="34" charset="0"/>
                <a:cs typeface="Calibri" panose="020F0502020204030204" pitchFamily="34" charset="0"/>
              </a:rPr>
              <a:t> leading states for manufacturing of </a:t>
            </a:r>
            <a:r>
              <a:rPr lang="en-US" b="0" i="0" dirty="0" err="1">
                <a:effectLst/>
                <a:latin typeface="Calibri" panose="020F0502020204030204" pitchFamily="34" charset="0"/>
                <a:ea typeface="Calibri" panose="020F0502020204030204" pitchFamily="34" charset="0"/>
                <a:cs typeface="Calibri" panose="020F0502020204030204" pitchFamily="34" charset="0"/>
              </a:rPr>
              <a:t>moulds</a:t>
            </a:r>
            <a:r>
              <a:rPr lang="en-US" b="0" i="0" dirty="0">
                <a:effectLst/>
                <a:latin typeface="Calibri" panose="020F0502020204030204" pitchFamily="34" charset="0"/>
                <a:ea typeface="Calibri" panose="020F0502020204030204" pitchFamily="34" charset="0"/>
                <a:cs typeface="Calibri" panose="020F0502020204030204" pitchFamily="34" charset="0"/>
              </a:rPr>
              <a:t> and tooling for FMCG </a:t>
            </a:r>
            <a:r>
              <a:rPr lang="en-US" b="0" i="0" dirty="0" err="1">
                <a:effectLst/>
                <a:latin typeface="Calibri" panose="020F0502020204030204" pitchFamily="34" charset="0"/>
                <a:ea typeface="Calibri" panose="020F0502020204030204" pitchFamily="34" charset="0"/>
                <a:cs typeface="Calibri" panose="020F0502020204030204" pitchFamily="34" charset="0"/>
              </a:rPr>
              <a:t>products.Telangana</a:t>
            </a:r>
            <a:r>
              <a:rPr lang="en-US" b="0" i="0" dirty="0">
                <a:effectLst/>
                <a:latin typeface="Calibri" panose="020F0502020204030204" pitchFamily="34" charset="0"/>
                <a:ea typeface="Calibri" panose="020F0502020204030204" pitchFamily="34" charset="0"/>
                <a:cs typeface="Calibri" panose="020F0502020204030204" pitchFamily="34" charset="0"/>
              </a:rPr>
              <a:t> has a strong presence of plastics industry with about 6,000 units operating in the State, of which about 90 per cent are </a:t>
            </a:r>
            <a:r>
              <a:rPr lang="en-US" b="0" i="0" dirty="0" err="1">
                <a:effectLst/>
                <a:latin typeface="Calibri" panose="020F0502020204030204" pitchFamily="34" charset="0"/>
                <a:ea typeface="Calibri" panose="020F0502020204030204" pitchFamily="34" charset="0"/>
                <a:cs typeface="Calibri" panose="020F0502020204030204" pitchFamily="34" charset="0"/>
              </a:rPr>
              <a:t>MSMEs.The</a:t>
            </a:r>
            <a:r>
              <a:rPr lang="en-US" b="0" i="0" dirty="0">
                <a:effectLst/>
                <a:latin typeface="Calibri" panose="020F0502020204030204" pitchFamily="34" charset="0"/>
                <a:ea typeface="Calibri" panose="020F0502020204030204" pitchFamily="34" charset="0"/>
                <a:cs typeface="Calibri" panose="020F0502020204030204" pitchFamily="34" charset="0"/>
              </a:rPr>
              <a:t> organized plastics sector employs more than 1+ lakh people.</a:t>
            </a:r>
          </a:p>
          <a:p>
            <a:pPr marL="285750"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These industries contribute to a turnover of over Rs 6,000 crore. And the production capacity is 9 lakh metric </a:t>
            </a:r>
            <a:r>
              <a:rPr lang="en-US" b="0" i="0" dirty="0" err="1">
                <a:effectLst/>
                <a:latin typeface="Calibri" panose="020F0502020204030204" pitchFamily="34" charset="0"/>
                <a:ea typeface="Calibri" panose="020F0502020204030204" pitchFamily="34" charset="0"/>
                <a:cs typeface="Calibri" panose="020F0502020204030204" pitchFamily="34" charset="0"/>
              </a:rPr>
              <a:t>tonnes</a:t>
            </a:r>
            <a:r>
              <a:rPr lang="en-US" b="0" i="0" dirty="0">
                <a:effectLst/>
                <a:latin typeface="Calibri" panose="020F0502020204030204" pitchFamily="34" charset="0"/>
                <a:ea typeface="Calibri" panose="020F0502020204030204" pitchFamily="34" charset="0"/>
                <a:cs typeface="Calibri" panose="020F0502020204030204" pitchFamily="34" charset="0"/>
              </a:rPr>
              <a:t>. Of these 6,000 units, 28 per cent are micro, 55 per cent are small, 15 per cent are medium while the remaining 2 per cent are large scale companies.</a:t>
            </a:r>
          </a:p>
        </p:txBody>
      </p:sp>
    </p:spTree>
    <p:extLst>
      <p:ext uri="{BB962C8B-B14F-4D97-AF65-F5344CB8AC3E}">
        <p14:creationId xmlns:p14="http://schemas.microsoft.com/office/powerpoint/2010/main" val="148481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331CE1-53D7-61D2-5D48-68AB37B3ED8E}"/>
              </a:ext>
            </a:extLst>
          </p:cNvPr>
          <p:cNvSpPr>
            <a:spLocks noGrp="1"/>
          </p:cNvSpPr>
          <p:nvPr>
            <p:ph type="title"/>
          </p:nvPr>
        </p:nvSpPr>
        <p:spPr/>
        <p:txBody>
          <a:bodyPr/>
          <a:lstStyle/>
          <a:p>
            <a:r>
              <a:rPr lang="en-IN" dirty="0"/>
              <a:t>Problem Statement       </a:t>
            </a:r>
          </a:p>
        </p:txBody>
      </p:sp>
      <p:sp>
        <p:nvSpPr>
          <p:cNvPr id="8" name="Content Placeholder 7">
            <a:extLst>
              <a:ext uri="{FF2B5EF4-FFF2-40B4-BE49-F238E27FC236}">
                <a16:creationId xmlns:a16="http://schemas.microsoft.com/office/drawing/2014/main" id="{6C8FB525-C458-C0A9-FFA9-DFDF2DE8924A}"/>
              </a:ext>
            </a:extLst>
          </p:cNvPr>
          <p:cNvSpPr>
            <a:spLocks noGrp="1"/>
          </p:cNvSpPr>
          <p:nvPr>
            <p:ph idx="1"/>
          </p:nvPr>
        </p:nvSpPr>
        <p:spPr/>
        <p:txBody>
          <a:bodyPr>
            <a:normAutofit/>
          </a:bodyPr>
          <a:lstStyle/>
          <a:p>
            <a:pPr algn="l"/>
            <a:r>
              <a:rPr lang="en-US" b="0" i="0" dirty="0">
                <a:solidFill>
                  <a:srgbClr val="131022"/>
                </a:solidFill>
                <a:effectLst/>
                <a:latin typeface="Manrope"/>
              </a:rPr>
              <a:t>Telangana is one of the fastest-growing states in India and one of the states with an open data policy.</a:t>
            </a:r>
            <a:endParaRPr lang="en-US" sz="2800" b="0" i="0" dirty="0">
              <a:effectLst/>
              <a:latin typeface="Manrope"/>
            </a:endParaRPr>
          </a:p>
          <a:p>
            <a:pPr algn="l"/>
            <a:r>
              <a:rPr lang="en-US" b="0" i="0" dirty="0">
                <a:solidFill>
                  <a:srgbClr val="131022"/>
                </a:solidFill>
                <a:effectLst/>
                <a:latin typeface="Manrope"/>
              </a:rPr>
              <a:t>Peter Pandey is an aspiring data analyst looking for a project with real-time data to add to his portfolio. He wanted to </a:t>
            </a:r>
            <a:r>
              <a:rPr lang="en-US" b="0" i="0" dirty="0" err="1">
                <a:solidFill>
                  <a:srgbClr val="131022"/>
                </a:solidFill>
                <a:effectLst/>
                <a:latin typeface="Manrope"/>
              </a:rPr>
              <a:t>analyse</a:t>
            </a:r>
            <a:r>
              <a:rPr lang="en-US" b="0" i="0" dirty="0">
                <a:solidFill>
                  <a:srgbClr val="131022"/>
                </a:solidFill>
                <a:effectLst/>
                <a:latin typeface="Manrope"/>
              </a:rPr>
              <a:t> Telangana’s growth among different sectors quantitatively and provide useful Insights to the Telangana government that would help them to make data-informed decisions that would further support the growth of the state.</a:t>
            </a:r>
            <a:r>
              <a:rPr lang="en-US" sz="2800" b="0" i="0" dirty="0">
                <a:effectLst/>
                <a:latin typeface="Manrope"/>
              </a:rPr>
              <a:t>.</a:t>
            </a:r>
          </a:p>
          <a:p>
            <a:endParaRPr lang="en-IN" dirty="0"/>
          </a:p>
          <a:p>
            <a:endParaRPr lang="en-IN" dirty="0"/>
          </a:p>
        </p:txBody>
      </p:sp>
    </p:spTree>
    <p:extLst>
      <p:ext uri="{BB962C8B-B14F-4D97-AF65-F5344CB8AC3E}">
        <p14:creationId xmlns:p14="http://schemas.microsoft.com/office/powerpoint/2010/main" val="112422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C107C-3AE6-6235-2D28-D5261CCEE65C}"/>
              </a:ext>
            </a:extLst>
          </p:cNvPr>
          <p:cNvPicPr>
            <a:picLocks noChangeAspect="1"/>
          </p:cNvPicPr>
          <p:nvPr/>
        </p:nvPicPr>
        <p:blipFill>
          <a:blip r:embed="rId2"/>
          <a:stretch>
            <a:fillRect/>
          </a:stretch>
        </p:blipFill>
        <p:spPr>
          <a:xfrm>
            <a:off x="3146266" y="1281318"/>
            <a:ext cx="5768840" cy="1981372"/>
          </a:xfrm>
          <a:prstGeom prst="rect">
            <a:avLst/>
          </a:prstGeom>
        </p:spPr>
      </p:pic>
      <p:sp>
        <p:nvSpPr>
          <p:cNvPr id="4" name="TextBox 3">
            <a:extLst>
              <a:ext uri="{FF2B5EF4-FFF2-40B4-BE49-F238E27FC236}">
                <a16:creationId xmlns:a16="http://schemas.microsoft.com/office/drawing/2014/main" id="{D3BB7073-F186-E5CA-A1BF-53803D831DC2}"/>
              </a:ext>
            </a:extLst>
          </p:cNvPr>
          <p:cNvSpPr txBox="1"/>
          <p:nvPr/>
        </p:nvSpPr>
        <p:spPr>
          <a:xfrm>
            <a:off x="457200" y="326571"/>
            <a:ext cx="11308702" cy="646331"/>
          </a:xfrm>
          <a:prstGeom prst="rect">
            <a:avLst/>
          </a:prstGeom>
          <a:noFill/>
        </p:spPr>
        <p:txBody>
          <a:bodyPr wrap="square" rtlCol="0">
            <a:spAutoFit/>
          </a:bodyPr>
          <a:lstStyle/>
          <a:p>
            <a:r>
              <a:rPr lang="en-IN" dirty="0"/>
              <a:t>Q. </a:t>
            </a:r>
            <a:r>
              <a:rPr lang="en-US" dirty="0"/>
              <a:t>List down the top 3 districts that have attracted the most significant sector investments during FY 2019 to 2022? What factors could have led to the substantial investments in these particular districts? </a:t>
            </a:r>
            <a:endParaRPr lang="en-IN" dirty="0"/>
          </a:p>
        </p:txBody>
      </p:sp>
      <p:sp>
        <p:nvSpPr>
          <p:cNvPr id="5" name="TextBox 4">
            <a:extLst>
              <a:ext uri="{FF2B5EF4-FFF2-40B4-BE49-F238E27FC236}">
                <a16:creationId xmlns:a16="http://schemas.microsoft.com/office/drawing/2014/main" id="{5961FFE5-0F86-92D5-3A52-66C473A71AA6}"/>
              </a:ext>
            </a:extLst>
          </p:cNvPr>
          <p:cNvSpPr txBox="1"/>
          <p:nvPr/>
        </p:nvSpPr>
        <p:spPr>
          <a:xfrm>
            <a:off x="699796" y="3760237"/>
            <a:ext cx="10618237" cy="2585323"/>
          </a:xfrm>
          <a:prstGeom prst="rect">
            <a:avLst/>
          </a:prstGeom>
          <a:noFill/>
        </p:spPr>
        <p:txBody>
          <a:bodyPr wrap="square" rtlCol="0">
            <a:spAutoFit/>
          </a:bodyPr>
          <a:lstStyle/>
          <a:p>
            <a:pPr algn="l"/>
            <a:r>
              <a:rPr lang="en-US" b="0" i="0" dirty="0">
                <a:effectLst/>
                <a:latin typeface="__Inter_a64ecd"/>
              </a:rPr>
              <a:t>The top 3 districts that have attracted the most significant sector investments during FY 2019 to 2022 are:</a:t>
            </a:r>
          </a:p>
          <a:p>
            <a:pPr algn="l">
              <a:buFont typeface="+mj-lt"/>
              <a:buAutoNum type="arabicPeriod"/>
            </a:pPr>
            <a:r>
              <a:rPr lang="en-US" b="0" i="0" dirty="0" err="1">
                <a:effectLst/>
                <a:latin typeface="__Inter_a64ecd"/>
              </a:rPr>
              <a:t>Rangareddy</a:t>
            </a:r>
            <a:r>
              <a:rPr lang="en-US" b="0" i="0" dirty="0">
                <a:effectLst/>
                <a:latin typeface="__Inter_a64ecd"/>
              </a:rPr>
              <a:t> </a:t>
            </a:r>
          </a:p>
          <a:p>
            <a:pPr algn="l">
              <a:buFont typeface="+mj-lt"/>
              <a:buAutoNum type="arabicPeriod"/>
            </a:pPr>
            <a:r>
              <a:rPr lang="en-US" b="0" i="0" dirty="0" err="1">
                <a:effectLst/>
                <a:latin typeface="__Inter_a64ecd"/>
              </a:rPr>
              <a:t>Sangareddy</a:t>
            </a:r>
            <a:endParaRPr lang="en-US" b="0" i="0" dirty="0">
              <a:effectLst/>
              <a:latin typeface="__Inter_a64ecd"/>
            </a:endParaRPr>
          </a:p>
          <a:p>
            <a:pPr algn="l">
              <a:buFont typeface="+mj-lt"/>
              <a:buAutoNum type="arabicPeriod"/>
            </a:pPr>
            <a:r>
              <a:rPr lang="en-US" b="0" i="0" dirty="0" err="1">
                <a:effectLst/>
                <a:latin typeface="__Inter_a64ecd"/>
              </a:rPr>
              <a:t>Medchal-Malkajgiri</a:t>
            </a:r>
            <a:endParaRPr lang="en-US" b="0" i="0" dirty="0">
              <a:effectLst/>
              <a:latin typeface="__Inter_a64ecd"/>
            </a:endParaRPr>
          </a:p>
          <a:p>
            <a:pPr algn="l"/>
            <a:endParaRPr lang="en-US" b="0" i="0" dirty="0">
              <a:effectLst/>
              <a:latin typeface="__Inter_a64ecd"/>
            </a:endParaRPr>
          </a:p>
          <a:p>
            <a:pPr algn="l"/>
            <a:r>
              <a:rPr lang="en-US" b="0" i="0" dirty="0">
                <a:effectLst/>
                <a:latin typeface="__Inter_a64ecd"/>
              </a:rPr>
              <a:t>The growth of real estate, pharma, plastics &amp; rubber, engineering and R&amp;D in these districts could be the reason for substantial investments in these districts.</a:t>
            </a:r>
          </a:p>
          <a:p>
            <a:br>
              <a:rPr lang="en-US" dirty="0"/>
            </a:br>
            <a:endParaRPr lang="en-IN" dirty="0"/>
          </a:p>
        </p:txBody>
      </p:sp>
    </p:spTree>
    <p:extLst>
      <p:ext uri="{BB962C8B-B14F-4D97-AF65-F5344CB8AC3E}">
        <p14:creationId xmlns:p14="http://schemas.microsoft.com/office/powerpoint/2010/main" val="55215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BF178A-7978-7C71-8D67-7E82A80890A0}"/>
              </a:ext>
            </a:extLst>
          </p:cNvPr>
          <p:cNvPicPr>
            <a:picLocks noChangeAspect="1"/>
          </p:cNvPicPr>
          <p:nvPr/>
        </p:nvPicPr>
        <p:blipFill>
          <a:blip r:embed="rId2"/>
          <a:stretch>
            <a:fillRect/>
          </a:stretch>
        </p:blipFill>
        <p:spPr>
          <a:xfrm>
            <a:off x="2334853" y="1154973"/>
            <a:ext cx="6645216" cy="3295729"/>
          </a:xfrm>
          <a:prstGeom prst="rect">
            <a:avLst/>
          </a:prstGeom>
        </p:spPr>
      </p:pic>
      <p:sp>
        <p:nvSpPr>
          <p:cNvPr id="4" name="TextBox 3">
            <a:extLst>
              <a:ext uri="{FF2B5EF4-FFF2-40B4-BE49-F238E27FC236}">
                <a16:creationId xmlns:a16="http://schemas.microsoft.com/office/drawing/2014/main" id="{A621B8E7-EB0C-843A-0922-F2BEF7D28EF6}"/>
              </a:ext>
            </a:extLst>
          </p:cNvPr>
          <p:cNvSpPr txBox="1"/>
          <p:nvPr/>
        </p:nvSpPr>
        <p:spPr>
          <a:xfrm>
            <a:off x="401216" y="270588"/>
            <a:ext cx="11439331" cy="646331"/>
          </a:xfrm>
          <a:prstGeom prst="rect">
            <a:avLst/>
          </a:prstGeom>
          <a:noFill/>
        </p:spPr>
        <p:txBody>
          <a:bodyPr wrap="square" rtlCol="0">
            <a:spAutoFit/>
          </a:bodyPr>
          <a:lstStyle/>
          <a:p>
            <a:r>
              <a:rPr lang="en-US" dirty="0"/>
              <a:t>Q. Is there any relationship between district investments, vehicles sales and stamps revenue within the same district between FY 2021 and 2022?</a:t>
            </a:r>
            <a:endParaRPr lang="en-IN" dirty="0"/>
          </a:p>
        </p:txBody>
      </p:sp>
      <p:sp>
        <p:nvSpPr>
          <p:cNvPr id="5" name="TextBox 4">
            <a:extLst>
              <a:ext uri="{FF2B5EF4-FFF2-40B4-BE49-F238E27FC236}">
                <a16:creationId xmlns:a16="http://schemas.microsoft.com/office/drawing/2014/main" id="{EB389E81-0C61-9702-12E0-F522F92E27A9}"/>
              </a:ext>
            </a:extLst>
          </p:cNvPr>
          <p:cNvSpPr txBox="1"/>
          <p:nvPr/>
        </p:nvSpPr>
        <p:spPr>
          <a:xfrm>
            <a:off x="1054359" y="5001208"/>
            <a:ext cx="10403633" cy="646331"/>
          </a:xfrm>
          <a:prstGeom prst="rect">
            <a:avLst/>
          </a:prstGeom>
          <a:noFill/>
        </p:spPr>
        <p:txBody>
          <a:bodyPr wrap="square" rtlCol="0">
            <a:spAutoFit/>
          </a:bodyPr>
          <a:lstStyle/>
          <a:p>
            <a:r>
              <a:rPr lang="en-IN" dirty="0"/>
              <a:t>Less value of correlation indicates there is no much correlation between </a:t>
            </a:r>
            <a:r>
              <a:rPr lang="en-US" dirty="0"/>
              <a:t>district investments, vehicles sales and stamps revenue </a:t>
            </a:r>
            <a:endParaRPr lang="en-IN" dirty="0"/>
          </a:p>
        </p:txBody>
      </p:sp>
    </p:spTree>
    <p:extLst>
      <p:ext uri="{BB962C8B-B14F-4D97-AF65-F5344CB8AC3E}">
        <p14:creationId xmlns:p14="http://schemas.microsoft.com/office/powerpoint/2010/main" val="2553629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E9622-CF1E-772A-75EC-66373C2D94B5}"/>
              </a:ext>
            </a:extLst>
          </p:cNvPr>
          <p:cNvSpPr txBox="1"/>
          <p:nvPr/>
        </p:nvSpPr>
        <p:spPr>
          <a:xfrm>
            <a:off x="261257" y="233265"/>
            <a:ext cx="11420670" cy="646331"/>
          </a:xfrm>
          <a:prstGeom prst="rect">
            <a:avLst/>
          </a:prstGeom>
          <a:noFill/>
        </p:spPr>
        <p:txBody>
          <a:bodyPr wrap="square" rtlCol="0">
            <a:spAutoFit/>
          </a:bodyPr>
          <a:lstStyle/>
          <a:p>
            <a:r>
              <a:rPr lang="en-IN" dirty="0"/>
              <a:t>Q. </a:t>
            </a:r>
            <a:r>
              <a:rPr lang="en-US" dirty="0"/>
              <a:t>Are there any particular sectors that have shown substantial investment in multiple districts between FY 2021 and 2022?</a:t>
            </a:r>
            <a:endParaRPr lang="en-IN" dirty="0"/>
          </a:p>
        </p:txBody>
      </p:sp>
      <p:pic>
        <p:nvPicPr>
          <p:cNvPr id="4" name="Picture 3">
            <a:extLst>
              <a:ext uri="{FF2B5EF4-FFF2-40B4-BE49-F238E27FC236}">
                <a16:creationId xmlns:a16="http://schemas.microsoft.com/office/drawing/2014/main" id="{5D4261BB-6EF3-88D6-EAAD-5F7F821F8553}"/>
              </a:ext>
            </a:extLst>
          </p:cNvPr>
          <p:cNvPicPr>
            <a:picLocks noChangeAspect="1"/>
          </p:cNvPicPr>
          <p:nvPr/>
        </p:nvPicPr>
        <p:blipFill>
          <a:blip r:embed="rId2"/>
          <a:stretch>
            <a:fillRect/>
          </a:stretch>
        </p:blipFill>
        <p:spPr>
          <a:xfrm>
            <a:off x="1334278" y="1041803"/>
            <a:ext cx="9041363" cy="4770928"/>
          </a:xfrm>
          <a:prstGeom prst="rect">
            <a:avLst/>
          </a:prstGeom>
        </p:spPr>
      </p:pic>
      <p:sp>
        <p:nvSpPr>
          <p:cNvPr id="6" name="TextBox 5">
            <a:extLst>
              <a:ext uri="{FF2B5EF4-FFF2-40B4-BE49-F238E27FC236}">
                <a16:creationId xmlns:a16="http://schemas.microsoft.com/office/drawing/2014/main" id="{305CF802-2372-077A-E9FB-6C24027648FD}"/>
              </a:ext>
            </a:extLst>
          </p:cNvPr>
          <p:cNvSpPr txBox="1"/>
          <p:nvPr/>
        </p:nvSpPr>
        <p:spPr>
          <a:xfrm>
            <a:off x="1247970" y="5974938"/>
            <a:ext cx="9323614" cy="369332"/>
          </a:xfrm>
          <a:prstGeom prst="rect">
            <a:avLst/>
          </a:prstGeom>
          <a:noFill/>
        </p:spPr>
        <p:txBody>
          <a:bodyPr wrap="square">
            <a:spAutoFit/>
          </a:bodyPr>
          <a:lstStyle/>
          <a:p>
            <a:r>
              <a:rPr lang="en-IN" dirty="0"/>
              <a:t>As we can see from the </a:t>
            </a:r>
            <a:r>
              <a:rPr lang="en-IN" dirty="0" err="1"/>
              <a:t>treemap</a:t>
            </a:r>
            <a:r>
              <a:rPr lang="en-IN" dirty="0"/>
              <a:t> majority all sectors are in multiple districts</a:t>
            </a:r>
          </a:p>
        </p:txBody>
      </p:sp>
    </p:spTree>
    <p:extLst>
      <p:ext uri="{BB962C8B-B14F-4D97-AF65-F5344CB8AC3E}">
        <p14:creationId xmlns:p14="http://schemas.microsoft.com/office/powerpoint/2010/main" val="420453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658159-D2F6-0F86-1F35-26C4D046B702}"/>
              </a:ext>
            </a:extLst>
          </p:cNvPr>
          <p:cNvPicPr>
            <a:picLocks noChangeAspect="1"/>
          </p:cNvPicPr>
          <p:nvPr/>
        </p:nvPicPr>
        <p:blipFill>
          <a:blip r:embed="rId2"/>
          <a:stretch>
            <a:fillRect/>
          </a:stretch>
        </p:blipFill>
        <p:spPr>
          <a:xfrm>
            <a:off x="982667" y="1340912"/>
            <a:ext cx="9850173" cy="3846908"/>
          </a:xfrm>
          <a:prstGeom prst="rect">
            <a:avLst/>
          </a:prstGeom>
        </p:spPr>
      </p:pic>
      <p:sp>
        <p:nvSpPr>
          <p:cNvPr id="5" name="TextBox 4">
            <a:extLst>
              <a:ext uri="{FF2B5EF4-FFF2-40B4-BE49-F238E27FC236}">
                <a16:creationId xmlns:a16="http://schemas.microsoft.com/office/drawing/2014/main" id="{25404F3D-5187-94E9-A2DD-A812140AD969}"/>
              </a:ext>
            </a:extLst>
          </p:cNvPr>
          <p:cNvSpPr txBox="1"/>
          <p:nvPr/>
        </p:nvSpPr>
        <p:spPr>
          <a:xfrm>
            <a:off x="429208" y="195943"/>
            <a:ext cx="11430000" cy="646331"/>
          </a:xfrm>
          <a:prstGeom prst="rect">
            <a:avLst/>
          </a:prstGeom>
          <a:noFill/>
        </p:spPr>
        <p:txBody>
          <a:bodyPr wrap="square" rtlCol="0">
            <a:spAutoFit/>
          </a:bodyPr>
          <a:lstStyle/>
          <a:p>
            <a:r>
              <a:rPr lang="en-US" dirty="0"/>
              <a:t>Q. Can we identify any seasonal patterns or cyclicality in the investment trends for specific sectors? Do certain sectors experience higher investments during particular months?</a:t>
            </a:r>
            <a:endParaRPr lang="en-IN" dirty="0"/>
          </a:p>
        </p:txBody>
      </p:sp>
      <p:sp>
        <p:nvSpPr>
          <p:cNvPr id="6" name="TextBox 5">
            <a:extLst>
              <a:ext uri="{FF2B5EF4-FFF2-40B4-BE49-F238E27FC236}">
                <a16:creationId xmlns:a16="http://schemas.microsoft.com/office/drawing/2014/main" id="{A6B045A4-CF73-F948-18BE-4723FAF14BD7}"/>
              </a:ext>
            </a:extLst>
          </p:cNvPr>
          <p:cNvSpPr txBox="1"/>
          <p:nvPr/>
        </p:nvSpPr>
        <p:spPr>
          <a:xfrm>
            <a:off x="895739" y="5729785"/>
            <a:ext cx="10636898" cy="369332"/>
          </a:xfrm>
          <a:prstGeom prst="rect">
            <a:avLst/>
          </a:prstGeom>
          <a:noFill/>
        </p:spPr>
        <p:txBody>
          <a:bodyPr wrap="square" rtlCol="0">
            <a:spAutoFit/>
          </a:bodyPr>
          <a:lstStyle/>
          <a:p>
            <a:r>
              <a:rPr lang="en-IN" dirty="0"/>
              <a:t>This table shows the top 3 months during which a particular sector had highest investment. </a:t>
            </a:r>
          </a:p>
        </p:txBody>
      </p:sp>
    </p:spTree>
    <p:extLst>
      <p:ext uri="{BB962C8B-B14F-4D97-AF65-F5344CB8AC3E}">
        <p14:creationId xmlns:p14="http://schemas.microsoft.com/office/powerpoint/2010/main" val="125267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89B9C-2DC3-3880-73FC-DFA3EF926EAC}"/>
              </a:ext>
            </a:extLst>
          </p:cNvPr>
          <p:cNvSpPr txBox="1"/>
          <p:nvPr/>
        </p:nvSpPr>
        <p:spPr>
          <a:xfrm>
            <a:off x="214604" y="0"/>
            <a:ext cx="11588620" cy="6586418"/>
          </a:xfrm>
          <a:prstGeom prst="rect">
            <a:avLst/>
          </a:prstGeom>
          <a:noFill/>
        </p:spPr>
        <p:txBody>
          <a:bodyPr wrap="square" rtlCol="0">
            <a:spAutoFit/>
          </a:bodyPr>
          <a:lstStyle/>
          <a:p>
            <a:r>
              <a:rPr lang="en-US" b="1" dirty="0"/>
              <a:t>Reasons why a particular sector has higher investment during few months: </a:t>
            </a:r>
          </a:p>
          <a:p>
            <a:r>
              <a:rPr lang="en-US" sz="1600" dirty="0"/>
              <a:t>1. </a:t>
            </a:r>
            <a:r>
              <a:rPr lang="en-US" sz="1600" dirty="0" err="1"/>
              <a:t>Agro</a:t>
            </a:r>
            <a:r>
              <a:rPr lang="en-US" sz="1600" dirty="0"/>
              <a:t>-based incl Cold Storages (June, March, December):</a:t>
            </a:r>
          </a:p>
          <a:p>
            <a:r>
              <a:rPr lang="en-US" sz="1400" dirty="0"/>
              <a:t>   - Reasons:</a:t>
            </a:r>
          </a:p>
          <a:p>
            <a:r>
              <a:rPr lang="en-US" sz="1400" dirty="0"/>
              <a:t>     - June: Investment in agriculture may peak as it is the beginning of the monsoon season, crucial for crop growth.</a:t>
            </a:r>
          </a:p>
          <a:p>
            <a:r>
              <a:rPr lang="en-US" sz="1400" dirty="0"/>
              <a:t>     - March: Preparing for the upcoming agricultural season, farmers and businesses invest in infrastructure and cold  </a:t>
            </a:r>
          </a:p>
          <a:p>
            <a:r>
              <a:rPr lang="en-US" sz="1400" dirty="0"/>
              <a:t>        storages.</a:t>
            </a:r>
          </a:p>
          <a:p>
            <a:r>
              <a:rPr lang="en-US" sz="1400" dirty="0"/>
              <a:t>     - December: Post-harvest season, there might be increased investments in cold storages for preserving agricultural produce.</a:t>
            </a:r>
          </a:p>
          <a:p>
            <a:endParaRPr lang="en-US" sz="1400" dirty="0"/>
          </a:p>
          <a:p>
            <a:r>
              <a:rPr lang="en-US" sz="1400" dirty="0"/>
              <a:t>2. </a:t>
            </a:r>
            <a:r>
              <a:rPr lang="en-US" dirty="0"/>
              <a:t>Automobile (January, October, May):</a:t>
            </a:r>
          </a:p>
          <a:p>
            <a:r>
              <a:rPr lang="en-US" sz="1400" dirty="0"/>
              <a:t>   - Reasons:</a:t>
            </a:r>
          </a:p>
          <a:p>
            <a:r>
              <a:rPr lang="en-US" sz="1400" dirty="0"/>
              <a:t>     - January: New models are often launched at the beginning of the year, driving investments in production and marketing.</a:t>
            </a:r>
          </a:p>
          <a:p>
            <a:r>
              <a:rPr lang="en-US" sz="1400" dirty="0"/>
              <a:t>     - October: Festive season boosts consumer spending on automobiles.</a:t>
            </a:r>
          </a:p>
          <a:p>
            <a:r>
              <a:rPr lang="en-US" sz="1400" dirty="0"/>
              <a:t>     - May: Seasonal demand and preparation for the summer season may drive increased investment.</a:t>
            </a:r>
          </a:p>
          <a:p>
            <a:endParaRPr lang="en-US" sz="1400" dirty="0"/>
          </a:p>
          <a:p>
            <a:r>
              <a:rPr lang="en-US" sz="1400" dirty="0"/>
              <a:t>3. </a:t>
            </a:r>
            <a:r>
              <a:rPr lang="en-US" sz="1600" dirty="0"/>
              <a:t>Beverages (January, February, November):</a:t>
            </a:r>
          </a:p>
          <a:p>
            <a:r>
              <a:rPr lang="en-US" sz="1400" dirty="0"/>
              <a:t>   - Reasons:</a:t>
            </a:r>
          </a:p>
          <a:p>
            <a:r>
              <a:rPr lang="en-US" sz="1400" dirty="0"/>
              <a:t>     - January and February: Winter season might boost sales of hot beverages.</a:t>
            </a:r>
          </a:p>
          <a:p>
            <a:r>
              <a:rPr lang="en-US" sz="1400" dirty="0"/>
              <a:t>     - November: Preparing for the festive season, there may be increased demand for various beverages.</a:t>
            </a:r>
          </a:p>
          <a:p>
            <a:endParaRPr lang="en-US" sz="1400" dirty="0"/>
          </a:p>
          <a:p>
            <a:r>
              <a:rPr lang="en-US" sz="1400" dirty="0"/>
              <a:t>4. </a:t>
            </a:r>
            <a:r>
              <a:rPr lang="en-US" sz="1600" dirty="0"/>
              <a:t>Cement, Cement &amp; Concrete Products, Fly Ash Bricks (August, June, July):</a:t>
            </a:r>
          </a:p>
          <a:p>
            <a:r>
              <a:rPr lang="en-US" sz="1400" dirty="0"/>
              <a:t>   - Reasons:</a:t>
            </a:r>
          </a:p>
          <a:p>
            <a:r>
              <a:rPr lang="en-US" sz="1400" dirty="0"/>
              <a:t>     - August and June: Construction activities typically peak during the monsoon break, leading to increased demand for building materials.</a:t>
            </a:r>
          </a:p>
          <a:p>
            <a:r>
              <a:rPr lang="en-US" sz="1400" dirty="0"/>
              <a:t>     - July: Post-monsoon, construction resumes, and infrastructure projects may drive investments.</a:t>
            </a:r>
          </a:p>
          <a:p>
            <a:endParaRPr lang="en-US" sz="1400" dirty="0"/>
          </a:p>
          <a:p>
            <a:r>
              <a:rPr lang="en-US" sz="1400" dirty="0"/>
              <a:t>5. </a:t>
            </a:r>
            <a:r>
              <a:rPr lang="en-US" sz="1600" dirty="0"/>
              <a:t>Electrical and Electronic Products (January, July, June):</a:t>
            </a:r>
          </a:p>
          <a:p>
            <a:r>
              <a:rPr lang="en-US" sz="1400" dirty="0"/>
              <a:t>   - Reasons:</a:t>
            </a:r>
          </a:p>
          <a:p>
            <a:r>
              <a:rPr lang="en-US" sz="1400" dirty="0"/>
              <a:t>     - January: Post-holiday season, there might be increased consumer spending on electronic products.</a:t>
            </a:r>
          </a:p>
          <a:p>
            <a:r>
              <a:rPr lang="en-US" sz="1400" dirty="0"/>
              <a:t>     - July and June: Monsoon-related disruptions may lead to increased investments in electronic infrastructure.</a:t>
            </a:r>
          </a:p>
          <a:p>
            <a:endParaRPr lang="en-US" sz="1400" dirty="0"/>
          </a:p>
        </p:txBody>
      </p:sp>
    </p:spTree>
    <p:extLst>
      <p:ext uri="{BB962C8B-B14F-4D97-AF65-F5344CB8AC3E}">
        <p14:creationId xmlns:p14="http://schemas.microsoft.com/office/powerpoint/2010/main" val="174922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8C52A-2B1F-53C0-4189-9E071C531DA7}"/>
              </a:ext>
            </a:extLst>
          </p:cNvPr>
          <p:cNvSpPr txBox="1"/>
          <p:nvPr/>
        </p:nvSpPr>
        <p:spPr>
          <a:xfrm>
            <a:off x="233265" y="242596"/>
            <a:ext cx="11756572" cy="5847755"/>
          </a:xfrm>
          <a:prstGeom prst="rect">
            <a:avLst/>
          </a:prstGeom>
          <a:noFill/>
        </p:spPr>
        <p:txBody>
          <a:bodyPr wrap="square" rtlCol="0">
            <a:spAutoFit/>
          </a:bodyPr>
          <a:lstStyle/>
          <a:p>
            <a:endParaRPr lang="en-US" sz="1400" dirty="0"/>
          </a:p>
          <a:p>
            <a:r>
              <a:rPr lang="en-US" sz="1400" dirty="0"/>
              <a:t>6. </a:t>
            </a:r>
            <a:r>
              <a:rPr lang="en-US" dirty="0"/>
              <a:t>Engineering (February, October, March):</a:t>
            </a:r>
          </a:p>
          <a:p>
            <a:r>
              <a:rPr lang="en-US" sz="1400" dirty="0"/>
              <a:t>   - Reasons:</a:t>
            </a:r>
          </a:p>
          <a:p>
            <a:r>
              <a:rPr lang="en-US" sz="1400" dirty="0"/>
              <a:t>     - February and October: Seasonal demands and industrial planning may drive investments in engineering projects.</a:t>
            </a:r>
          </a:p>
          <a:p>
            <a:r>
              <a:rPr lang="en-US" sz="1400" dirty="0"/>
              <a:t>     - March: Preparing for the fiscal year-end, businesses may allocate funds to engineering projects.</a:t>
            </a:r>
          </a:p>
          <a:p>
            <a:endParaRPr lang="en-US" sz="1400" dirty="0"/>
          </a:p>
          <a:p>
            <a:r>
              <a:rPr lang="en-US" sz="1400" dirty="0"/>
              <a:t>7. </a:t>
            </a:r>
            <a:r>
              <a:rPr lang="en-US" dirty="0"/>
              <a:t>Fertilizers Organic and Inorganic, Pesticides, Insecticides, and Other Related (December, September, March):</a:t>
            </a:r>
          </a:p>
          <a:p>
            <a:r>
              <a:rPr lang="en-US" sz="1400" dirty="0"/>
              <a:t>   - Reasons:</a:t>
            </a:r>
          </a:p>
          <a:p>
            <a:r>
              <a:rPr lang="en-US" sz="1400" dirty="0"/>
              <a:t>     - December: Preparing for the Rabi season, there may be increased demand for fertilizers and related products.</a:t>
            </a:r>
          </a:p>
          <a:p>
            <a:r>
              <a:rPr lang="en-US" sz="1400" dirty="0"/>
              <a:t>     - September and March: Investments may be made in preparation for the Kharif and Rabi seasons.</a:t>
            </a:r>
          </a:p>
          <a:p>
            <a:endParaRPr lang="en-US" sz="1400" dirty="0"/>
          </a:p>
          <a:p>
            <a:r>
              <a:rPr lang="en-US" sz="1400" dirty="0"/>
              <a:t>8. </a:t>
            </a:r>
            <a:r>
              <a:rPr lang="en-US" dirty="0"/>
              <a:t>Food Processing (March, November, December):</a:t>
            </a:r>
          </a:p>
          <a:p>
            <a:r>
              <a:rPr lang="en-US" sz="1400" dirty="0"/>
              <a:t>   - Reasons:</a:t>
            </a:r>
          </a:p>
          <a:p>
            <a:r>
              <a:rPr lang="en-US" sz="1400" dirty="0"/>
              <a:t>     - March and December: Seasonal variations in crop production may drive investments in food processing.</a:t>
            </a:r>
          </a:p>
          <a:p>
            <a:r>
              <a:rPr lang="en-US" sz="1400" dirty="0"/>
              <a:t>     - November: Festive season demand for processed foods may lead to increased investments.</a:t>
            </a:r>
          </a:p>
          <a:p>
            <a:endParaRPr lang="en-US" sz="1400" dirty="0"/>
          </a:p>
          <a:p>
            <a:r>
              <a:rPr lang="en-US" sz="1400" dirty="0"/>
              <a:t>9. </a:t>
            </a:r>
            <a:r>
              <a:rPr lang="en-US" dirty="0"/>
              <a:t>Granite and Stone Crushing (October, June, May):</a:t>
            </a:r>
          </a:p>
          <a:p>
            <a:r>
              <a:rPr lang="en-US" sz="1400" dirty="0"/>
              <a:t>   - Reasons:</a:t>
            </a:r>
          </a:p>
          <a:p>
            <a:r>
              <a:rPr lang="en-US" sz="1400" dirty="0"/>
              <a:t>     - October and June: Construction activities often peak during these months, increasing demand for granite and stone.</a:t>
            </a:r>
          </a:p>
          <a:p>
            <a:r>
              <a:rPr lang="en-US" sz="1400" dirty="0"/>
              <a:t>     - May: Pre-monsoon preparation for construction projects may boost investments.</a:t>
            </a:r>
          </a:p>
          <a:p>
            <a:endParaRPr lang="en-US" sz="1400" dirty="0"/>
          </a:p>
          <a:p>
            <a:r>
              <a:rPr lang="en-US" sz="1400" dirty="0"/>
              <a:t>10. </a:t>
            </a:r>
            <a:r>
              <a:rPr lang="en-US" dirty="0"/>
              <a:t>Industrial Parks and IT Buildings (February):</a:t>
            </a:r>
          </a:p>
          <a:p>
            <a:r>
              <a:rPr lang="en-US" sz="1400" dirty="0"/>
              <a:t>    - Reasons:</a:t>
            </a:r>
          </a:p>
          <a:p>
            <a:r>
              <a:rPr lang="en-US" sz="1400" dirty="0"/>
              <a:t>      - February: Strategic planning for the upcoming fiscal year may lead to increased investments.</a:t>
            </a:r>
          </a:p>
          <a:p>
            <a:endParaRPr lang="en-IN" dirty="0"/>
          </a:p>
        </p:txBody>
      </p:sp>
    </p:spTree>
    <p:extLst>
      <p:ext uri="{BB962C8B-B14F-4D97-AF65-F5344CB8AC3E}">
        <p14:creationId xmlns:p14="http://schemas.microsoft.com/office/powerpoint/2010/main" val="4233034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1FA43-845D-70F3-1E80-37847F89B8F0}"/>
              </a:ext>
            </a:extLst>
          </p:cNvPr>
          <p:cNvPicPr>
            <a:picLocks noChangeAspect="1"/>
          </p:cNvPicPr>
          <p:nvPr/>
        </p:nvPicPr>
        <p:blipFill>
          <a:blip r:embed="rId2"/>
          <a:stretch>
            <a:fillRect/>
          </a:stretch>
        </p:blipFill>
        <p:spPr>
          <a:xfrm>
            <a:off x="2542375" y="842888"/>
            <a:ext cx="6790008" cy="3063505"/>
          </a:xfrm>
          <a:prstGeom prst="rect">
            <a:avLst/>
          </a:prstGeom>
        </p:spPr>
      </p:pic>
      <p:sp>
        <p:nvSpPr>
          <p:cNvPr id="4" name="TextBox 3">
            <a:extLst>
              <a:ext uri="{FF2B5EF4-FFF2-40B4-BE49-F238E27FC236}">
                <a16:creationId xmlns:a16="http://schemas.microsoft.com/office/drawing/2014/main" id="{B0B0B75E-3FD6-ADD6-11B8-B91BCCA09720}"/>
              </a:ext>
            </a:extLst>
          </p:cNvPr>
          <p:cNvSpPr txBox="1"/>
          <p:nvPr/>
        </p:nvSpPr>
        <p:spPr>
          <a:xfrm>
            <a:off x="363894" y="186612"/>
            <a:ext cx="11383347" cy="369332"/>
          </a:xfrm>
          <a:prstGeom prst="rect">
            <a:avLst/>
          </a:prstGeom>
          <a:noFill/>
        </p:spPr>
        <p:txBody>
          <a:bodyPr wrap="square" rtlCol="0">
            <a:spAutoFit/>
          </a:bodyPr>
          <a:lstStyle/>
          <a:p>
            <a:r>
              <a:rPr lang="en-IN" dirty="0"/>
              <a:t>Q. </a:t>
            </a:r>
            <a:r>
              <a:rPr lang="en-US" dirty="0"/>
              <a:t>What are the top 5 districts to buy commercial properties in Telangana? Justify your answer. </a:t>
            </a:r>
            <a:endParaRPr lang="en-IN" dirty="0"/>
          </a:p>
        </p:txBody>
      </p:sp>
      <p:sp>
        <p:nvSpPr>
          <p:cNvPr id="5" name="TextBox 4">
            <a:extLst>
              <a:ext uri="{FF2B5EF4-FFF2-40B4-BE49-F238E27FC236}">
                <a16:creationId xmlns:a16="http://schemas.microsoft.com/office/drawing/2014/main" id="{F91E57E5-712B-E85C-3C40-483197F45851}"/>
              </a:ext>
            </a:extLst>
          </p:cNvPr>
          <p:cNvSpPr txBox="1"/>
          <p:nvPr/>
        </p:nvSpPr>
        <p:spPr>
          <a:xfrm>
            <a:off x="765110" y="4310743"/>
            <a:ext cx="10412963" cy="646331"/>
          </a:xfrm>
          <a:prstGeom prst="rect">
            <a:avLst/>
          </a:prstGeom>
          <a:noFill/>
        </p:spPr>
        <p:txBody>
          <a:bodyPr wrap="square" rtlCol="0">
            <a:spAutoFit/>
          </a:bodyPr>
          <a:lstStyle/>
          <a:p>
            <a:r>
              <a:rPr lang="en-IN" dirty="0" err="1"/>
              <a:t>Rangareddy</a:t>
            </a:r>
            <a:r>
              <a:rPr lang="en-IN" dirty="0"/>
              <a:t>, </a:t>
            </a:r>
            <a:r>
              <a:rPr lang="en-IN" dirty="0" err="1"/>
              <a:t>Medchal_Malkajgiri</a:t>
            </a:r>
            <a:r>
              <a:rPr lang="en-IN" dirty="0"/>
              <a:t>, </a:t>
            </a:r>
            <a:r>
              <a:rPr lang="en-IN" dirty="0" err="1"/>
              <a:t>Sangareddy</a:t>
            </a:r>
            <a:r>
              <a:rPr lang="en-IN" dirty="0"/>
              <a:t>, </a:t>
            </a:r>
            <a:r>
              <a:rPr lang="en-IN" dirty="0" err="1"/>
              <a:t>Yadadri</a:t>
            </a:r>
            <a:r>
              <a:rPr lang="en-IN" dirty="0"/>
              <a:t> </a:t>
            </a:r>
            <a:r>
              <a:rPr lang="en-IN" dirty="0" err="1"/>
              <a:t>Bhuvanagiri</a:t>
            </a:r>
            <a:r>
              <a:rPr lang="en-IN" dirty="0"/>
              <a:t>, Karimnagar  are top 5 district to buy commercial properties in </a:t>
            </a:r>
            <a:r>
              <a:rPr lang="en-IN" dirty="0" err="1"/>
              <a:t>Telengana</a:t>
            </a:r>
            <a:r>
              <a:rPr lang="en-IN" dirty="0"/>
              <a:t>.</a:t>
            </a:r>
          </a:p>
        </p:txBody>
      </p:sp>
    </p:spTree>
    <p:extLst>
      <p:ext uri="{BB962C8B-B14F-4D97-AF65-F5344CB8AC3E}">
        <p14:creationId xmlns:p14="http://schemas.microsoft.com/office/powerpoint/2010/main" val="249320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84FA1-9E3A-6792-1B27-0BAC91B118A7}"/>
              </a:ext>
            </a:extLst>
          </p:cNvPr>
          <p:cNvSpPr txBox="1"/>
          <p:nvPr/>
        </p:nvSpPr>
        <p:spPr>
          <a:xfrm>
            <a:off x="167951" y="298580"/>
            <a:ext cx="11831216" cy="6186309"/>
          </a:xfrm>
          <a:prstGeom prst="rect">
            <a:avLst/>
          </a:prstGeom>
          <a:noFill/>
        </p:spPr>
        <p:txBody>
          <a:bodyPr wrap="square" rtlCol="0">
            <a:spAutoFit/>
          </a:bodyPr>
          <a:lstStyle/>
          <a:p>
            <a:r>
              <a:rPr lang="en-US" dirty="0"/>
              <a:t>1. </a:t>
            </a:r>
            <a:r>
              <a:rPr lang="en-US" dirty="0" err="1"/>
              <a:t>Rangareddy</a:t>
            </a:r>
            <a:r>
              <a:rPr lang="en-US" dirty="0"/>
              <a:t>:</a:t>
            </a:r>
          </a:p>
          <a:p>
            <a:r>
              <a:rPr lang="en-US" dirty="0"/>
              <a:t>   - Proximity to Hyderabad, the capital city, making it a strategic location for businesses.</a:t>
            </a:r>
          </a:p>
          <a:p>
            <a:r>
              <a:rPr lang="en-US" dirty="0"/>
              <a:t>   - Well-developed infrastructure and connectivity, attracting commercial establishments.</a:t>
            </a:r>
          </a:p>
          <a:p>
            <a:endParaRPr lang="en-US" dirty="0"/>
          </a:p>
          <a:p>
            <a:r>
              <a:rPr lang="en-US" dirty="0"/>
              <a:t>2. </a:t>
            </a:r>
            <a:r>
              <a:rPr lang="en-US" dirty="0" err="1"/>
              <a:t>Medchal_Malkajgiri</a:t>
            </a:r>
            <a:endParaRPr lang="en-US" dirty="0"/>
          </a:p>
          <a:p>
            <a:r>
              <a:rPr lang="en-US" dirty="0"/>
              <a:t>   - Close proximity to Hyderabad, contributing to its urban development.</a:t>
            </a:r>
          </a:p>
          <a:p>
            <a:r>
              <a:rPr lang="en-US" dirty="0"/>
              <a:t>   - Availability of land for commercial development and infrastructure projects.</a:t>
            </a:r>
          </a:p>
          <a:p>
            <a:endParaRPr lang="en-US" dirty="0"/>
          </a:p>
          <a:p>
            <a:r>
              <a:rPr lang="en-US" dirty="0"/>
              <a:t>3. </a:t>
            </a:r>
            <a:r>
              <a:rPr lang="en-US" dirty="0" err="1"/>
              <a:t>Sangareddy</a:t>
            </a:r>
            <a:r>
              <a:rPr lang="en-US" dirty="0"/>
              <a:t>:</a:t>
            </a:r>
          </a:p>
          <a:p>
            <a:r>
              <a:rPr lang="en-US" dirty="0"/>
              <a:t>   - Strategic location and connectivity, making it attractive for commercial investments.</a:t>
            </a:r>
          </a:p>
          <a:p>
            <a:r>
              <a:rPr lang="en-US" dirty="0"/>
              <a:t>   - Industrial growth and development of business-friendly policies.</a:t>
            </a:r>
          </a:p>
          <a:p>
            <a:endParaRPr lang="en-US" dirty="0"/>
          </a:p>
          <a:p>
            <a:r>
              <a:rPr lang="en-US" dirty="0"/>
              <a:t>4. </a:t>
            </a:r>
            <a:r>
              <a:rPr lang="en-US" dirty="0" err="1"/>
              <a:t>Yadadri</a:t>
            </a:r>
            <a:r>
              <a:rPr lang="en-US" dirty="0"/>
              <a:t> </a:t>
            </a:r>
            <a:r>
              <a:rPr lang="en-US" dirty="0" err="1"/>
              <a:t>Bhuvanagiri</a:t>
            </a:r>
            <a:r>
              <a:rPr lang="en-US" dirty="0"/>
              <a:t>:</a:t>
            </a:r>
          </a:p>
          <a:p>
            <a:r>
              <a:rPr lang="en-US" dirty="0"/>
              <a:t>   - Proximity to Hyderabad and strategic location along major transportation routes.</a:t>
            </a:r>
          </a:p>
          <a:p>
            <a:r>
              <a:rPr lang="en-US" dirty="0"/>
              <a:t>   - Infrastructure development and government initiatives promoting commercial activities.</a:t>
            </a:r>
          </a:p>
          <a:p>
            <a:endParaRPr lang="en-US" dirty="0"/>
          </a:p>
          <a:p>
            <a:r>
              <a:rPr lang="en-US" dirty="0"/>
              <a:t>5. Karimnagar:</a:t>
            </a:r>
          </a:p>
          <a:p>
            <a:r>
              <a:rPr lang="en-US" dirty="0"/>
              <a:t>   - Growing urbanization and industrialization, fostering commercial development.</a:t>
            </a:r>
          </a:p>
          <a:p>
            <a:r>
              <a:rPr lang="en-US" dirty="0"/>
              <a:t>   - Government focus on infrastructure and economic development in the region.</a:t>
            </a:r>
          </a:p>
          <a:p>
            <a:endParaRPr lang="en-US" dirty="0"/>
          </a:p>
          <a:p>
            <a:r>
              <a:rPr lang="en-US" dirty="0"/>
              <a:t>These reasons are indicative and may involve a combination of factors such as geographic location, infrastructure, government policies, and economic trends contributing to the prominence of commercial properties in these districts.</a:t>
            </a:r>
            <a:endParaRPr lang="en-IN" dirty="0"/>
          </a:p>
        </p:txBody>
      </p:sp>
    </p:spTree>
    <p:extLst>
      <p:ext uri="{BB962C8B-B14F-4D97-AF65-F5344CB8AC3E}">
        <p14:creationId xmlns:p14="http://schemas.microsoft.com/office/powerpoint/2010/main" val="384080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ED07C6-CA65-611A-A874-2AC228F4385D}"/>
              </a:ext>
            </a:extLst>
          </p:cNvPr>
          <p:cNvSpPr txBox="1"/>
          <p:nvPr/>
        </p:nvSpPr>
        <p:spPr>
          <a:xfrm>
            <a:off x="251927" y="289249"/>
            <a:ext cx="11663265" cy="646331"/>
          </a:xfrm>
          <a:prstGeom prst="rect">
            <a:avLst/>
          </a:prstGeom>
          <a:noFill/>
        </p:spPr>
        <p:txBody>
          <a:bodyPr wrap="square" rtlCol="0">
            <a:spAutoFit/>
          </a:bodyPr>
          <a:lstStyle/>
          <a:p>
            <a:r>
              <a:rPr lang="en-IN" b="1" dirty="0"/>
              <a:t>Q. </a:t>
            </a:r>
            <a:r>
              <a:rPr lang="en-US" b="1" dirty="0"/>
              <a:t>What significant policies or initiatives were put into effect to enhance economic growth, investments, and employment in Telangana by the current government? Can we quantify the impact of these policies using available data?</a:t>
            </a:r>
            <a:endParaRPr lang="en-IN" b="1" dirty="0"/>
          </a:p>
        </p:txBody>
      </p:sp>
      <p:sp>
        <p:nvSpPr>
          <p:cNvPr id="3" name="TextBox 2">
            <a:extLst>
              <a:ext uri="{FF2B5EF4-FFF2-40B4-BE49-F238E27FC236}">
                <a16:creationId xmlns:a16="http://schemas.microsoft.com/office/drawing/2014/main" id="{8E893CF1-932E-5E84-62F1-EDB513D66DCF}"/>
              </a:ext>
            </a:extLst>
          </p:cNvPr>
          <p:cNvSpPr txBox="1"/>
          <p:nvPr/>
        </p:nvSpPr>
        <p:spPr>
          <a:xfrm>
            <a:off x="363894" y="1287624"/>
            <a:ext cx="11392677" cy="2585323"/>
          </a:xfrm>
          <a:prstGeom prst="rect">
            <a:avLst/>
          </a:prstGeom>
          <a:noFill/>
        </p:spPr>
        <p:txBody>
          <a:bodyPr wrap="square" rtlCol="0">
            <a:spAutoFit/>
          </a:bodyPr>
          <a:lstStyle/>
          <a:p>
            <a:r>
              <a:rPr lang="en-IN" dirty="0"/>
              <a:t>TS-</a:t>
            </a:r>
            <a:r>
              <a:rPr lang="en-IN" dirty="0" err="1"/>
              <a:t>iPASS</a:t>
            </a:r>
            <a:r>
              <a:rPr lang="en-IN" dirty="0"/>
              <a:t> – Single window clearance, deemed approval (attracted ₹991bn)</a:t>
            </a:r>
          </a:p>
          <a:p>
            <a:endParaRPr lang="en-IN" dirty="0"/>
          </a:p>
          <a:p>
            <a:r>
              <a:rPr lang="en-IN" dirty="0"/>
              <a:t>MANA OORU MANA BADI – School infrastructure development (Benefited 19.84 lakh students)</a:t>
            </a:r>
          </a:p>
          <a:p>
            <a:endParaRPr lang="en-IN" dirty="0"/>
          </a:p>
          <a:p>
            <a:r>
              <a:rPr lang="en-IN" dirty="0"/>
              <a:t>RYTHU BANDU – To enhance agricultural productivity &amp; income for farmers</a:t>
            </a:r>
          </a:p>
          <a:p>
            <a:endParaRPr lang="en-IN" dirty="0"/>
          </a:p>
          <a:p>
            <a:r>
              <a:rPr lang="en-IN" dirty="0"/>
              <a:t>TASK – To improve the skills of graduates</a:t>
            </a:r>
          </a:p>
          <a:p>
            <a:endParaRPr lang="en-IN" dirty="0"/>
          </a:p>
          <a:p>
            <a:r>
              <a:rPr lang="en-IN" dirty="0"/>
              <a:t>T-HUB - Synergies startups, corporations, governments, academia and investors to drive transformative change</a:t>
            </a:r>
          </a:p>
        </p:txBody>
      </p:sp>
    </p:spTree>
    <p:extLst>
      <p:ext uri="{BB962C8B-B14F-4D97-AF65-F5344CB8AC3E}">
        <p14:creationId xmlns:p14="http://schemas.microsoft.com/office/powerpoint/2010/main" val="486454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BF958-9AD9-68B9-471D-3F0DEF418AF5}"/>
              </a:ext>
            </a:extLst>
          </p:cNvPr>
          <p:cNvSpPr txBox="1"/>
          <p:nvPr/>
        </p:nvSpPr>
        <p:spPr>
          <a:xfrm>
            <a:off x="167951" y="195943"/>
            <a:ext cx="11803225" cy="5355312"/>
          </a:xfrm>
          <a:prstGeom prst="rect">
            <a:avLst/>
          </a:prstGeom>
          <a:noFill/>
        </p:spPr>
        <p:txBody>
          <a:bodyPr wrap="square" rtlCol="0">
            <a:spAutoFit/>
          </a:bodyPr>
          <a:lstStyle/>
          <a:p>
            <a:r>
              <a:rPr lang="en-US" b="1" dirty="0"/>
              <a:t>Provide top 5 Insights &amp; 5 recommendations to the Telangana government for sustained growth in the next 5 years based on your analysis.</a:t>
            </a:r>
          </a:p>
          <a:p>
            <a:endParaRPr lang="en-US" dirty="0"/>
          </a:p>
          <a:p>
            <a:r>
              <a:rPr lang="en-US" dirty="0"/>
              <a:t>Top 5 Insights:</a:t>
            </a:r>
          </a:p>
          <a:p>
            <a:endParaRPr lang="en-US" dirty="0"/>
          </a:p>
          <a:p>
            <a:pPr marL="285750" indent="-285750">
              <a:buFont typeface="Arial" panose="020B0604020202020204" pitchFamily="34" charset="0"/>
              <a:buChar char="•"/>
            </a:pPr>
            <a:r>
              <a:rPr lang="en-US" dirty="0" err="1"/>
              <a:t>Medchal-Malkajgiri</a:t>
            </a:r>
            <a:r>
              <a:rPr lang="en-US" dirty="0"/>
              <a:t> is one of the top revenue-generating districts in Telangana in terms of revenue and growth percentage between fiscal year 2019 and fiscal year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E-stamp revenue is higher in and around the state capital, Hyderabad. Total stamp revenue is also high in the same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Khammam district is among the top 5 districts in sales of agricultural vehicles, autorickshaws, and motor cars. Hyderabad district has the highest sales of motorbikes.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Khammam district's electric vehicle sales in the fiscal year 2022 were four times higher than in fiscal year 2021. Warangal district saw a decline of approximately 50% in petrol and diesel vehicle sales and a 58% increase in electric vehicle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Rangareddy</a:t>
            </a:r>
            <a:r>
              <a:rPr lang="en-US" dirty="0"/>
              <a:t>, </a:t>
            </a:r>
            <a:r>
              <a:rPr lang="en-US" dirty="0" err="1"/>
              <a:t>Sangareddy</a:t>
            </a:r>
            <a:r>
              <a:rPr lang="en-US" dirty="0"/>
              <a:t>, and </a:t>
            </a:r>
            <a:r>
              <a:rPr lang="en-US" dirty="0" err="1"/>
              <a:t>Medchal-Malkajgiri</a:t>
            </a:r>
            <a:r>
              <a:rPr lang="en-US" dirty="0"/>
              <a:t> have attracted more investments between fiscal year 2019 and fiscal year 2022, with most of the investments going into real estate, pharmaceuticals, plastics, engineering, and research and development. </a:t>
            </a:r>
            <a:endParaRPr lang="en-IN" dirty="0"/>
          </a:p>
        </p:txBody>
      </p:sp>
    </p:spTree>
    <p:extLst>
      <p:ext uri="{BB962C8B-B14F-4D97-AF65-F5344CB8AC3E}">
        <p14:creationId xmlns:p14="http://schemas.microsoft.com/office/powerpoint/2010/main" val="297989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C464-9F7F-51CF-B5A8-DE3F133BFB08}"/>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947DFFC9-AA23-F741-E2C9-30DB132D5A13}"/>
              </a:ext>
            </a:extLst>
          </p:cNvPr>
          <p:cNvSpPr>
            <a:spLocks noGrp="1"/>
          </p:cNvSpPr>
          <p:nvPr>
            <p:ph idx="1"/>
          </p:nvPr>
        </p:nvSpPr>
        <p:spPr/>
        <p:txBody>
          <a:bodyPr>
            <a:normAutofit fontScale="92500"/>
          </a:bodyPr>
          <a:lstStyle/>
          <a:p>
            <a:pPr algn="just"/>
            <a:r>
              <a:rPr lang="en-IN" sz="2800" b="1" dirty="0"/>
              <a:t>Python -- </a:t>
            </a:r>
            <a:r>
              <a:rPr lang="en-IN" sz="2800" dirty="0"/>
              <a:t>Used pandas merging and joining domestic, foreign visitors data and other useful data. Data cleaning, transformation, performing EDA are all done with pandas. Used seaborn and matplotlib for data visualization. Used BeautifulSoup4 for scraping data from Telangana website for the purpose extracting population data. </a:t>
            </a:r>
          </a:p>
          <a:p>
            <a:pPr algn="just"/>
            <a:r>
              <a:rPr lang="en-IN" sz="2800" b="1" dirty="0" err="1"/>
              <a:t>Sql</a:t>
            </a:r>
            <a:r>
              <a:rPr lang="en-IN" sz="2800" dirty="0"/>
              <a:t> – Used for querying and manipulating data to answer all important questions.</a:t>
            </a:r>
          </a:p>
          <a:p>
            <a:pPr algn="just"/>
            <a:r>
              <a:rPr lang="en-IN" sz="2800" b="1" dirty="0" err="1"/>
              <a:t>PowerBi</a:t>
            </a:r>
            <a:r>
              <a:rPr lang="en-IN" sz="2800" dirty="0"/>
              <a:t> – Used for data visualization, calculating all important metrics through </a:t>
            </a:r>
            <a:r>
              <a:rPr lang="en-IN" sz="2800" dirty="0" err="1"/>
              <a:t>dax</a:t>
            </a:r>
            <a:r>
              <a:rPr lang="en-IN" sz="2800" dirty="0"/>
              <a:t> measures, data modelling and data transformation</a:t>
            </a:r>
          </a:p>
          <a:p>
            <a:pPr marL="0" indent="0" algn="just">
              <a:buNone/>
            </a:pPr>
            <a:endParaRPr lang="en-IN" dirty="0"/>
          </a:p>
          <a:p>
            <a:endParaRPr lang="en-IN" dirty="0"/>
          </a:p>
        </p:txBody>
      </p:sp>
    </p:spTree>
    <p:extLst>
      <p:ext uri="{BB962C8B-B14F-4D97-AF65-F5344CB8AC3E}">
        <p14:creationId xmlns:p14="http://schemas.microsoft.com/office/powerpoint/2010/main" val="706802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846C2-F761-7CAD-57FC-D73E560E52F3}"/>
              </a:ext>
            </a:extLst>
          </p:cNvPr>
          <p:cNvSpPr txBox="1"/>
          <p:nvPr/>
        </p:nvSpPr>
        <p:spPr>
          <a:xfrm>
            <a:off x="298580" y="307910"/>
            <a:ext cx="11663265" cy="6186309"/>
          </a:xfrm>
          <a:prstGeom prst="rect">
            <a:avLst/>
          </a:prstGeom>
          <a:noFill/>
        </p:spPr>
        <p:txBody>
          <a:bodyPr wrap="square" rtlCol="0">
            <a:spAutoFit/>
          </a:bodyPr>
          <a:lstStyle/>
          <a:p>
            <a:pPr algn="l"/>
            <a:r>
              <a:rPr lang="en-US" sz="2000" b="1" i="0" dirty="0">
                <a:effectLst/>
                <a:latin typeface="__Inter_a64ecd"/>
              </a:rPr>
              <a:t>Top 5 Recommendations:</a:t>
            </a:r>
          </a:p>
          <a:p>
            <a:pPr marL="285750" indent="-285750" algn="l">
              <a:buFont typeface="Arial" panose="020B0604020202020204" pitchFamily="34" charset="0"/>
              <a:buChar char="•"/>
            </a:pPr>
            <a:endParaRPr lang="en-US" b="0" i="0" dirty="0">
              <a:effectLst/>
              <a:latin typeface="__Inter_a64ecd"/>
            </a:endParaRPr>
          </a:p>
          <a:p>
            <a:pPr marL="285750" indent="-285750" algn="l">
              <a:buFont typeface="Arial" panose="020B0604020202020204" pitchFamily="34" charset="0"/>
              <a:buChar char="•"/>
            </a:pPr>
            <a:r>
              <a:rPr lang="en-US" b="1" i="0" dirty="0">
                <a:effectLst/>
                <a:latin typeface="__Inter_a64ecd"/>
              </a:rPr>
              <a:t>Promote tourism</a:t>
            </a:r>
            <a:r>
              <a:rPr lang="en-US" b="0" i="0" dirty="0">
                <a:effectLst/>
                <a:latin typeface="__Inter_a64ecd"/>
              </a:rPr>
              <a:t>: Telangana has a rich history and culture, which can be a major source of tourism revenue. The government should focus on promoting tourism by developing tourist destinations, improving infrastructure, and providing marketing support.</a:t>
            </a:r>
          </a:p>
          <a:p>
            <a:pPr marL="285750" indent="-285750" algn="l">
              <a:buFont typeface="Arial" panose="020B0604020202020204" pitchFamily="34" charset="0"/>
              <a:buChar char="•"/>
            </a:pPr>
            <a:endParaRPr lang="en-US" dirty="0">
              <a:latin typeface="__Inter_a64ecd"/>
            </a:endParaRPr>
          </a:p>
          <a:p>
            <a:pPr marL="285750" indent="-285750" algn="l">
              <a:buFont typeface="Arial" panose="020B0604020202020204" pitchFamily="34" charset="0"/>
              <a:buChar char="•"/>
            </a:pPr>
            <a:r>
              <a:rPr lang="en-US" b="1" i="0" dirty="0">
                <a:effectLst/>
                <a:latin typeface="__Inter_a64ecd"/>
              </a:rPr>
              <a:t>Improve the quality of education and healthcare:</a:t>
            </a:r>
            <a:r>
              <a:rPr lang="en-US" b="0" i="0" dirty="0">
                <a:effectLst/>
                <a:latin typeface="__Inter_a64ecd"/>
              </a:rPr>
              <a:t> The quality of education and healthcare are important determinants of the state's human capital. The government should focus on improving the quality of education and healthcare by providing better infrastructure, training, and facilities. The government should also focus on making education and healthcare more accessible to all sections of society.</a:t>
            </a:r>
          </a:p>
          <a:p>
            <a:pPr marL="285750" indent="-285750" algn="l">
              <a:buFont typeface="Arial" panose="020B0604020202020204" pitchFamily="34" charset="0"/>
              <a:buChar char="•"/>
            </a:pPr>
            <a:endParaRPr lang="en-US" dirty="0">
              <a:latin typeface="__Inter_a64ecd"/>
            </a:endParaRPr>
          </a:p>
          <a:p>
            <a:pPr marL="285750" indent="-285750" algn="l">
              <a:buFont typeface="Arial" panose="020B0604020202020204" pitchFamily="34" charset="0"/>
              <a:buChar char="•"/>
            </a:pPr>
            <a:r>
              <a:rPr lang="en-US" b="1" i="0" dirty="0">
                <a:effectLst/>
                <a:latin typeface="__Inter_a64ecd"/>
              </a:rPr>
              <a:t>Encourage R&amp;D:</a:t>
            </a:r>
            <a:r>
              <a:rPr lang="en-US" b="0" i="0" dirty="0">
                <a:effectLst/>
                <a:latin typeface="__Inter_a64ecd"/>
              </a:rPr>
              <a:t> Research and development is essential for innovation and economic growth. The government should encourage research and development by providing funding, tax incentives, and other support to researchers and scientists.</a:t>
            </a:r>
          </a:p>
          <a:p>
            <a:pPr marL="285750" indent="-285750" algn="l">
              <a:buFont typeface="Arial" panose="020B0604020202020204" pitchFamily="34" charset="0"/>
              <a:buChar char="•"/>
            </a:pPr>
            <a:endParaRPr lang="en-US" b="0" i="0" dirty="0">
              <a:effectLst/>
              <a:latin typeface="__Inter_a64ecd"/>
            </a:endParaRPr>
          </a:p>
          <a:p>
            <a:pPr marL="285750" indent="-285750" algn="l">
              <a:buFont typeface="Arial" panose="020B0604020202020204" pitchFamily="34" charset="0"/>
              <a:buChar char="•"/>
            </a:pPr>
            <a:r>
              <a:rPr lang="en-US" b="1" i="0" dirty="0">
                <a:effectLst/>
                <a:latin typeface="__Inter_a64ecd"/>
              </a:rPr>
              <a:t>Partner with the private companies:</a:t>
            </a:r>
            <a:r>
              <a:rPr lang="en-US" b="0" i="0" dirty="0">
                <a:effectLst/>
                <a:latin typeface="__Inter_a64ecd"/>
              </a:rPr>
              <a:t> The government should partner with the private companies to develop the economy. This can be done by collaborating on projects and sharing resources.</a:t>
            </a:r>
          </a:p>
          <a:p>
            <a:pPr marL="285750" indent="-285750" algn="l">
              <a:buFont typeface="Arial" panose="020B0604020202020204" pitchFamily="34" charset="0"/>
              <a:buChar char="•"/>
            </a:pPr>
            <a:endParaRPr lang="en-US" b="0" i="0" dirty="0">
              <a:effectLst/>
              <a:latin typeface="__Inter_a64ecd"/>
            </a:endParaRPr>
          </a:p>
          <a:p>
            <a:pPr marL="285750" indent="-285750" algn="l">
              <a:buFont typeface="Arial" panose="020B0604020202020204" pitchFamily="34" charset="0"/>
              <a:buChar char="•"/>
            </a:pPr>
            <a:r>
              <a:rPr lang="en-US" b="1" i="0" dirty="0">
                <a:effectLst/>
                <a:latin typeface="__Inter_a64ecd"/>
              </a:rPr>
              <a:t>Empower women:</a:t>
            </a:r>
            <a:r>
              <a:rPr lang="en-US" b="0" i="0" dirty="0">
                <a:effectLst/>
                <a:latin typeface="__Inter_a64ecd"/>
              </a:rPr>
              <a:t> Women play a vital role in the economy. The government should focus on empowering women by providing them with education, skills training, and </a:t>
            </a:r>
            <a:r>
              <a:rPr lang="en-US" b="1" i="1" dirty="0">
                <a:effectLst/>
                <a:latin typeface="__Inter_a64ecd"/>
              </a:rPr>
              <a:t>access to credit</a:t>
            </a:r>
            <a:r>
              <a:rPr lang="en-US" b="0" i="0" dirty="0">
                <a:effectLst/>
                <a:latin typeface="__Inter_a64ecd"/>
              </a:rPr>
              <a:t>.</a:t>
            </a:r>
          </a:p>
          <a:p>
            <a:br>
              <a:rPr lang="en-US" dirty="0"/>
            </a:br>
            <a:endParaRPr lang="en-IN" dirty="0"/>
          </a:p>
        </p:txBody>
      </p:sp>
    </p:spTree>
    <p:extLst>
      <p:ext uri="{BB962C8B-B14F-4D97-AF65-F5344CB8AC3E}">
        <p14:creationId xmlns:p14="http://schemas.microsoft.com/office/powerpoint/2010/main" val="276465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7CF2-ED83-7E76-0C8B-158BF0ECCA25}"/>
              </a:ext>
            </a:extLst>
          </p:cNvPr>
          <p:cNvSpPr>
            <a:spLocks noGrp="1"/>
          </p:cNvSpPr>
          <p:nvPr>
            <p:ph type="title"/>
          </p:nvPr>
        </p:nvSpPr>
        <p:spPr/>
        <p:txBody>
          <a:bodyPr/>
          <a:lstStyle/>
          <a:p>
            <a:r>
              <a:rPr lang="en-IN" dirty="0"/>
              <a:t>About </a:t>
            </a:r>
            <a:r>
              <a:rPr lang="en-IN" dirty="0" err="1"/>
              <a:t>Telengana</a:t>
            </a:r>
            <a:endParaRPr lang="en-IN" dirty="0"/>
          </a:p>
        </p:txBody>
      </p:sp>
      <p:sp>
        <p:nvSpPr>
          <p:cNvPr id="4" name="Content Placeholder 3">
            <a:extLst>
              <a:ext uri="{FF2B5EF4-FFF2-40B4-BE49-F238E27FC236}">
                <a16:creationId xmlns:a16="http://schemas.microsoft.com/office/drawing/2014/main" id="{9B9B73EA-D4A5-C0D5-09C5-675F7053C8D2}"/>
              </a:ext>
            </a:extLst>
          </p:cNvPr>
          <p:cNvSpPr>
            <a:spLocks noGrp="1"/>
          </p:cNvSpPr>
          <p:nvPr>
            <p:ph sz="half" idx="1"/>
          </p:nvPr>
        </p:nvSpPr>
        <p:spPr>
          <a:xfrm>
            <a:off x="838199" y="1825625"/>
            <a:ext cx="7036837" cy="4351338"/>
          </a:xfrm>
        </p:spPr>
        <p:txBody>
          <a:bodyPr>
            <a:normAutofit fontScale="47500" lnSpcReduction="20000"/>
          </a:bodyPr>
          <a:lstStyle/>
          <a:p>
            <a:pPr algn="l">
              <a:lnSpc>
                <a:spcPct val="120000"/>
              </a:lnSpc>
            </a:pPr>
            <a:r>
              <a:rPr lang="en-US" sz="2800" i="0" dirty="0">
                <a:effectLst/>
                <a:latin typeface="Arial" panose="020B0604020202020204" pitchFamily="34" charset="0"/>
              </a:rPr>
              <a:t>Telangana is a landlocked state in India situated in Southern part of the Indian peninsula on the high Deccan Plateau. It is the eleventh-largest state and the twelfth-most populated state in India as per 2011 census. On 2 June 2014, the area was separated from the northwestern part of Andhra Pradesh as the newly formed state of Telangana, with Hyderabad as its capital.</a:t>
            </a:r>
          </a:p>
          <a:p>
            <a:pPr algn="l">
              <a:lnSpc>
                <a:spcPct val="120000"/>
              </a:lnSpc>
            </a:pPr>
            <a:endParaRPr lang="en-US" sz="2800" i="0" dirty="0">
              <a:effectLst/>
              <a:latin typeface="Arial" panose="020B0604020202020204" pitchFamily="34" charset="0"/>
            </a:endParaRPr>
          </a:p>
          <a:p>
            <a:pPr algn="l">
              <a:lnSpc>
                <a:spcPct val="120000"/>
              </a:lnSpc>
            </a:pPr>
            <a:r>
              <a:rPr lang="en-US" sz="2800" i="0" dirty="0">
                <a:effectLst/>
                <a:latin typeface="Arial" panose="020B0604020202020204" pitchFamily="34" charset="0"/>
              </a:rPr>
              <a:t>The economy of Telangana is the ninth-largest in India, with a gross state domestic product (GSDP) of ₹9,572,071 million (equivalent to ₹11 trillion or US$140 billion in 2023) and has GSDP per capita of ₹320,000 (US$4,000). Telangana has scored 0.705 human development index.</a:t>
            </a:r>
          </a:p>
          <a:p>
            <a:pPr algn="l">
              <a:lnSpc>
                <a:spcPct val="120000"/>
              </a:lnSpc>
            </a:pPr>
            <a:endParaRPr lang="en-US" sz="2800" i="0" dirty="0">
              <a:effectLst/>
              <a:latin typeface="Arial" panose="020B0604020202020204" pitchFamily="34" charset="0"/>
            </a:endParaRPr>
          </a:p>
          <a:p>
            <a:pPr algn="l">
              <a:lnSpc>
                <a:spcPct val="120000"/>
              </a:lnSpc>
            </a:pPr>
            <a:r>
              <a:rPr lang="en-US" sz="2800" i="0" dirty="0">
                <a:effectLst/>
                <a:latin typeface="Arial" panose="020B0604020202020204" pitchFamily="34" charset="0"/>
              </a:rPr>
              <a:t>The state has emerged as a major focus for robust IT software, industry and services sector. The state is also the main administrative center of many Indian </a:t>
            </a:r>
            <a:r>
              <a:rPr lang="en-US" sz="2800" i="0" dirty="0" err="1">
                <a:effectLst/>
                <a:latin typeface="Arial" panose="020B0604020202020204" pitchFamily="34" charset="0"/>
              </a:rPr>
              <a:t>defence</a:t>
            </a:r>
            <a:r>
              <a:rPr lang="en-US" sz="2800" i="0" dirty="0">
                <a:effectLst/>
                <a:latin typeface="Arial" panose="020B0604020202020204" pitchFamily="34" charset="0"/>
              </a:rPr>
              <a:t> aerospace and research labs like Bharat Dynamics Limited, </a:t>
            </a:r>
            <a:r>
              <a:rPr lang="en-US" sz="2800" i="0" dirty="0" err="1">
                <a:effectLst/>
                <a:latin typeface="Arial" panose="020B0604020202020204" pitchFamily="34" charset="0"/>
              </a:rPr>
              <a:t>Defence</a:t>
            </a:r>
            <a:r>
              <a:rPr lang="en-US" sz="2800" i="0" dirty="0">
                <a:effectLst/>
                <a:latin typeface="Arial" panose="020B0604020202020204" pitchFamily="34" charset="0"/>
              </a:rPr>
              <a:t> Metallurgical Research Laboratory, Defense Research and Development Organization and </a:t>
            </a:r>
            <a:r>
              <a:rPr lang="en-US" sz="2800" i="0" dirty="0" err="1">
                <a:effectLst/>
                <a:latin typeface="Arial" panose="020B0604020202020204" pitchFamily="34" charset="0"/>
              </a:rPr>
              <a:t>Defence</a:t>
            </a:r>
            <a:r>
              <a:rPr lang="en-US" sz="2800" i="0" dirty="0">
                <a:effectLst/>
                <a:latin typeface="Arial" panose="020B0604020202020204" pitchFamily="34" charset="0"/>
              </a:rPr>
              <a:t> Research and Development Laboratory.</a:t>
            </a:r>
            <a:endParaRPr lang="en-IN" sz="2800" dirty="0"/>
          </a:p>
          <a:p>
            <a:endParaRPr lang="en-IN" dirty="0"/>
          </a:p>
        </p:txBody>
      </p:sp>
      <p:pic>
        <p:nvPicPr>
          <p:cNvPr id="6" name="Content Placeholder 7">
            <a:extLst>
              <a:ext uri="{FF2B5EF4-FFF2-40B4-BE49-F238E27FC236}">
                <a16:creationId xmlns:a16="http://schemas.microsoft.com/office/drawing/2014/main" id="{201708D6-E22C-A4D7-BCEC-5CAFD6E01F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26413" y="1922106"/>
            <a:ext cx="3227387" cy="3526972"/>
          </a:xfrm>
        </p:spPr>
      </p:pic>
    </p:spTree>
    <p:extLst>
      <p:ext uri="{BB962C8B-B14F-4D97-AF65-F5344CB8AC3E}">
        <p14:creationId xmlns:p14="http://schemas.microsoft.com/office/powerpoint/2010/main" val="310997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E977E0-1B8E-3877-87D6-A61111D64F19}"/>
              </a:ext>
            </a:extLst>
          </p:cNvPr>
          <p:cNvSpPr>
            <a:spLocks noGrp="1"/>
          </p:cNvSpPr>
          <p:nvPr>
            <p:ph type="title"/>
          </p:nvPr>
        </p:nvSpPr>
        <p:spPr>
          <a:xfrm>
            <a:off x="838200" y="1819469"/>
            <a:ext cx="10515600" cy="3648270"/>
          </a:xfrm>
        </p:spPr>
        <p:txBody>
          <a:bodyPr/>
          <a:lstStyle/>
          <a:p>
            <a:r>
              <a:rPr lang="en-IN" sz="4400" b="1" dirty="0"/>
              <a:t>STAMPS</a:t>
            </a:r>
            <a:br>
              <a:rPr lang="en-IN" sz="4400" b="1" dirty="0"/>
            </a:br>
            <a:endParaRPr lang="en-IN" dirty="0"/>
          </a:p>
        </p:txBody>
      </p:sp>
    </p:spTree>
    <p:extLst>
      <p:ext uri="{BB962C8B-B14F-4D97-AF65-F5344CB8AC3E}">
        <p14:creationId xmlns:p14="http://schemas.microsoft.com/office/powerpoint/2010/main" val="196669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2413-5887-4BEF-B31D-FBA1BF788800}"/>
              </a:ext>
            </a:extLst>
          </p:cNvPr>
          <p:cNvSpPr>
            <a:spLocks noGrp="1"/>
          </p:cNvSpPr>
          <p:nvPr>
            <p:ph type="title"/>
          </p:nvPr>
        </p:nvSpPr>
        <p:spPr>
          <a:xfrm>
            <a:off x="838200" y="365125"/>
            <a:ext cx="10515600" cy="987814"/>
          </a:xfrm>
        </p:spPr>
        <p:txBody>
          <a:bodyPr>
            <a:normAutofit/>
          </a:bodyPr>
          <a:lstStyle/>
          <a:p>
            <a:r>
              <a:rPr lang="en-IN" sz="1800" b="1" dirty="0"/>
              <a:t>Q. </a:t>
            </a:r>
            <a:r>
              <a:rPr lang="en-US" sz="1800" b="1" dirty="0"/>
              <a:t>How does the revenue generated from document registration vary across districts in Telangana? List down the top 5 districts that showed the highest document registration revenue growth between FY 2019 and 2022. </a:t>
            </a:r>
            <a:endParaRPr lang="en-IN" sz="1800" b="1" dirty="0"/>
          </a:p>
        </p:txBody>
      </p:sp>
      <p:pic>
        <p:nvPicPr>
          <p:cNvPr id="5" name="Content Placeholder 4">
            <a:extLst>
              <a:ext uri="{FF2B5EF4-FFF2-40B4-BE49-F238E27FC236}">
                <a16:creationId xmlns:a16="http://schemas.microsoft.com/office/drawing/2014/main" id="{6119085A-D21F-3BAB-C630-78C35C6A9563}"/>
              </a:ext>
            </a:extLst>
          </p:cNvPr>
          <p:cNvPicPr>
            <a:picLocks noGrp="1" noChangeAspect="1"/>
          </p:cNvPicPr>
          <p:nvPr>
            <p:ph idx="1"/>
          </p:nvPr>
        </p:nvPicPr>
        <p:blipFill>
          <a:blip r:embed="rId2"/>
          <a:stretch>
            <a:fillRect/>
          </a:stretch>
        </p:blipFill>
        <p:spPr>
          <a:xfrm>
            <a:off x="998376" y="1357605"/>
            <a:ext cx="5097624" cy="2542592"/>
          </a:xfrm>
        </p:spPr>
      </p:pic>
      <p:sp>
        <p:nvSpPr>
          <p:cNvPr id="6" name="TextBox 5">
            <a:extLst>
              <a:ext uri="{FF2B5EF4-FFF2-40B4-BE49-F238E27FC236}">
                <a16:creationId xmlns:a16="http://schemas.microsoft.com/office/drawing/2014/main" id="{8D6DDB80-5DE7-29C5-25B5-6DFF1D2ACEE2}"/>
              </a:ext>
            </a:extLst>
          </p:cNvPr>
          <p:cNvSpPr txBox="1"/>
          <p:nvPr/>
        </p:nvSpPr>
        <p:spPr>
          <a:xfrm>
            <a:off x="905069" y="4329404"/>
            <a:ext cx="10608907" cy="1785104"/>
          </a:xfrm>
          <a:prstGeom prst="rect">
            <a:avLst/>
          </a:prstGeom>
          <a:noFill/>
        </p:spPr>
        <p:txBody>
          <a:bodyPr wrap="square" rtlCol="0">
            <a:spAutoFit/>
          </a:bodyPr>
          <a:lstStyle/>
          <a:p>
            <a:r>
              <a:rPr lang="en-IN" sz="2000" b="1" dirty="0"/>
              <a:t>Insights:</a:t>
            </a:r>
          </a:p>
          <a:p>
            <a:pPr marL="285750" indent="-285750">
              <a:buFont typeface="Arial" panose="020B0604020202020204" pitchFamily="34" charset="0"/>
              <a:buChar char="•"/>
            </a:pPr>
            <a:r>
              <a:rPr lang="en-IN" dirty="0" err="1"/>
              <a:t>Rangareddy</a:t>
            </a:r>
            <a:r>
              <a:rPr lang="en-IN" dirty="0"/>
              <a:t> contributes 36.65% to revenue generated from document registration.</a:t>
            </a:r>
          </a:p>
          <a:p>
            <a:pPr marL="285750" indent="-285750">
              <a:buFont typeface="Arial" panose="020B0604020202020204" pitchFamily="34" charset="0"/>
              <a:buChar char="•"/>
            </a:pPr>
            <a:r>
              <a:rPr lang="en-IN" dirty="0" err="1"/>
              <a:t>Medchal</a:t>
            </a:r>
            <a:r>
              <a:rPr lang="en-IN" dirty="0"/>
              <a:t> </a:t>
            </a:r>
            <a:r>
              <a:rPr lang="en-IN" dirty="0" err="1"/>
              <a:t>Malkajgiri</a:t>
            </a:r>
            <a:r>
              <a:rPr lang="en-IN" dirty="0"/>
              <a:t> contributes 21.7% to revenue generated from document registration.</a:t>
            </a:r>
          </a:p>
          <a:p>
            <a:pPr marL="285750" indent="-285750">
              <a:buFont typeface="Arial" panose="020B0604020202020204" pitchFamily="34" charset="0"/>
              <a:buChar char="•"/>
            </a:pPr>
            <a:r>
              <a:rPr lang="en-IN" dirty="0"/>
              <a:t>Hyderabad contributes 13.01% to revenue generated from document registration.</a:t>
            </a:r>
          </a:p>
          <a:p>
            <a:pPr marL="285750" indent="-285750">
              <a:buFont typeface="Arial" panose="020B0604020202020204" pitchFamily="34" charset="0"/>
              <a:buChar char="•"/>
            </a:pPr>
            <a:r>
              <a:rPr lang="en-IN" dirty="0"/>
              <a:t>All these districts make it to total 72% of total revenue generated from document registration.</a:t>
            </a:r>
          </a:p>
          <a:p>
            <a:endParaRPr lang="en-IN" dirty="0"/>
          </a:p>
        </p:txBody>
      </p:sp>
      <p:pic>
        <p:nvPicPr>
          <p:cNvPr id="8" name="Picture 7">
            <a:extLst>
              <a:ext uri="{FF2B5EF4-FFF2-40B4-BE49-F238E27FC236}">
                <a16:creationId xmlns:a16="http://schemas.microsoft.com/office/drawing/2014/main" id="{0E996DAF-05B1-7443-315A-463DDC80B50C}"/>
              </a:ext>
            </a:extLst>
          </p:cNvPr>
          <p:cNvPicPr>
            <a:picLocks noChangeAspect="1"/>
          </p:cNvPicPr>
          <p:nvPr/>
        </p:nvPicPr>
        <p:blipFill>
          <a:blip r:embed="rId3"/>
          <a:stretch>
            <a:fillRect/>
          </a:stretch>
        </p:blipFill>
        <p:spPr>
          <a:xfrm>
            <a:off x="6410908" y="1341252"/>
            <a:ext cx="4627984" cy="2558945"/>
          </a:xfrm>
          <a:prstGeom prst="rect">
            <a:avLst/>
          </a:prstGeom>
        </p:spPr>
      </p:pic>
    </p:spTree>
    <p:extLst>
      <p:ext uri="{BB962C8B-B14F-4D97-AF65-F5344CB8AC3E}">
        <p14:creationId xmlns:p14="http://schemas.microsoft.com/office/powerpoint/2010/main" val="199511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957200-FCD8-057A-B1C6-BD8540519614}"/>
              </a:ext>
            </a:extLst>
          </p:cNvPr>
          <p:cNvSpPr txBox="1"/>
          <p:nvPr/>
        </p:nvSpPr>
        <p:spPr>
          <a:xfrm>
            <a:off x="345233" y="718457"/>
            <a:ext cx="11467322" cy="5866350"/>
          </a:xfrm>
          <a:prstGeom prst="rect">
            <a:avLst/>
          </a:prstGeom>
          <a:noFill/>
        </p:spPr>
        <p:txBody>
          <a:bodyPr wrap="square" rtlCol="0">
            <a:spAutoFit/>
          </a:bodyPr>
          <a:lstStyle/>
          <a:p>
            <a:pPr algn="l">
              <a:lnSpc>
                <a:spcPct val="150000"/>
              </a:lnSpc>
            </a:pPr>
            <a:r>
              <a:rPr lang="en-US" b="0" i="0" dirty="0">
                <a:solidFill>
                  <a:srgbClr val="374151"/>
                </a:solidFill>
                <a:effectLst/>
                <a:latin typeface="Söhne"/>
              </a:rPr>
              <a:t>The concentration of document registration in Hyderabad, </a:t>
            </a:r>
            <a:r>
              <a:rPr lang="en-US" b="0" i="0" dirty="0" err="1">
                <a:solidFill>
                  <a:srgbClr val="374151"/>
                </a:solidFill>
                <a:effectLst/>
                <a:latin typeface="Söhne"/>
              </a:rPr>
              <a:t>Rangareddy</a:t>
            </a:r>
            <a:r>
              <a:rPr lang="en-US" b="0" i="0" dirty="0">
                <a:solidFill>
                  <a:srgbClr val="374151"/>
                </a:solidFill>
                <a:effectLst/>
                <a:latin typeface="Söhne"/>
              </a:rPr>
              <a:t>, and </a:t>
            </a:r>
            <a:r>
              <a:rPr lang="en-US" b="0" i="0" dirty="0" err="1">
                <a:solidFill>
                  <a:srgbClr val="374151"/>
                </a:solidFill>
                <a:effectLst/>
                <a:latin typeface="Söhne"/>
              </a:rPr>
              <a:t>Medchal</a:t>
            </a:r>
            <a:r>
              <a:rPr lang="en-US" b="0" i="0" dirty="0">
                <a:solidFill>
                  <a:srgbClr val="374151"/>
                </a:solidFill>
                <a:effectLst/>
                <a:latin typeface="Söhne"/>
              </a:rPr>
              <a:t> </a:t>
            </a:r>
            <a:r>
              <a:rPr lang="en-US" b="0" i="0" dirty="0" err="1">
                <a:solidFill>
                  <a:srgbClr val="374151"/>
                </a:solidFill>
                <a:effectLst/>
                <a:latin typeface="Söhne"/>
              </a:rPr>
              <a:t>Malkajgiri</a:t>
            </a:r>
            <a:r>
              <a:rPr lang="en-US" b="0" i="0" dirty="0">
                <a:solidFill>
                  <a:srgbClr val="374151"/>
                </a:solidFill>
                <a:effectLst/>
                <a:latin typeface="Söhne"/>
              </a:rPr>
              <a:t>, contributing to 72% of the total, can be attributed to several factors:</a:t>
            </a:r>
          </a:p>
          <a:p>
            <a:pPr algn="l">
              <a:lnSpc>
                <a:spcPct val="150000"/>
              </a:lnSpc>
              <a:buFont typeface="+mj-lt"/>
              <a:buAutoNum type="arabicPeriod"/>
            </a:pPr>
            <a:r>
              <a:rPr lang="en-US" b="1" i="0" dirty="0">
                <a:solidFill>
                  <a:srgbClr val="374151"/>
                </a:solidFill>
                <a:effectLst/>
                <a:latin typeface="Söhne"/>
              </a:rPr>
              <a:t>Urban Centers:</a:t>
            </a:r>
            <a:r>
              <a:rPr lang="en-US" b="0" i="0" dirty="0">
                <a:solidFill>
                  <a:srgbClr val="374151"/>
                </a:solidFill>
                <a:effectLst/>
                <a:latin typeface="Söhne"/>
              </a:rPr>
              <a:t> Hyderabad, being a major urban center, and </a:t>
            </a:r>
            <a:r>
              <a:rPr lang="en-US" b="0" i="0" dirty="0" err="1">
                <a:solidFill>
                  <a:srgbClr val="374151"/>
                </a:solidFill>
                <a:effectLst/>
                <a:latin typeface="Söhne"/>
              </a:rPr>
              <a:t>Rangareddy</a:t>
            </a:r>
            <a:r>
              <a:rPr lang="en-US" b="0" i="0" dirty="0">
                <a:solidFill>
                  <a:srgbClr val="374151"/>
                </a:solidFill>
                <a:effectLst/>
                <a:latin typeface="Söhne"/>
              </a:rPr>
              <a:t> and </a:t>
            </a:r>
            <a:r>
              <a:rPr lang="en-US" b="0" i="0" dirty="0" err="1">
                <a:solidFill>
                  <a:srgbClr val="374151"/>
                </a:solidFill>
                <a:effectLst/>
                <a:latin typeface="Söhne"/>
              </a:rPr>
              <a:t>Medchal</a:t>
            </a:r>
            <a:r>
              <a:rPr lang="en-US" b="0" i="0" dirty="0">
                <a:solidFill>
                  <a:srgbClr val="374151"/>
                </a:solidFill>
                <a:effectLst/>
                <a:latin typeface="Söhne"/>
              </a:rPr>
              <a:t> </a:t>
            </a:r>
            <a:r>
              <a:rPr lang="en-US" b="0" i="0" dirty="0" err="1">
                <a:solidFill>
                  <a:srgbClr val="374151"/>
                </a:solidFill>
                <a:effectLst/>
                <a:latin typeface="Söhne"/>
              </a:rPr>
              <a:t>Malkajgiri</a:t>
            </a:r>
            <a:r>
              <a:rPr lang="en-US" b="0" i="0" dirty="0">
                <a:solidFill>
                  <a:srgbClr val="374151"/>
                </a:solidFill>
                <a:effectLst/>
                <a:latin typeface="Söhne"/>
              </a:rPr>
              <a:t> districts housing significant suburban areas, naturally witness higher transactional activities, including property dealings and document registrations.</a:t>
            </a:r>
          </a:p>
          <a:p>
            <a:pPr algn="l">
              <a:lnSpc>
                <a:spcPct val="150000"/>
              </a:lnSpc>
              <a:buFont typeface="+mj-lt"/>
              <a:buAutoNum type="arabicPeriod"/>
            </a:pPr>
            <a:r>
              <a:rPr lang="en-US" b="1" i="0" dirty="0">
                <a:solidFill>
                  <a:srgbClr val="374151"/>
                </a:solidFill>
                <a:effectLst/>
                <a:latin typeface="Söhne"/>
              </a:rPr>
              <a:t>Economic Activity:</a:t>
            </a:r>
            <a:r>
              <a:rPr lang="en-US" b="0" i="0" dirty="0">
                <a:solidFill>
                  <a:srgbClr val="374151"/>
                </a:solidFill>
                <a:effectLst/>
                <a:latin typeface="Söhne"/>
              </a:rPr>
              <a:t> These areas are often hubs of economic activity, attracting businesses, investments, and property transactions, resulting in a higher volume of document registrations.</a:t>
            </a:r>
          </a:p>
          <a:p>
            <a:pPr algn="l">
              <a:lnSpc>
                <a:spcPct val="150000"/>
              </a:lnSpc>
              <a:buFont typeface="+mj-lt"/>
              <a:buAutoNum type="arabicPeriod"/>
            </a:pPr>
            <a:r>
              <a:rPr lang="en-US" b="1" i="0" dirty="0">
                <a:solidFill>
                  <a:srgbClr val="374151"/>
                </a:solidFill>
                <a:effectLst/>
                <a:latin typeface="Söhne"/>
              </a:rPr>
              <a:t>Population Density:</a:t>
            </a:r>
            <a:r>
              <a:rPr lang="en-US" b="0" i="0" dirty="0">
                <a:solidFill>
                  <a:srgbClr val="374151"/>
                </a:solidFill>
                <a:effectLst/>
                <a:latin typeface="Söhne"/>
              </a:rPr>
              <a:t> The higher population density in these regions implies more residential and commercial transactions, leading to increased document registrations.</a:t>
            </a:r>
          </a:p>
          <a:p>
            <a:pPr algn="l">
              <a:lnSpc>
                <a:spcPct val="150000"/>
              </a:lnSpc>
              <a:buFont typeface="+mj-lt"/>
              <a:buAutoNum type="arabicPeriod"/>
            </a:pPr>
            <a:r>
              <a:rPr lang="en-US" b="1" i="0" dirty="0">
                <a:solidFill>
                  <a:srgbClr val="374151"/>
                </a:solidFill>
                <a:effectLst/>
                <a:latin typeface="Söhne"/>
              </a:rPr>
              <a:t>Infrastructure Development:</a:t>
            </a:r>
            <a:r>
              <a:rPr lang="en-US" b="0" i="0" dirty="0">
                <a:solidFill>
                  <a:srgbClr val="374151"/>
                </a:solidFill>
                <a:effectLst/>
                <a:latin typeface="Söhne"/>
              </a:rPr>
              <a:t> Ongoing infrastructure projects and development initiatives in and around Hyderabad may stimulate real estate transactions and, consequently, document registrations.</a:t>
            </a:r>
          </a:p>
          <a:p>
            <a:pPr algn="l">
              <a:lnSpc>
                <a:spcPct val="150000"/>
              </a:lnSpc>
              <a:buFont typeface="+mj-lt"/>
              <a:buAutoNum type="arabicPeriod"/>
            </a:pPr>
            <a:r>
              <a:rPr lang="en-US" b="1" i="0" dirty="0">
                <a:solidFill>
                  <a:srgbClr val="374151"/>
                </a:solidFill>
                <a:effectLst/>
                <a:latin typeface="Söhne"/>
              </a:rPr>
              <a:t>Government and Corporate Presence:</a:t>
            </a:r>
            <a:r>
              <a:rPr lang="en-US" b="0" i="0" dirty="0">
                <a:solidFill>
                  <a:srgbClr val="374151"/>
                </a:solidFill>
                <a:effectLst/>
                <a:latin typeface="Söhne"/>
              </a:rPr>
              <a:t> The presence of government offices, corporate headquarters, and commercial establishments in these districts can lead to increased property transactions and document registrations.</a:t>
            </a:r>
          </a:p>
          <a:p>
            <a:pPr>
              <a:lnSpc>
                <a:spcPct val="150000"/>
              </a:lnSpc>
            </a:pPr>
            <a:endParaRPr lang="en-IN" dirty="0"/>
          </a:p>
        </p:txBody>
      </p:sp>
    </p:spTree>
    <p:extLst>
      <p:ext uri="{BB962C8B-B14F-4D97-AF65-F5344CB8AC3E}">
        <p14:creationId xmlns:p14="http://schemas.microsoft.com/office/powerpoint/2010/main" val="104858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5F92-604B-50E9-109C-76DA810EF981}"/>
              </a:ext>
            </a:extLst>
          </p:cNvPr>
          <p:cNvSpPr>
            <a:spLocks noGrp="1"/>
          </p:cNvSpPr>
          <p:nvPr>
            <p:ph type="title"/>
          </p:nvPr>
        </p:nvSpPr>
        <p:spPr>
          <a:xfrm>
            <a:off x="838200" y="93306"/>
            <a:ext cx="10515600" cy="1017037"/>
          </a:xfrm>
        </p:spPr>
        <p:txBody>
          <a:bodyPr>
            <a:normAutofit/>
          </a:bodyPr>
          <a:lstStyle/>
          <a:p>
            <a:r>
              <a:rPr lang="en-IN" sz="1800" b="1" dirty="0"/>
              <a:t>Q. </a:t>
            </a:r>
            <a:r>
              <a:rPr lang="en-US" sz="1800" b="1" dirty="0"/>
              <a:t>How does the revenue generated from document registration compare to the revenue generated from e-stamps challans across districts? List down the top 5 districts where e-stamps revenue contributes significantly more to the revenue than the documents in FY 2022? </a:t>
            </a:r>
            <a:endParaRPr lang="en-IN" sz="1800" b="1" dirty="0"/>
          </a:p>
        </p:txBody>
      </p:sp>
      <p:pic>
        <p:nvPicPr>
          <p:cNvPr id="5" name="Content Placeholder 4">
            <a:extLst>
              <a:ext uri="{FF2B5EF4-FFF2-40B4-BE49-F238E27FC236}">
                <a16:creationId xmlns:a16="http://schemas.microsoft.com/office/drawing/2014/main" id="{0BBA7E9E-E9E0-4832-376A-3E06ADF3B0CA}"/>
              </a:ext>
            </a:extLst>
          </p:cNvPr>
          <p:cNvPicPr>
            <a:picLocks noGrp="1" noChangeAspect="1"/>
          </p:cNvPicPr>
          <p:nvPr>
            <p:ph idx="1"/>
          </p:nvPr>
        </p:nvPicPr>
        <p:blipFill>
          <a:blip r:embed="rId2"/>
          <a:stretch>
            <a:fillRect/>
          </a:stretch>
        </p:blipFill>
        <p:spPr>
          <a:xfrm>
            <a:off x="1095859" y="1356180"/>
            <a:ext cx="4084674" cy="2072820"/>
          </a:xfrm>
        </p:spPr>
      </p:pic>
      <p:pic>
        <p:nvPicPr>
          <p:cNvPr id="7" name="Picture 6">
            <a:extLst>
              <a:ext uri="{FF2B5EF4-FFF2-40B4-BE49-F238E27FC236}">
                <a16:creationId xmlns:a16="http://schemas.microsoft.com/office/drawing/2014/main" id="{2065BFD3-4A0F-E8AB-3332-768B63FA1512}"/>
              </a:ext>
            </a:extLst>
          </p:cNvPr>
          <p:cNvPicPr>
            <a:picLocks noChangeAspect="1"/>
          </p:cNvPicPr>
          <p:nvPr/>
        </p:nvPicPr>
        <p:blipFill>
          <a:blip r:embed="rId3"/>
          <a:stretch>
            <a:fillRect/>
          </a:stretch>
        </p:blipFill>
        <p:spPr>
          <a:xfrm>
            <a:off x="5660886" y="1356180"/>
            <a:ext cx="5161522" cy="2072820"/>
          </a:xfrm>
          <a:prstGeom prst="rect">
            <a:avLst/>
          </a:prstGeom>
        </p:spPr>
      </p:pic>
      <p:sp>
        <p:nvSpPr>
          <p:cNvPr id="9" name="TextBox 8">
            <a:extLst>
              <a:ext uri="{FF2B5EF4-FFF2-40B4-BE49-F238E27FC236}">
                <a16:creationId xmlns:a16="http://schemas.microsoft.com/office/drawing/2014/main" id="{DBB443BF-AFF5-63E3-1AD1-E3C2DF3359BB}"/>
              </a:ext>
            </a:extLst>
          </p:cNvPr>
          <p:cNvSpPr txBox="1"/>
          <p:nvPr/>
        </p:nvSpPr>
        <p:spPr>
          <a:xfrm>
            <a:off x="1095859" y="3638939"/>
            <a:ext cx="9726549"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t>Overall (2019-2023) the revenue generated from documents registration (57.22%) is higher than revenue generated from </a:t>
            </a:r>
            <a:r>
              <a:rPr lang="en-IN" sz="1600" dirty="0" err="1"/>
              <a:t>estamps</a:t>
            </a:r>
            <a:r>
              <a:rPr lang="en-IN" sz="1600" dirty="0"/>
              <a:t> challans (42.78%). It is because </a:t>
            </a:r>
            <a:r>
              <a:rPr lang="en-IN" sz="1600" dirty="0" err="1"/>
              <a:t>estamps</a:t>
            </a:r>
            <a:r>
              <a:rPr lang="en-IN" sz="1600" dirty="0"/>
              <a:t> challans came into practice almost from </a:t>
            </a:r>
            <a:r>
              <a:rPr lang="en-IN" sz="1600" dirty="0" err="1"/>
              <a:t>jan</a:t>
            </a:r>
            <a:r>
              <a:rPr lang="en-IN" sz="1600" dirty="0"/>
              <a:t> 2021. Thus the cumulative sum of </a:t>
            </a:r>
            <a:r>
              <a:rPr lang="en-IN" sz="1600" dirty="0" err="1"/>
              <a:t>estamps</a:t>
            </a:r>
            <a:r>
              <a:rPr lang="en-IN" sz="1600" dirty="0"/>
              <a:t> is less than document registration revenue</a:t>
            </a:r>
          </a:p>
          <a:p>
            <a:pPr marL="285750" indent="-285750">
              <a:buFont typeface="Arial" panose="020B0604020202020204" pitchFamily="34" charset="0"/>
              <a:buChar char="•"/>
            </a:pPr>
            <a:r>
              <a:rPr lang="en-IN" sz="1600" dirty="0"/>
              <a:t>After which in many district </a:t>
            </a:r>
            <a:r>
              <a:rPr lang="en-IN" sz="1600" dirty="0" err="1"/>
              <a:t>estamps</a:t>
            </a:r>
            <a:r>
              <a:rPr lang="en-IN" sz="1600" dirty="0"/>
              <a:t> challans gradually increased and also become higher than document registered revenue.</a:t>
            </a:r>
          </a:p>
          <a:p>
            <a:pPr marL="285750" indent="-285750">
              <a:buFont typeface="Arial" panose="020B0604020202020204" pitchFamily="34" charset="0"/>
              <a:buChar char="•"/>
            </a:pPr>
            <a:r>
              <a:rPr lang="en-US" sz="1600" dirty="0"/>
              <a:t>E-stamp challans are favored over traditional document registration due to their efficiency, convenience, and cost-effectiveness. These electronic systems offer speed, accuracy, and transparency in stamp duty calculations, promoting digital record-keeping and enabling remote transactions. Government initiatives, anti-fraud measures, and integration with other processes further contribute to the widespread adoption of e-stamp challans.</a:t>
            </a:r>
            <a:endParaRPr lang="en-IN" sz="1600" dirty="0"/>
          </a:p>
        </p:txBody>
      </p:sp>
    </p:spTree>
    <p:extLst>
      <p:ext uri="{BB962C8B-B14F-4D97-AF65-F5344CB8AC3E}">
        <p14:creationId xmlns:p14="http://schemas.microsoft.com/office/powerpoint/2010/main" val="100324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1729-23A0-8824-66F6-68401F2BE470}"/>
              </a:ext>
            </a:extLst>
          </p:cNvPr>
          <p:cNvSpPr>
            <a:spLocks noGrp="1"/>
          </p:cNvSpPr>
          <p:nvPr>
            <p:ph type="title"/>
          </p:nvPr>
        </p:nvSpPr>
        <p:spPr>
          <a:xfrm>
            <a:off x="838200" y="365125"/>
            <a:ext cx="10515600" cy="511953"/>
          </a:xfrm>
        </p:spPr>
        <p:txBody>
          <a:bodyPr>
            <a:noAutofit/>
          </a:bodyPr>
          <a:lstStyle/>
          <a:p>
            <a:r>
              <a:rPr lang="en-IN" sz="1800" b="1" dirty="0"/>
              <a:t>Q.</a:t>
            </a:r>
            <a:r>
              <a:rPr lang="en-US" sz="1800" b="1" dirty="0"/>
              <a:t> Is there any alteration of e-Stamp challan count and document registration count pattern since the implementation of e-Stamp challan? If so, what suggestions would you propose to the government?</a:t>
            </a:r>
            <a:endParaRPr lang="en-IN" sz="1800" b="1" dirty="0"/>
          </a:p>
        </p:txBody>
      </p:sp>
      <p:pic>
        <p:nvPicPr>
          <p:cNvPr id="11" name="Content Placeholder 10">
            <a:extLst>
              <a:ext uri="{FF2B5EF4-FFF2-40B4-BE49-F238E27FC236}">
                <a16:creationId xmlns:a16="http://schemas.microsoft.com/office/drawing/2014/main" id="{51EEFDB9-D278-102B-3A75-0961C84D9D4B}"/>
              </a:ext>
            </a:extLst>
          </p:cNvPr>
          <p:cNvPicPr>
            <a:picLocks noGrp="1" noChangeAspect="1"/>
          </p:cNvPicPr>
          <p:nvPr>
            <p:ph idx="1"/>
          </p:nvPr>
        </p:nvPicPr>
        <p:blipFill>
          <a:blip r:embed="rId2"/>
          <a:stretch>
            <a:fillRect/>
          </a:stretch>
        </p:blipFill>
        <p:spPr>
          <a:xfrm>
            <a:off x="699797" y="1044802"/>
            <a:ext cx="11066828" cy="3961859"/>
          </a:xfrm>
        </p:spPr>
      </p:pic>
      <p:sp>
        <p:nvSpPr>
          <p:cNvPr id="12" name="TextBox 11">
            <a:extLst>
              <a:ext uri="{FF2B5EF4-FFF2-40B4-BE49-F238E27FC236}">
                <a16:creationId xmlns:a16="http://schemas.microsoft.com/office/drawing/2014/main" id="{9389C45B-9CC9-5DBF-FF97-320CA739CD19}"/>
              </a:ext>
            </a:extLst>
          </p:cNvPr>
          <p:cNvSpPr txBox="1"/>
          <p:nvPr/>
        </p:nvSpPr>
        <p:spPr>
          <a:xfrm>
            <a:off x="1091682" y="5174384"/>
            <a:ext cx="10674941" cy="646331"/>
          </a:xfrm>
          <a:prstGeom prst="rect">
            <a:avLst/>
          </a:prstGeom>
          <a:noFill/>
        </p:spPr>
        <p:txBody>
          <a:bodyPr wrap="square" rtlCol="0">
            <a:spAutoFit/>
          </a:bodyPr>
          <a:lstStyle/>
          <a:p>
            <a:r>
              <a:rPr lang="en-IN" dirty="0"/>
              <a:t>Implementation of </a:t>
            </a:r>
            <a:r>
              <a:rPr lang="en-IN" dirty="0" err="1"/>
              <a:t>estamps</a:t>
            </a:r>
            <a:r>
              <a:rPr lang="en-IN" dirty="0"/>
              <a:t> challans started from dec -2020. And its usage started increasing gradually because of easy to use feature from anywhere at anytime .</a:t>
            </a:r>
          </a:p>
        </p:txBody>
      </p:sp>
      <p:sp>
        <p:nvSpPr>
          <p:cNvPr id="13" name="TextBox 12">
            <a:extLst>
              <a:ext uri="{FF2B5EF4-FFF2-40B4-BE49-F238E27FC236}">
                <a16:creationId xmlns:a16="http://schemas.microsoft.com/office/drawing/2014/main" id="{1A5DC737-6BB4-B188-23EE-B608DFF21C9D}"/>
              </a:ext>
            </a:extLst>
          </p:cNvPr>
          <p:cNvSpPr txBox="1"/>
          <p:nvPr/>
        </p:nvSpPr>
        <p:spPr>
          <a:xfrm>
            <a:off x="699796" y="1156996"/>
            <a:ext cx="5085183" cy="512250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48724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797</TotalTime>
  <Words>3893</Words>
  <Application>Microsoft Office PowerPoint</Application>
  <PresentationFormat>Widescreen</PresentationFormat>
  <Paragraphs>219</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__Inter_a64ecd</vt:lpstr>
      <vt:lpstr>Arial</vt:lpstr>
      <vt:lpstr>Calibri</vt:lpstr>
      <vt:lpstr>Calibri Light</vt:lpstr>
      <vt:lpstr>Droid regular</vt:lpstr>
      <vt:lpstr>Manrope</vt:lpstr>
      <vt:lpstr>Montserrat</vt:lpstr>
      <vt:lpstr>Segoe UI</vt:lpstr>
      <vt:lpstr>Söhne</vt:lpstr>
      <vt:lpstr>Retrospect</vt:lpstr>
      <vt:lpstr>TELENGANA GROWTH ANALYSIS</vt:lpstr>
      <vt:lpstr>Problem Statement       </vt:lpstr>
      <vt:lpstr>Technologies used</vt:lpstr>
      <vt:lpstr>About Telengana</vt:lpstr>
      <vt:lpstr>STAMPS </vt:lpstr>
      <vt:lpstr>Q. How does the revenue generated from document registration vary across districts in Telangana? List down the top 5 districts that showed the highest document registration revenue growth between FY 2019 and 2022. </vt:lpstr>
      <vt:lpstr>PowerPoint Presentation</vt:lpstr>
      <vt:lpstr>Q. How does the revenue generated from document registration compare to the revenue generated from e-stamps challans across districts? List down the top 5 districts where e-stamps revenue contributes significantly more to the revenue than the documents in FY 2022? </vt:lpstr>
      <vt:lpstr>Q. Is there any alteration of e-Stamp challan count and document registration count pattern since the implementation of e-Stamp challan? If so, what suggestions would you propose to the government?</vt:lpstr>
      <vt:lpstr>PowerPoint Presentation</vt:lpstr>
      <vt:lpstr>TRANSPORTATION</vt:lpstr>
      <vt:lpstr>PowerPoint Presentation</vt:lpstr>
      <vt:lpstr>PowerPoint Presentation</vt:lpstr>
      <vt:lpstr>PowerPoint Presentation</vt:lpstr>
      <vt:lpstr>PowerPoint Presentation</vt:lpstr>
      <vt:lpstr>Q. List down the top 3 and bottom 3 districts that have shown the highest and lowest vehicle sales growth during FY 2022 compared to FY 2021? (Consider and compare categories: Petrol, Diesel and Electric)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TELENGANA GROWTH ANALYSIS</dc:title>
  <dc:creator>lenovo</dc:creator>
  <cp:lastModifiedBy>lenovo</cp:lastModifiedBy>
  <cp:revision>37</cp:revision>
  <dcterms:created xsi:type="dcterms:W3CDTF">2023-12-20T10:54:14Z</dcterms:created>
  <dcterms:modified xsi:type="dcterms:W3CDTF">2024-03-12T23:26:37Z</dcterms:modified>
</cp:coreProperties>
</file>