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56" r:id="rId5"/>
    <p:sldId id="257" r:id="rId6"/>
    <p:sldId id="258" r:id="rId7"/>
    <p:sldId id="269" r:id="rId8"/>
    <p:sldId id="270" r:id="rId9"/>
    <p:sldId id="271" r:id="rId10"/>
    <p:sldId id="259" r:id="rId11"/>
    <p:sldId id="260" r:id="rId12"/>
    <p:sldId id="261" r:id="rId13"/>
    <p:sldId id="262" r:id="rId14"/>
    <p:sldId id="267" r:id="rId15"/>
    <p:sldId id="263" r:id="rId16"/>
    <p:sldId id="264" r:id="rId17"/>
    <p:sldId id="266" r:id="rId18"/>
    <p:sldId id="268" r:id="rId19"/>
    <p:sldId id="265" r:id="rId20"/>
    <p:sldId id="272" r:id="rId21"/>
    <p:sldId id="273" r:id="rId22"/>
    <p:sldId id="274"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B9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72" autoAdjust="0"/>
    <p:restoredTop sz="94660"/>
  </p:normalViewPr>
  <p:slideViewPr>
    <p:cSldViewPr>
      <p:cViewPr varScale="1">
        <p:scale>
          <a:sx n="86" d="100"/>
          <a:sy n="86" d="100"/>
        </p:scale>
        <p:origin x="1536" y="8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4/3/2022</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4/3/2022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4/3/2022</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3.xml"/><Relationship Id="rId5" Type="http://schemas.openxmlformats.org/officeDocument/2006/relationships/image" Target="../media/image31.jpeg"/><Relationship Id="rId4" Type="http://schemas.openxmlformats.org/officeDocument/2006/relationships/image" Target="../media/image3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504" y="0"/>
            <a:ext cx="8856984" cy="2720977"/>
          </a:xfrm>
        </p:spPr>
        <p:txBody>
          <a:bodyPr/>
          <a:lstStyle/>
          <a:p>
            <a:r>
              <a:rPr lang="en-US" b="0" dirty="0"/>
              <a:t>Project -</a:t>
            </a:r>
            <a:br>
              <a:rPr lang="en-US" b="0" dirty="0"/>
            </a:br>
            <a:r>
              <a:rPr lang="en-US" b="0" dirty="0"/>
              <a:t>“Designing of quadcopter”</a:t>
            </a:r>
            <a:br>
              <a:rPr lang="en-US" b="0" dirty="0"/>
            </a:br>
            <a:r>
              <a:rPr lang="en-US" b="0" dirty="0"/>
              <a:t>(Solidworks) </a:t>
            </a:r>
            <a:br>
              <a:rPr lang="en-US" b="0" dirty="0"/>
            </a:br>
            <a:endParaRPr lang="en-US" b="0" dirty="0"/>
          </a:p>
        </p:txBody>
      </p:sp>
      <p:sp>
        <p:nvSpPr>
          <p:cNvPr id="3" name="Rectangle 2"/>
          <p:cNvSpPr>
            <a:spLocks noGrp="1"/>
          </p:cNvSpPr>
          <p:nvPr>
            <p:ph type="subTitle" idx="1"/>
          </p:nvPr>
        </p:nvSpPr>
        <p:spPr>
          <a:xfrm>
            <a:off x="5148064" y="5445224"/>
            <a:ext cx="3879056" cy="1234575"/>
          </a:xfrm>
        </p:spPr>
        <p:txBody>
          <a:bodyPr>
            <a:normAutofit fontScale="92500" lnSpcReduction="10000"/>
          </a:bodyPr>
          <a:lstStyle/>
          <a:p>
            <a:pPr algn="r"/>
            <a:r>
              <a:rPr lang="en-US" dirty="0"/>
              <a:t>Project under Aeroclub </a:t>
            </a:r>
            <a:r>
              <a:rPr lang="en-US" sz="2600" dirty="0"/>
              <a:t>MNNIT Allahabad</a:t>
            </a:r>
          </a:p>
          <a:p>
            <a:pPr algn="r"/>
            <a:r>
              <a:rPr lang="en-US" sz="2600" dirty="0"/>
              <a:t>-Kirti Gupta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86896" y="150415"/>
            <a:ext cx="4876800" cy="799306"/>
          </a:xfrm>
        </p:spPr>
        <p:txBody>
          <a:bodyPr/>
          <a:lstStyle/>
          <a:p>
            <a:r>
              <a:rPr lang="en-US" b="0" dirty="0"/>
              <a:t>Arm Gear</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a:xfrm>
            <a:off x="6588224" y="249237"/>
            <a:ext cx="2468880" cy="300831"/>
          </a:xfrm>
        </p:spPr>
        <p:txBody>
          <a:bodyPr/>
          <a:lstStyle>
            <a:lvl1pPr>
              <a:defRPr/>
            </a:lvl1pPr>
          </a:lstStyle>
          <a:p>
            <a:r>
              <a:rPr lang="en-US" sz="1800" b="1" dirty="0"/>
              <a:t>Gear-2</a:t>
            </a:r>
          </a:p>
        </p:txBody>
      </p:sp>
      <p:pic>
        <p:nvPicPr>
          <p:cNvPr id="9" name="Picture 8">
            <a:extLst>
              <a:ext uri="{FF2B5EF4-FFF2-40B4-BE49-F238E27FC236}">
                <a16:creationId xmlns:a16="http://schemas.microsoft.com/office/drawing/2014/main" id="{3D1950E1-8EDE-481F-8BFA-87E7B53C2789}"/>
              </a:ext>
            </a:extLst>
          </p:cNvPr>
          <p:cNvPicPr>
            <a:picLocks noChangeAspect="1"/>
          </p:cNvPicPr>
          <p:nvPr/>
        </p:nvPicPr>
        <p:blipFill>
          <a:blip r:embed="rId3"/>
          <a:stretch>
            <a:fillRect/>
          </a:stretch>
        </p:blipFill>
        <p:spPr>
          <a:xfrm>
            <a:off x="6012160" y="3718679"/>
            <a:ext cx="3131839" cy="3139321"/>
          </a:xfrm>
          <a:prstGeom prst="rect">
            <a:avLst/>
          </a:prstGeom>
        </p:spPr>
      </p:pic>
      <p:sp>
        <p:nvSpPr>
          <p:cNvPr id="3" name="TextBox 2">
            <a:extLst>
              <a:ext uri="{FF2B5EF4-FFF2-40B4-BE49-F238E27FC236}">
                <a16:creationId xmlns:a16="http://schemas.microsoft.com/office/drawing/2014/main" id="{3B121CB0-5925-4608-8A4C-A9DBC0179D8B}"/>
              </a:ext>
            </a:extLst>
          </p:cNvPr>
          <p:cNvSpPr txBox="1"/>
          <p:nvPr/>
        </p:nvSpPr>
        <p:spPr>
          <a:xfrm>
            <a:off x="0" y="1052736"/>
            <a:ext cx="9144000" cy="3139321"/>
          </a:xfrm>
          <a:prstGeom prst="rect">
            <a:avLst/>
          </a:prstGeom>
          <a:noFill/>
        </p:spPr>
        <p:txBody>
          <a:bodyPr wrap="square" rtlCol="0">
            <a:spAutoFit/>
          </a:bodyPr>
          <a:lstStyle/>
          <a:p>
            <a:r>
              <a:rPr lang="en-US" sz="1600" dirty="0">
                <a:solidFill>
                  <a:schemeClr val="bg1"/>
                </a:solidFill>
              </a:rPr>
              <a:t>Arm Gear is fixed in leg part of Drone and it control the motion of propeller . It is spur gear type . </a:t>
            </a:r>
            <a:r>
              <a:rPr lang="en-US" sz="1600" b="1" i="0" dirty="0">
                <a:solidFill>
                  <a:schemeClr val="bg1">
                    <a:lumMod val="95000"/>
                    <a:lumOff val="5000"/>
                  </a:schemeClr>
                </a:solidFill>
                <a:effectLst/>
              </a:rPr>
              <a:t>Spur gears</a:t>
            </a:r>
            <a:r>
              <a:rPr lang="en-US" sz="1600" b="0" i="0" dirty="0">
                <a:solidFill>
                  <a:schemeClr val="bg1">
                    <a:lumMod val="95000"/>
                    <a:lumOff val="5000"/>
                  </a:schemeClr>
                </a:solidFill>
                <a:effectLst/>
              </a:rPr>
              <a:t> are the most easily visualized common</a:t>
            </a:r>
            <a:r>
              <a:rPr lang="en-US" sz="1600" b="1" i="0" dirty="0">
                <a:solidFill>
                  <a:schemeClr val="bg1">
                    <a:lumMod val="95000"/>
                    <a:lumOff val="5000"/>
                  </a:schemeClr>
                </a:solidFill>
                <a:effectLst/>
              </a:rPr>
              <a:t> gears</a:t>
            </a:r>
            <a:r>
              <a:rPr lang="en-US" sz="1600" b="0" i="0" dirty="0">
                <a:solidFill>
                  <a:schemeClr val="bg1">
                    <a:lumMod val="95000"/>
                    <a:lumOff val="5000"/>
                  </a:schemeClr>
                </a:solidFill>
                <a:effectLst/>
              </a:rPr>
              <a:t> that transmit motion between two parallel shafts. Because of their shape, they are classified as a type of cylindrical</a:t>
            </a:r>
            <a:r>
              <a:rPr lang="en-US" sz="1600" b="1" i="0" dirty="0">
                <a:solidFill>
                  <a:schemeClr val="bg1">
                    <a:lumMod val="95000"/>
                    <a:lumOff val="5000"/>
                  </a:schemeClr>
                </a:solidFill>
                <a:effectLst/>
              </a:rPr>
              <a:t> gears.</a:t>
            </a:r>
            <a:r>
              <a:rPr lang="en-US" sz="1600" b="0" i="0" dirty="0">
                <a:solidFill>
                  <a:schemeClr val="bg1">
                    <a:lumMod val="95000"/>
                    <a:lumOff val="5000"/>
                  </a:schemeClr>
                </a:solidFill>
                <a:effectLst/>
              </a:rPr>
              <a:t> Since the tooth surfaces of the</a:t>
            </a:r>
            <a:r>
              <a:rPr lang="en-US" sz="1600" b="1" i="0" dirty="0">
                <a:solidFill>
                  <a:schemeClr val="bg1">
                    <a:lumMod val="95000"/>
                    <a:lumOff val="5000"/>
                  </a:schemeClr>
                </a:solidFill>
                <a:effectLst/>
              </a:rPr>
              <a:t> gears</a:t>
            </a:r>
            <a:r>
              <a:rPr lang="en-US" sz="1600" b="0" i="0" dirty="0">
                <a:solidFill>
                  <a:schemeClr val="bg1">
                    <a:lumMod val="95000"/>
                    <a:lumOff val="5000"/>
                  </a:schemeClr>
                </a:solidFill>
                <a:effectLst/>
              </a:rPr>
              <a:t> are parallel to the axes of the mounted shafts, there is no thrust force generated in the axial direction.</a:t>
            </a:r>
            <a:r>
              <a:rPr lang="en-US" sz="1600" dirty="0">
                <a:solidFill>
                  <a:schemeClr val="bg1">
                    <a:lumMod val="95000"/>
                    <a:lumOff val="5000"/>
                  </a:schemeClr>
                </a:solidFill>
              </a:rPr>
              <a:t> </a:t>
            </a:r>
          </a:p>
          <a:p>
            <a:endParaRPr lang="en-US" sz="1600" dirty="0">
              <a:solidFill>
                <a:schemeClr val="bg1">
                  <a:lumMod val="95000"/>
                  <a:lumOff val="5000"/>
                </a:schemeClr>
              </a:solidFill>
            </a:endParaRPr>
          </a:p>
          <a:p>
            <a:r>
              <a:rPr lang="en-US" b="1" dirty="0">
                <a:solidFill>
                  <a:schemeClr val="accent1"/>
                </a:solidFill>
              </a:rPr>
              <a:t>Material used:-</a:t>
            </a:r>
          </a:p>
          <a:p>
            <a:endParaRPr lang="en-US" b="1" dirty="0">
              <a:solidFill>
                <a:schemeClr val="accent1"/>
              </a:solidFill>
            </a:endParaRPr>
          </a:p>
          <a:p>
            <a:pPr algn="l" fontAlgn="base">
              <a:buFont typeface="Arial" panose="020B0604020202020204" pitchFamily="34" charset="0"/>
              <a:buChar char="•"/>
            </a:pPr>
            <a:r>
              <a:rPr lang="en-US" sz="1600" b="1" i="0" dirty="0">
                <a:solidFill>
                  <a:srgbClr val="222222"/>
                </a:solidFill>
                <a:effectLst/>
              </a:rPr>
              <a:t>Cast iron</a:t>
            </a:r>
            <a:r>
              <a:rPr lang="en-US" sz="1600" b="0" i="0" dirty="0">
                <a:solidFill>
                  <a:srgbClr val="222222"/>
                </a:solidFill>
                <a:effectLst/>
              </a:rPr>
              <a:t> provides durability and ease of manufacture.</a:t>
            </a:r>
          </a:p>
          <a:p>
            <a:pPr algn="l" fontAlgn="base">
              <a:buFont typeface="Arial" panose="020B0604020202020204" pitchFamily="34" charset="0"/>
              <a:buChar char="•"/>
            </a:pPr>
            <a:r>
              <a:rPr lang="en-US" sz="1600" b="1" i="0" dirty="0">
                <a:solidFill>
                  <a:srgbClr val="222222"/>
                </a:solidFill>
                <a:effectLst/>
              </a:rPr>
              <a:t>Alloy steel</a:t>
            </a:r>
            <a:r>
              <a:rPr lang="en-US" sz="1600" b="0" i="0" dirty="0">
                <a:solidFill>
                  <a:srgbClr val="222222"/>
                </a:solidFill>
                <a:effectLst/>
              </a:rPr>
              <a:t> provides superior durability and corrosion resistance. Minerals may be added to the alloy to further harden the gear.</a:t>
            </a:r>
          </a:p>
          <a:p>
            <a:endParaRPr lang="en-IN" b="1" dirty="0">
              <a:solidFill>
                <a:schemeClr val="accent1"/>
              </a:solidFill>
            </a:endParaRPr>
          </a:p>
        </p:txBody>
      </p:sp>
      <p:sp>
        <p:nvSpPr>
          <p:cNvPr id="7" name="TextBox 6">
            <a:extLst>
              <a:ext uri="{FF2B5EF4-FFF2-40B4-BE49-F238E27FC236}">
                <a16:creationId xmlns:a16="http://schemas.microsoft.com/office/drawing/2014/main" id="{EC1A3999-1DC7-4CC2-9B1F-59E0D3764659}"/>
              </a:ext>
            </a:extLst>
          </p:cNvPr>
          <p:cNvSpPr txBox="1"/>
          <p:nvPr/>
        </p:nvSpPr>
        <p:spPr>
          <a:xfrm>
            <a:off x="-994" y="3861048"/>
            <a:ext cx="6085161" cy="2092881"/>
          </a:xfrm>
          <a:prstGeom prst="rect">
            <a:avLst/>
          </a:prstGeom>
          <a:noFill/>
        </p:spPr>
        <p:txBody>
          <a:bodyPr wrap="square" rtlCol="0">
            <a:spAutoFit/>
          </a:bodyPr>
          <a:lstStyle/>
          <a:p>
            <a:pPr algn="l" fontAlgn="base">
              <a:buFont typeface="Arial" panose="020B0604020202020204" pitchFamily="34" charset="0"/>
              <a:buChar char="•"/>
            </a:pPr>
            <a:r>
              <a:rPr lang="en-US" sz="1600" b="1" i="0" dirty="0">
                <a:solidFill>
                  <a:srgbClr val="222222"/>
                </a:solidFill>
                <a:effectLst/>
              </a:rPr>
              <a:t>Cast steel</a:t>
            </a:r>
            <a:r>
              <a:rPr lang="en-US" sz="1600" b="0" i="0" dirty="0">
                <a:solidFill>
                  <a:srgbClr val="222222"/>
                </a:solidFill>
                <a:effectLst/>
              </a:rPr>
              <a:t> provides easier fabrication, strong working loads and vibration resistance.</a:t>
            </a:r>
          </a:p>
          <a:p>
            <a:pPr algn="l" fontAlgn="base">
              <a:buFont typeface="Arial" panose="020B0604020202020204" pitchFamily="34" charset="0"/>
              <a:buChar char="•"/>
            </a:pPr>
            <a:r>
              <a:rPr lang="en-US" sz="1600" b="1" i="0" dirty="0">
                <a:solidFill>
                  <a:srgbClr val="222222"/>
                </a:solidFill>
                <a:effectLst/>
              </a:rPr>
              <a:t>Carbon steels</a:t>
            </a:r>
            <a:r>
              <a:rPr lang="en-US" sz="1600" b="0" i="0" dirty="0">
                <a:solidFill>
                  <a:srgbClr val="222222"/>
                </a:solidFill>
                <a:effectLst/>
              </a:rPr>
              <a:t> are inexpensive and strong, but are susceptible to corrosion.</a:t>
            </a:r>
          </a:p>
          <a:p>
            <a:pPr algn="l" fontAlgn="base">
              <a:buFont typeface="Arial" panose="020B0604020202020204" pitchFamily="34" charset="0"/>
              <a:buChar char="•"/>
            </a:pPr>
            <a:r>
              <a:rPr lang="en-US" sz="1600" b="1" i="0" dirty="0">
                <a:solidFill>
                  <a:srgbClr val="222222"/>
                </a:solidFill>
                <a:effectLst/>
              </a:rPr>
              <a:t>Aluminum</a:t>
            </a:r>
            <a:r>
              <a:rPr lang="en-US" sz="1600" b="0" i="0" dirty="0">
                <a:solidFill>
                  <a:srgbClr val="222222"/>
                </a:solidFill>
                <a:effectLst/>
              </a:rPr>
              <a:t> is used when low gear inertia with some resiliency is required.</a:t>
            </a:r>
          </a:p>
          <a:p>
            <a:pPr algn="l" fontAlgn="base">
              <a:buFont typeface="Arial" panose="020B0604020202020204" pitchFamily="34" charset="0"/>
              <a:buChar char="•"/>
            </a:pPr>
            <a:r>
              <a:rPr lang="en-US" sz="1600" b="1" i="0" dirty="0">
                <a:solidFill>
                  <a:srgbClr val="222222"/>
                </a:solidFill>
                <a:effectLst/>
              </a:rPr>
              <a:t>Brass</a:t>
            </a:r>
            <a:r>
              <a:rPr lang="en-US" sz="1600" b="0" i="0" dirty="0">
                <a:solidFill>
                  <a:srgbClr val="222222"/>
                </a:solidFill>
                <a:effectLst/>
              </a:rPr>
              <a:t> is inexpensive, easy to mold and corrosion resistant.</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2CBEEB-F1D8-4A77-8DE5-7743BF9EFABE}"/>
              </a:ext>
            </a:extLst>
          </p:cNvPr>
          <p:cNvSpPr txBox="1"/>
          <p:nvPr/>
        </p:nvSpPr>
        <p:spPr>
          <a:xfrm>
            <a:off x="53752" y="1124744"/>
            <a:ext cx="9036496" cy="2893100"/>
          </a:xfrm>
          <a:prstGeom prst="rect">
            <a:avLst/>
          </a:prstGeom>
          <a:noFill/>
        </p:spPr>
        <p:txBody>
          <a:bodyPr wrap="square" rtlCol="0">
            <a:spAutoFit/>
          </a:bodyPr>
          <a:lstStyle/>
          <a:p>
            <a:pPr algn="l" fontAlgn="base">
              <a:buFont typeface="Arial" panose="020B0604020202020204" pitchFamily="34" charset="0"/>
              <a:buChar char="•"/>
            </a:pPr>
            <a:r>
              <a:rPr lang="en-US" sz="1600" b="1" i="0" dirty="0">
                <a:solidFill>
                  <a:srgbClr val="222222"/>
                </a:solidFill>
                <a:effectLst/>
              </a:rPr>
              <a:t>Copper</a:t>
            </a:r>
            <a:r>
              <a:rPr lang="en-US" sz="1600" b="0" i="0" dirty="0">
                <a:solidFill>
                  <a:srgbClr val="222222"/>
                </a:solidFill>
                <a:effectLst/>
              </a:rPr>
              <a:t> is easily shaped, conductive and corrosion resistant. The gear's strength would increase if bronzed.</a:t>
            </a:r>
          </a:p>
          <a:p>
            <a:pPr algn="l" fontAlgn="base">
              <a:buFont typeface="Arial" panose="020B0604020202020204" pitchFamily="34" charset="0"/>
              <a:buChar char="•"/>
            </a:pPr>
            <a:r>
              <a:rPr lang="en-US" sz="1600" b="1" i="0" dirty="0">
                <a:solidFill>
                  <a:srgbClr val="222222"/>
                </a:solidFill>
                <a:effectLst/>
              </a:rPr>
              <a:t>Plastic</a:t>
            </a:r>
            <a:r>
              <a:rPr lang="en-US" sz="1600" b="0" i="0" dirty="0">
                <a:solidFill>
                  <a:srgbClr val="222222"/>
                </a:solidFill>
                <a:effectLst/>
              </a:rPr>
              <a:t> is inexpensive, corrosion resistant, quiet operationally and can overcome missing teeth or misalignment. Plastic is less robust than metal and is vulnerable to temperature changes and chemical corrosion. Acetal, delrin, nylon, and polycarbonate plastics are common.</a:t>
            </a:r>
          </a:p>
          <a:p>
            <a:pPr algn="l" fontAlgn="base">
              <a:buFont typeface="Arial" panose="020B0604020202020204" pitchFamily="34" charset="0"/>
              <a:buChar char="•"/>
            </a:pPr>
            <a:r>
              <a:rPr lang="en-US" sz="1600" b="1" i="0" dirty="0">
                <a:solidFill>
                  <a:srgbClr val="222222"/>
                </a:solidFill>
                <a:effectLst/>
              </a:rPr>
              <a:t>Other</a:t>
            </a:r>
            <a:r>
              <a:rPr lang="en-US" sz="1600" b="0" i="0" dirty="0">
                <a:solidFill>
                  <a:srgbClr val="222222"/>
                </a:solidFill>
                <a:effectLst/>
              </a:rPr>
              <a:t> material types like wood may be suitable for individual applications.</a:t>
            </a:r>
          </a:p>
          <a:p>
            <a:endParaRPr lang="en-US" b="1" dirty="0">
              <a:solidFill>
                <a:schemeClr val="accent1"/>
              </a:solidFill>
            </a:endParaRPr>
          </a:p>
          <a:p>
            <a:r>
              <a:rPr lang="en-US" b="1" dirty="0">
                <a:solidFill>
                  <a:schemeClr val="accent1"/>
                </a:solidFill>
              </a:rPr>
              <a:t>Tool used:-</a:t>
            </a:r>
          </a:p>
          <a:p>
            <a:endParaRPr lang="en-US" b="1" dirty="0">
              <a:solidFill>
                <a:schemeClr val="accent1"/>
              </a:solidFill>
            </a:endParaRPr>
          </a:p>
          <a:p>
            <a:r>
              <a:rPr lang="en-US" sz="1600" dirty="0">
                <a:solidFill>
                  <a:schemeClr val="bg1"/>
                </a:solidFill>
              </a:rPr>
              <a:t>Fillet , Circular Sketch Pattern , Extruded Cut , Revolved Boss/Base , circle , line</a:t>
            </a:r>
            <a:r>
              <a:rPr lang="en-US" sz="1600" b="1" dirty="0">
                <a:solidFill>
                  <a:schemeClr val="bg1"/>
                </a:solidFill>
              </a:rPr>
              <a:t> ,</a:t>
            </a:r>
            <a:r>
              <a:rPr lang="en-US" sz="1600" dirty="0">
                <a:solidFill>
                  <a:schemeClr val="bg1"/>
                </a:solidFill>
              </a:rPr>
              <a:t> 3  Point Arc , Hexagon</a:t>
            </a:r>
            <a:r>
              <a:rPr lang="en-US" sz="1600" b="1" dirty="0">
                <a:solidFill>
                  <a:schemeClr val="bg1"/>
                </a:solidFill>
              </a:rPr>
              <a:t>. </a:t>
            </a:r>
            <a:endParaRPr lang="en-IN" sz="1600" b="1" dirty="0">
              <a:solidFill>
                <a:schemeClr val="bg1"/>
              </a:solidFill>
            </a:endParaRPr>
          </a:p>
        </p:txBody>
      </p:sp>
    </p:spTree>
    <p:extLst>
      <p:ext uri="{BB962C8B-B14F-4D97-AF65-F5344CB8AC3E}">
        <p14:creationId xmlns:p14="http://schemas.microsoft.com/office/powerpoint/2010/main" val="2264951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08520" y="-76043"/>
            <a:ext cx="4876800" cy="799306"/>
          </a:xfrm>
        </p:spPr>
        <p:txBody>
          <a:bodyPr/>
          <a:lstStyle/>
          <a:p>
            <a:r>
              <a:rPr lang="en-US" b="0" dirty="0"/>
              <a:t>Camera/Light</a:t>
            </a:r>
          </a:p>
        </p:txBody>
      </p:sp>
      <p:pic>
        <p:nvPicPr>
          <p:cNvPr id="9" name="Picture 8">
            <a:extLst>
              <a:ext uri="{FF2B5EF4-FFF2-40B4-BE49-F238E27FC236}">
                <a16:creationId xmlns:a16="http://schemas.microsoft.com/office/drawing/2014/main" id="{3BF0F21B-39BF-4A2A-A3DF-51FEB3DF0858}"/>
              </a:ext>
            </a:extLst>
          </p:cNvPr>
          <p:cNvPicPr>
            <a:picLocks noChangeAspect="1"/>
          </p:cNvPicPr>
          <p:nvPr/>
        </p:nvPicPr>
        <p:blipFill>
          <a:blip r:embed="rId3"/>
          <a:stretch>
            <a:fillRect/>
          </a:stretch>
        </p:blipFill>
        <p:spPr>
          <a:xfrm rot="16200000">
            <a:off x="6939043" y="4563066"/>
            <a:ext cx="2107703" cy="2241073"/>
          </a:xfrm>
          <a:prstGeom prst="rect">
            <a:avLst/>
          </a:prstGeom>
        </p:spPr>
      </p:pic>
      <p:sp>
        <p:nvSpPr>
          <p:cNvPr id="3" name="TextBox 2">
            <a:extLst>
              <a:ext uri="{FF2B5EF4-FFF2-40B4-BE49-F238E27FC236}">
                <a16:creationId xmlns:a16="http://schemas.microsoft.com/office/drawing/2014/main" id="{FE5592D8-7735-4B9E-81E0-DD6B3A80A2AB}"/>
              </a:ext>
            </a:extLst>
          </p:cNvPr>
          <p:cNvSpPr txBox="1"/>
          <p:nvPr/>
        </p:nvSpPr>
        <p:spPr>
          <a:xfrm flipH="1">
            <a:off x="6732240" y="-5022"/>
            <a:ext cx="2889145" cy="646331"/>
          </a:xfrm>
          <a:prstGeom prst="rect">
            <a:avLst/>
          </a:prstGeom>
          <a:noFill/>
        </p:spPr>
        <p:txBody>
          <a:bodyPr wrap="square" rtlCol="0">
            <a:spAutoFit/>
          </a:bodyPr>
          <a:lstStyle/>
          <a:p>
            <a:r>
              <a:rPr lang="en-US" b="1" dirty="0">
                <a:solidFill>
                  <a:schemeClr val="bg1">
                    <a:lumMod val="95000"/>
                    <a:lumOff val="5000"/>
                  </a:schemeClr>
                </a:solidFill>
              </a:rPr>
              <a:t>Drone Anti-Collision Lights / Camera </a:t>
            </a:r>
            <a:endParaRPr lang="en-IN" b="1" dirty="0">
              <a:solidFill>
                <a:schemeClr val="bg1">
                  <a:lumMod val="95000"/>
                  <a:lumOff val="5000"/>
                </a:schemeClr>
              </a:solidFill>
            </a:endParaRPr>
          </a:p>
        </p:txBody>
      </p:sp>
      <p:sp>
        <p:nvSpPr>
          <p:cNvPr id="4" name="TextBox 3">
            <a:extLst>
              <a:ext uri="{FF2B5EF4-FFF2-40B4-BE49-F238E27FC236}">
                <a16:creationId xmlns:a16="http://schemas.microsoft.com/office/drawing/2014/main" id="{1418F5BD-0ED9-4A60-9281-201BBDD27943}"/>
              </a:ext>
            </a:extLst>
          </p:cNvPr>
          <p:cNvSpPr txBox="1"/>
          <p:nvPr/>
        </p:nvSpPr>
        <p:spPr>
          <a:xfrm>
            <a:off x="118012" y="820640"/>
            <a:ext cx="9025987" cy="2092881"/>
          </a:xfrm>
          <a:prstGeom prst="rect">
            <a:avLst/>
          </a:prstGeom>
          <a:noFill/>
        </p:spPr>
        <p:txBody>
          <a:bodyPr wrap="square" rtlCol="0">
            <a:spAutoFit/>
          </a:bodyPr>
          <a:lstStyle/>
          <a:p>
            <a:r>
              <a:rPr lang="en-US" b="1" dirty="0">
                <a:solidFill>
                  <a:schemeClr val="bg1"/>
                </a:solidFill>
              </a:rPr>
              <a:t>Camera:-</a:t>
            </a:r>
          </a:p>
          <a:p>
            <a:r>
              <a:rPr lang="en-US" sz="1600" b="0" i="0" dirty="0">
                <a:solidFill>
                  <a:srgbClr val="2C2C2C"/>
                </a:solidFill>
                <a:effectLst/>
              </a:rPr>
              <a:t>Unmanned vehicles such as UAVs (unmanned aerial vehicles), drones, UGVs (unmanned ground vehicles) and ROVs (remotely operated vehicles) may use a wide variety of cameras to capture different kinds of imagery, such as photos, thermal images, multispectral images for applications such as precision agriculture, and infrared for heat signature detection.</a:t>
            </a:r>
          </a:p>
          <a:p>
            <a:r>
              <a:rPr lang="en-US" sz="1600" b="0" i="0" dirty="0">
                <a:solidFill>
                  <a:srgbClr val="2C2C2C"/>
                </a:solidFill>
                <a:effectLst/>
              </a:rPr>
              <a:t>UAV camera systems and imaging systems used in unmanned applications include HD cameras, embedded cameras, thermal cameras, infrared (IR) camera sensors, OEM camera cores and camera modules.</a:t>
            </a:r>
            <a:endParaRPr lang="en-IN" sz="1600" b="1" dirty="0">
              <a:solidFill>
                <a:schemeClr val="bg1"/>
              </a:solidFill>
            </a:endParaRPr>
          </a:p>
        </p:txBody>
      </p:sp>
      <p:sp>
        <p:nvSpPr>
          <p:cNvPr id="5" name="TextBox 4">
            <a:extLst>
              <a:ext uri="{FF2B5EF4-FFF2-40B4-BE49-F238E27FC236}">
                <a16:creationId xmlns:a16="http://schemas.microsoft.com/office/drawing/2014/main" id="{E1B2AC46-8365-4D8F-9274-A060F831EA73}"/>
              </a:ext>
            </a:extLst>
          </p:cNvPr>
          <p:cNvSpPr txBox="1"/>
          <p:nvPr/>
        </p:nvSpPr>
        <p:spPr>
          <a:xfrm>
            <a:off x="118013" y="3010898"/>
            <a:ext cx="8995418" cy="2831544"/>
          </a:xfrm>
          <a:prstGeom prst="rect">
            <a:avLst/>
          </a:prstGeom>
          <a:noFill/>
        </p:spPr>
        <p:txBody>
          <a:bodyPr wrap="square" rtlCol="0">
            <a:spAutoFit/>
          </a:bodyPr>
          <a:lstStyle/>
          <a:p>
            <a:r>
              <a:rPr lang="en-US" b="1" dirty="0">
                <a:solidFill>
                  <a:schemeClr val="bg1"/>
                </a:solidFill>
              </a:rPr>
              <a:t>Light:-</a:t>
            </a:r>
          </a:p>
          <a:p>
            <a:r>
              <a:rPr lang="en-US" sz="1600" b="0" i="0" dirty="0">
                <a:solidFill>
                  <a:srgbClr val="202124"/>
                </a:solidFill>
                <a:effectLst/>
              </a:rPr>
              <a:t>Drones utilize </a:t>
            </a:r>
            <a:r>
              <a:rPr lang="en-US" sz="1600" b="1" i="0" dirty="0">
                <a:solidFill>
                  <a:srgbClr val="202124"/>
                </a:solidFill>
                <a:effectLst/>
              </a:rPr>
              <a:t>alternating colored LED lights</a:t>
            </a:r>
            <a:r>
              <a:rPr lang="en-US" sz="1600" b="0" i="0" dirty="0">
                <a:solidFill>
                  <a:srgbClr val="202124"/>
                </a:solidFill>
                <a:effectLst/>
              </a:rPr>
              <a:t> to display a variety of information, some of which also alternate with red in various ways. The most common LED colors used in drones other than red are green, blue, and white. Some drones may have additional colors such as orange/yellow and purple for other uses. Types of Drone Lights:-</a:t>
            </a:r>
            <a:endParaRPr lang="en-US" sz="1600" dirty="0">
              <a:solidFill>
                <a:srgbClr val="202124"/>
              </a:solidFill>
            </a:endParaRPr>
          </a:p>
          <a:p>
            <a:r>
              <a:rPr lang="en-IN" sz="1600" b="0" i="0" dirty="0">
                <a:solidFill>
                  <a:srgbClr val="333333"/>
                </a:solidFill>
                <a:effectLst/>
              </a:rPr>
              <a:t>Anti-Collision , Short range search lights , Long distance search lights</a:t>
            </a:r>
            <a:r>
              <a:rPr lang="en-IN" sz="1600" b="1" i="0" dirty="0">
                <a:solidFill>
                  <a:srgbClr val="333333"/>
                </a:solidFill>
                <a:effectLst/>
              </a:rPr>
              <a:t> (</a:t>
            </a:r>
            <a:r>
              <a:rPr lang="en-IN" sz="1600" b="0" i="0" dirty="0">
                <a:solidFill>
                  <a:srgbClr val="333333"/>
                </a:solidFill>
                <a:effectLst/>
              </a:rPr>
              <a:t>To See , Pilot depth , perception , Obstacle avoidance , Better camera resolution</a:t>
            </a:r>
            <a:r>
              <a:rPr lang="en-IN" sz="1600" b="1" i="0" dirty="0">
                <a:solidFill>
                  <a:srgbClr val="333333"/>
                </a:solidFill>
                <a:effectLst/>
              </a:rPr>
              <a:t>)</a:t>
            </a:r>
            <a:r>
              <a:rPr lang="en-IN" sz="1600" b="0" i="0" dirty="0">
                <a:solidFill>
                  <a:srgbClr val="333333"/>
                </a:solidFill>
                <a:effectLst/>
              </a:rPr>
              <a:t> ,</a:t>
            </a:r>
          </a:p>
          <a:p>
            <a:r>
              <a:rPr lang="en-US" sz="1600" b="0" i="0" dirty="0">
                <a:solidFill>
                  <a:srgbClr val="333333"/>
                </a:solidFill>
                <a:effectLst/>
              </a:rPr>
              <a:t>Visible vs thermal (long wave infrared) .</a:t>
            </a:r>
          </a:p>
          <a:p>
            <a:endParaRPr lang="en-IN" sz="1600" b="0" i="0" dirty="0">
              <a:solidFill>
                <a:srgbClr val="333333"/>
              </a:solidFill>
              <a:effectLst/>
            </a:endParaRPr>
          </a:p>
          <a:p>
            <a:endParaRPr lang="en-US" sz="1600" b="0" i="0" dirty="0">
              <a:solidFill>
                <a:srgbClr val="202124"/>
              </a:solidFill>
              <a:effectLst/>
              <a:latin typeface="arial" panose="020B0604020202020204" pitchFamily="34" charset="0"/>
            </a:endParaRPr>
          </a:p>
          <a:p>
            <a:endParaRPr lang="en-IN" sz="1600" b="1"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58904" y="150414"/>
            <a:ext cx="4876800" cy="626111"/>
          </a:xfrm>
        </p:spPr>
        <p:txBody>
          <a:bodyPr/>
          <a:lstStyle/>
          <a:p>
            <a:r>
              <a:rPr lang="en-US" b="0" dirty="0"/>
              <a:t>Frame</a:t>
            </a:r>
          </a:p>
        </p:txBody>
      </p:sp>
      <p:sp>
        <p:nvSpPr>
          <p:cNvPr id="4" name="Footer Placeholder 4">
            <a:extLst>
              <a:ext uri="{FF2B5EF4-FFF2-40B4-BE49-F238E27FC236}">
                <a16:creationId xmlns:a16="http://schemas.microsoft.com/office/drawing/2014/main" id="{5BC5789F-7017-44D1-94D9-F925BFFC815A}"/>
              </a:ext>
            </a:extLst>
          </p:cNvPr>
          <p:cNvSpPr>
            <a:spLocks noGrp="1"/>
          </p:cNvSpPr>
          <p:nvPr>
            <p:ph type="ftr" sz="quarter" idx="11"/>
          </p:nvPr>
        </p:nvSpPr>
        <p:spPr>
          <a:xfrm>
            <a:off x="6516216" y="313055"/>
            <a:ext cx="2468880" cy="300831"/>
          </a:xfrm>
        </p:spPr>
        <p:txBody>
          <a:bodyPr/>
          <a:lstStyle>
            <a:lvl1pPr>
              <a:defRPr/>
            </a:lvl1pPr>
          </a:lstStyle>
          <a:p>
            <a:r>
              <a:rPr lang="en-US" sz="1800" b="1" dirty="0"/>
              <a:t>Drone Body / Frame</a:t>
            </a:r>
          </a:p>
        </p:txBody>
      </p:sp>
      <p:pic>
        <p:nvPicPr>
          <p:cNvPr id="9" name="Picture 8">
            <a:extLst>
              <a:ext uri="{FF2B5EF4-FFF2-40B4-BE49-F238E27FC236}">
                <a16:creationId xmlns:a16="http://schemas.microsoft.com/office/drawing/2014/main" id="{7CFC3A0D-AE96-4D52-9333-F0175CD5314C}"/>
              </a:ext>
            </a:extLst>
          </p:cNvPr>
          <p:cNvPicPr>
            <a:picLocks noChangeAspect="1"/>
          </p:cNvPicPr>
          <p:nvPr/>
        </p:nvPicPr>
        <p:blipFill>
          <a:blip r:embed="rId3"/>
          <a:stretch>
            <a:fillRect/>
          </a:stretch>
        </p:blipFill>
        <p:spPr>
          <a:xfrm>
            <a:off x="50543" y="1127347"/>
            <a:ext cx="2801441" cy="2996952"/>
          </a:xfrm>
          <a:prstGeom prst="rect">
            <a:avLst/>
          </a:prstGeom>
        </p:spPr>
      </p:pic>
      <p:sp>
        <p:nvSpPr>
          <p:cNvPr id="3" name="TextBox 2">
            <a:extLst>
              <a:ext uri="{FF2B5EF4-FFF2-40B4-BE49-F238E27FC236}">
                <a16:creationId xmlns:a16="http://schemas.microsoft.com/office/drawing/2014/main" id="{7E80E032-8243-46FF-82D1-653BCF49A4A4}"/>
              </a:ext>
            </a:extLst>
          </p:cNvPr>
          <p:cNvSpPr txBox="1"/>
          <p:nvPr/>
        </p:nvSpPr>
        <p:spPr>
          <a:xfrm>
            <a:off x="2987824" y="2740379"/>
            <a:ext cx="5781248" cy="1877437"/>
          </a:xfrm>
          <a:prstGeom prst="rect">
            <a:avLst/>
          </a:prstGeom>
          <a:noFill/>
        </p:spPr>
        <p:txBody>
          <a:bodyPr wrap="square" rtlCol="0">
            <a:spAutoFit/>
          </a:bodyPr>
          <a:lstStyle/>
          <a:p>
            <a:r>
              <a:rPr lang="en-US" b="1" dirty="0">
                <a:solidFill>
                  <a:schemeClr val="accent1"/>
                </a:solidFill>
              </a:rPr>
              <a:t>Material used:-</a:t>
            </a:r>
          </a:p>
          <a:p>
            <a:pPr marL="285750" indent="-285750" algn="l">
              <a:buFont typeface="Arial" panose="020B0604020202020204" pitchFamily="34" charset="0"/>
              <a:buChar char="•"/>
            </a:pPr>
            <a:r>
              <a:rPr lang="en-US" sz="1600" b="1" i="0" dirty="0">
                <a:solidFill>
                  <a:srgbClr val="222222"/>
                </a:solidFill>
                <a:effectLst/>
                <a:latin typeface="Arial" panose="020B0604020202020204" pitchFamily="34" charset="0"/>
              </a:rPr>
              <a:t>WOOD</a:t>
            </a:r>
            <a:endParaRPr lang="en-US" sz="1600" b="0" i="0" dirty="0">
              <a:solidFill>
                <a:srgbClr val="222222"/>
              </a:solidFill>
              <a:effectLst/>
              <a:latin typeface="Arial" panose="020B0604020202020204" pitchFamily="34" charset="0"/>
            </a:endParaRPr>
          </a:p>
          <a:p>
            <a:pPr algn="l"/>
            <a:r>
              <a:rPr lang="en-US" sz="1600" b="0" i="0" dirty="0">
                <a:solidFill>
                  <a:srgbClr val="222222"/>
                </a:solidFill>
                <a:effectLst/>
                <a:latin typeface="Arial" panose="020B0604020202020204" pitchFamily="34" charset="0"/>
              </a:rPr>
              <a:t>If you’re trying to build a drone as cheaply as possible, then consider using a wooden frame. Wood isn’t the most aesthetically appealing option out there, but it’s certainly one of the most inexpensive. </a:t>
            </a:r>
          </a:p>
          <a:p>
            <a:endParaRPr lang="en-IN" b="1" dirty="0">
              <a:solidFill>
                <a:schemeClr val="accent1"/>
              </a:solidFill>
            </a:endParaRPr>
          </a:p>
        </p:txBody>
      </p:sp>
      <p:sp>
        <p:nvSpPr>
          <p:cNvPr id="5" name="TextBox 4">
            <a:extLst>
              <a:ext uri="{FF2B5EF4-FFF2-40B4-BE49-F238E27FC236}">
                <a16:creationId xmlns:a16="http://schemas.microsoft.com/office/drawing/2014/main" id="{B0454CC0-8927-44E1-B89F-39DDD33AE4AB}"/>
              </a:ext>
            </a:extLst>
          </p:cNvPr>
          <p:cNvSpPr txBox="1"/>
          <p:nvPr/>
        </p:nvSpPr>
        <p:spPr>
          <a:xfrm>
            <a:off x="158904" y="4293096"/>
            <a:ext cx="8826192" cy="2554545"/>
          </a:xfrm>
          <a:prstGeom prst="rect">
            <a:avLst/>
          </a:prstGeom>
          <a:noFill/>
        </p:spPr>
        <p:txBody>
          <a:bodyPr wrap="square" rtlCol="0">
            <a:spAutoFit/>
          </a:bodyPr>
          <a:lstStyle/>
          <a:p>
            <a:pPr marL="285750" indent="-285750" algn="l">
              <a:buFont typeface="Arial" panose="020B0604020202020204" pitchFamily="34" charset="0"/>
              <a:buChar char="•"/>
            </a:pPr>
            <a:r>
              <a:rPr lang="en-US" sz="1600" b="1" i="0" dirty="0">
                <a:solidFill>
                  <a:srgbClr val="222222"/>
                </a:solidFill>
                <a:effectLst/>
                <a:latin typeface="Arial" panose="020B0604020202020204" pitchFamily="34" charset="0"/>
              </a:rPr>
              <a:t>CARBON FIBER</a:t>
            </a:r>
            <a:endParaRPr lang="en-US" sz="1600" b="0" i="0" dirty="0">
              <a:solidFill>
                <a:srgbClr val="222222"/>
              </a:solidFill>
              <a:effectLst/>
              <a:latin typeface="Arial" panose="020B0604020202020204" pitchFamily="34" charset="0"/>
            </a:endParaRPr>
          </a:p>
          <a:p>
            <a:pPr algn="l"/>
            <a:r>
              <a:rPr lang="en-US" sz="1600" b="0" i="0" dirty="0">
                <a:solidFill>
                  <a:srgbClr val="222222"/>
                </a:solidFill>
                <a:effectLst/>
                <a:latin typeface="Arial" panose="020B0604020202020204" pitchFamily="34" charset="0"/>
              </a:rPr>
              <a:t>If you can afford it, I would highly recommend building your frame out of carbon fiber. The reason why is simple: carbon fiber is very tough and extremely lightweight. It’s this combination that will make your RC drone fly better and consume less energy. </a:t>
            </a:r>
          </a:p>
          <a:p>
            <a:pPr marL="285750" indent="-285750" algn="l">
              <a:buFont typeface="Arial" panose="020B0604020202020204" pitchFamily="34" charset="0"/>
              <a:buChar char="•"/>
            </a:pPr>
            <a:r>
              <a:rPr lang="en-US" sz="1600" b="1" i="0" dirty="0">
                <a:solidFill>
                  <a:srgbClr val="222222"/>
                </a:solidFill>
                <a:effectLst/>
                <a:latin typeface="Arial" panose="020B0604020202020204" pitchFamily="34" charset="0"/>
              </a:rPr>
              <a:t>PCB</a:t>
            </a:r>
            <a:endParaRPr lang="en-US" sz="1600" b="0" i="0" dirty="0">
              <a:solidFill>
                <a:srgbClr val="222222"/>
              </a:solidFill>
              <a:effectLst/>
              <a:latin typeface="Arial" panose="020B0604020202020204" pitchFamily="34" charset="0"/>
            </a:endParaRPr>
          </a:p>
          <a:p>
            <a:r>
              <a:rPr lang="en-US" sz="1600" b="0" i="0" dirty="0">
                <a:solidFill>
                  <a:srgbClr val="222222"/>
                </a:solidFill>
                <a:effectLst/>
                <a:latin typeface="Arial" panose="020B0604020202020204" pitchFamily="34" charset="0"/>
              </a:rPr>
              <a:t>Also known as “Printed Circuit Board”, this is a type of material that shares the same basic structure and properties as fiberglass. Unlike fiberglass, PCD is always flat. Frames that are less than 600mm in size typically use PCB for the bottom and top plates. In fact, small quadcopter frames can be built entirely from a single printed circuit board. </a:t>
            </a:r>
          </a:p>
          <a:p>
            <a:pPr algn="l"/>
            <a:endParaRPr lang="en-IN" sz="1600" dirty="0"/>
          </a:p>
        </p:txBody>
      </p:sp>
      <p:sp>
        <p:nvSpPr>
          <p:cNvPr id="6" name="TextBox 5">
            <a:extLst>
              <a:ext uri="{FF2B5EF4-FFF2-40B4-BE49-F238E27FC236}">
                <a16:creationId xmlns:a16="http://schemas.microsoft.com/office/drawing/2014/main" id="{665F8573-81ED-48D2-863C-175D53A5993C}"/>
              </a:ext>
            </a:extLst>
          </p:cNvPr>
          <p:cNvSpPr txBox="1"/>
          <p:nvPr/>
        </p:nvSpPr>
        <p:spPr>
          <a:xfrm>
            <a:off x="2987824" y="850511"/>
            <a:ext cx="5709240" cy="1846659"/>
          </a:xfrm>
          <a:prstGeom prst="rect">
            <a:avLst/>
          </a:prstGeom>
          <a:noFill/>
        </p:spPr>
        <p:txBody>
          <a:bodyPr wrap="square" rtlCol="0">
            <a:spAutoFit/>
          </a:bodyPr>
          <a:lstStyle/>
          <a:p>
            <a:br>
              <a:rPr lang="en-US" sz="1600" b="1" dirty="0">
                <a:solidFill>
                  <a:schemeClr val="accent1"/>
                </a:solidFill>
              </a:rPr>
            </a:br>
            <a:r>
              <a:rPr lang="en-US" b="1" i="0" dirty="0">
                <a:solidFill>
                  <a:schemeClr val="accent1"/>
                </a:solidFill>
                <a:effectLst/>
              </a:rPr>
              <a:t>Frame </a:t>
            </a:r>
            <a:r>
              <a:rPr lang="en-US" sz="1600" b="0" i="0" dirty="0">
                <a:solidFill>
                  <a:srgbClr val="202124"/>
                </a:solidFill>
                <a:effectLst/>
              </a:rPr>
              <a:t>-</a:t>
            </a:r>
            <a:r>
              <a:rPr lang="en-US" sz="1600" b="1" i="0" dirty="0">
                <a:solidFill>
                  <a:srgbClr val="202124"/>
                </a:solidFill>
                <a:effectLst/>
              </a:rPr>
              <a:t>The structure that holds all the components together</a:t>
            </a:r>
            <a:r>
              <a:rPr lang="en-US" sz="1600" b="0" i="0" dirty="0">
                <a:solidFill>
                  <a:srgbClr val="202124"/>
                </a:solidFill>
                <a:effectLst/>
              </a:rPr>
              <a:t>. One of the most important part of quadcopter is its frame because it supports motors and other electronics and prevents them from vibrations. You have to be very precise while making it. They need to be designed to be strong but also lightweight.</a:t>
            </a:r>
            <a:endParaRPr lang="en-IN"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F7EAC3-636C-4807-B0A0-2EE40994D2B6}"/>
              </a:ext>
            </a:extLst>
          </p:cNvPr>
          <p:cNvSpPr txBox="1"/>
          <p:nvPr/>
        </p:nvSpPr>
        <p:spPr>
          <a:xfrm>
            <a:off x="143508" y="836712"/>
            <a:ext cx="8856984" cy="4893647"/>
          </a:xfrm>
          <a:prstGeom prst="rect">
            <a:avLst/>
          </a:prstGeom>
          <a:noFill/>
        </p:spPr>
        <p:txBody>
          <a:bodyPr wrap="square" rtlCol="0">
            <a:spAutoFit/>
          </a:bodyPr>
          <a:lstStyle/>
          <a:p>
            <a:pPr marL="285750" indent="-285750" algn="l">
              <a:buFont typeface="Arial" panose="020B0604020202020204" pitchFamily="34" charset="0"/>
              <a:buChar char="•"/>
            </a:pPr>
            <a:r>
              <a:rPr lang="en-US" sz="1600" b="1" i="0" dirty="0">
                <a:solidFill>
                  <a:srgbClr val="222222"/>
                </a:solidFill>
                <a:effectLst/>
                <a:latin typeface="Arial" panose="020B0604020202020204" pitchFamily="34" charset="0"/>
              </a:rPr>
              <a:t>PLASTIC</a:t>
            </a:r>
            <a:endParaRPr lang="en-US" sz="1600" b="0" i="0" dirty="0">
              <a:solidFill>
                <a:srgbClr val="222222"/>
              </a:solidFill>
              <a:effectLst/>
              <a:latin typeface="Arial" panose="020B0604020202020204" pitchFamily="34" charset="0"/>
            </a:endParaRPr>
          </a:p>
          <a:p>
            <a:pPr algn="l"/>
            <a:r>
              <a:rPr lang="en-US" sz="1600" b="0" i="0" dirty="0">
                <a:solidFill>
                  <a:srgbClr val="222222"/>
                </a:solidFill>
                <a:effectLst/>
                <a:latin typeface="Arial" panose="020B0604020202020204" pitchFamily="34" charset="0"/>
              </a:rPr>
              <a:t>Most commercial RC drones that you buy today come with plastic frames. 3D printed molded plastic frames have become an incredibly popular amongst DIY drone enthusiasts. Generally, using a 3D printer to create a perfectly shaped plastic frame is something that only works on smaller drones.</a:t>
            </a:r>
          </a:p>
          <a:p>
            <a:pPr marL="285750" indent="-285750" algn="l">
              <a:buFont typeface="Arial" panose="020B0604020202020204" pitchFamily="34" charset="0"/>
              <a:buChar char="•"/>
            </a:pPr>
            <a:r>
              <a:rPr lang="en-US" sz="1600" b="1" i="0" dirty="0">
                <a:solidFill>
                  <a:srgbClr val="222222"/>
                </a:solidFill>
                <a:effectLst/>
                <a:latin typeface="Arial" panose="020B0604020202020204" pitchFamily="34" charset="0"/>
              </a:rPr>
              <a:t>G10</a:t>
            </a:r>
            <a:endParaRPr lang="en-US" sz="1600" b="0" i="0" dirty="0">
              <a:solidFill>
                <a:srgbClr val="222222"/>
              </a:solidFill>
              <a:effectLst/>
              <a:latin typeface="Arial" panose="020B0604020202020204" pitchFamily="34" charset="0"/>
            </a:endParaRPr>
          </a:p>
          <a:p>
            <a:pPr algn="l"/>
            <a:r>
              <a:rPr lang="en-US" sz="1600" b="0" i="0" dirty="0">
                <a:solidFill>
                  <a:srgbClr val="222222"/>
                </a:solidFill>
                <a:effectLst/>
                <a:latin typeface="Arial" panose="020B0604020202020204" pitchFamily="34" charset="0"/>
              </a:rPr>
              <a:t>Epoxy-LaminateG10 is a variation of fiberglass that’s often used as a less expensive alternative to carbon fiber. From the outside, G10 and carbon fiber look almost identical, but they do vary slightly in their basic properties.</a:t>
            </a:r>
          </a:p>
          <a:p>
            <a:pPr marL="285750" indent="-285750" algn="l">
              <a:buFont typeface="Arial" panose="020B0604020202020204" pitchFamily="34" charset="0"/>
              <a:buChar char="•"/>
            </a:pPr>
            <a:r>
              <a:rPr lang="en-US" sz="1600" b="1" i="0" dirty="0">
                <a:solidFill>
                  <a:srgbClr val="222222"/>
                </a:solidFill>
                <a:effectLst/>
                <a:latin typeface="Arial" panose="020B0604020202020204" pitchFamily="34" charset="0"/>
              </a:rPr>
              <a:t>ALUMINUM</a:t>
            </a:r>
            <a:endParaRPr lang="en-US" sz="1600" b="0" i="0" dirty="0">
              <a:solidFill>
                <a:srgbClr val="222222"/>
              </a:solidFill>
              <a:effectLst/>
              <a:latin typeface="Arial" panose="020B0604020202020204" pitchFamily="34" charset="0"/>
            </a:endParaRPr>
          </a:p>
          <a:p>
            <a:pPr algn="l"/>
            <a:r>
              <a:rPr lang="en-US" sz="1600" b="0" i="0" dirty="0">
                <a:solidFill>
                  <a:srgbClr val="222222"/>
                </a:solidFill>
                <a:effectLst/>
                <a:latin typeface="Arial" panose="020B0604020202020204" pitchFamily="34" charset="0"/>
              </a:rPr>
              <a:t>Aluminum can also be used when building your frame. It’s lightweight (though not as lightweight as carbon fiber), flexible, and is relatively easy to work with. Another benefit to aluminum frames is that this type of material is both inexpensive as well as readily accessible.</a:t>
            </a:r>
          </a:p>
          <a:p>
            <a:endParaRPr lang="en-US" b="1" dirty="0">
              <a:solidFill>
                <a:schemeClr val="accent1"/>
              </a:solidFill>
            </a:endParaRPr>
          </a:p>
          <a:p>
            <a:r>
              <a:rPr lang="en-US" b="1" dirty="0">
                <a:solidFill>
                  <a:schemeClr val="accent1"/>
                </a:solidFill>
              </a:rPr>
              <a:t>Tools used:-</a:t>
            </a:r>
          </a:p>
          <a:p>
            <a:endParaRPr lang="en-US" b="1" dirty="0">
              <a:solidFill>
                <a:schemeClr val="accent1"/>
              </a:solidFill>
            </a:endParaRPr>
          </a:p>
          <a:p>
            <a:r>
              <a:rPr lang="en-US" sz="1600" dirty="0">
                <a:solidFill>
                  <a:schemeClr val="bg1"/>
                </a:solidFill>
              </a:rPr>
              <a:t>Fillet , Linear Sketch Pattern , Extruded Cut , Straight Slot , circle , line , Shell , Extruded Boss , Lofted Boss/Base , Extruded Cut , Mirror , Lofted Cut.</a:t>
            </a:r>
            <a:endParaRPr lang="en-IN" sz="1600" dirty="0">
              <a:solidFill>
                <a:schemeClr val="bg1"/>
              </a:solidFill>
            </a:endParaRPr>
          </a:p>
          <a:p>
            <a:endParaRPr lang="en-IN" dirty="0"/>
          </a:p>
        </p:txBody>
      </p:sp>
    </p:spTree>
    <p:extLst>
      <p:ext uri="{BB962C8B-B14F-4D97-AF65-F5344CB8AC3E}">
        <p14:creationId xmlns:p14="http://schemas.microsoft.com/office/powerpoint/2010/main" val="3407147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4222A0-58A6-484E-8E9C-43298F7F7FD8}"/>
              </a:ext>
            </a:extLst>
          </p:cNvPr>
          <p:cNvSpPr txBox="1"/>
          <p:nvPr/>
        </p:nvSpPr>
        <p:spPr>
          <a:xfrm>
            <a:off x="4700" y="188640"/>
            <a:ext cx="8856984" cy="646331"/>
          </a:xfrm>
          <a:prstGeom prst="rect">
            <a:avLst/>
          </a:prstGeom>
          <a:noFill/>
        </p:spPr>
        <p:txBody>
          <a:bodyPr wrap="square" rtlCol="0">
            <a:spAutoFit/>
          </a:bodyPr>
          <a:lstStyle/>
          <a:p>
            <a:r>
              <a:rPr lang="en-US" b="1" dirty="0">
                <a:solidFill>
                  <a:schemeClr val="accent1"/>
                </a:solidFill>
              </a:rPr>
              <a:t>Frame Dimension:-</a:t>
            </a:r>
          </a:p>
          <a:p>
            <a:endParaRPr lang="en-IN" b="1" dirty="0">
              <a:solidFill>
                <a:schemeClr val="accent1"/>
              </a:solidFill>
            </a:endParaRPr>
          </a:p>
        </p:txBody>
      </p:sp>
      <p:graphicFrame>
        <p:nvGraphicFramePr>
          <p:cNvPr id="5" name="Table 4">
            <a:extLst>
              <a:ext uri="{FF2B5EF4-FFF2-40B4-BE49-F238E27FC236}">
                <a16:creationId xmlns:a16="http://schemas.microsoft.com/office/drawing/2014/main" id="{0E933540-6E33-45CE-AFF1-031A86281015}"/>
              </a:ext>
            </a:extLst>
          </p:cNvPr>
          <p:cNvGraphicFramePr>
            <a:graphicFrameLocks noGrp="1"/>
          </p:cNvGraphicFramePr>
          <p:nvPr>
            <p:extLst>
              <p:ext uri="{D42A27DB-BD31-4B8C-83A1-F6EECF244321}">
                <p14:modId xmlns:p14="http://schemas.microsoft.com/office/powerpoint/2010/main" val="380794350"/>
              </p:ext>
            </p:extLst>
          </p:nvPr>
        </p:nvGraphicFramePr>
        <p:xfrm>
          <a:off x="61427" y="675259"/>
          <a:ext cx="4665170" cy="2560320"/>
        </p:xfrm>
        <a:graphic>
          <a:graphicData uri="http://schemas.openxmlformats.org/drawingml/2006/table">
            <a:tbl>
              <a:tblPr/>
              <a:tblGrid>
                <a:gridCol w="933034">
                  <a:extLst>
                    <a:ext uri="{9D8B030D-6E8A-4147-A177-3AD203B41FA5}">
                      <a16:colId xmlns:a16="http://schemas.microsoft.com/office/drawing/2014/main" val="4199080168"/>
                    </a:ext>
                  </a:extLst>
                </a:gridCol>
                <a:gridCol w="933034">
                  <a:extLst>
                    <a:ext uri="{9D8B030D-6E8A-4147-A177-3AD203B41FA5}">
                      <a16:colId xmlns:a16="http://schemas.microsoft.com/office/drawing/2014/main" val="314356033"/>
                    </a:ext>
                  </a:extLst>
                </a:gridCol>
                <a:gridCol w="933034">
                  <a:extLst>
                    <a:ext uri="{9D8B030D-6E8A-4147-A177-3AD203B41FA5}">
                      <a16:colId xmlns:a16="http://schemas.microsoft.com/office/drawing/2014/main" val="1829399091"/>
                    </a:ext>
                  </a:extLst>
                </a:gridCol>
                <a:gridCol w="933034">
                  <a:extLst>
                    <a:ext uri="{9D8B030D-6E8A-4147-A177-3AD203B41FA5}">
                      <a16:colId xmlns:a16="http://schemas.microsoft.com/office/drawing/2014/main" val="2845058041"/>
                    </a:ext>
                  </a:extLst>
                </a:gridCol>
                <a:gridCol w="933034">
                  <a:extLst>
                    <a:ext uri="{9D8B030D-6E8A-4147-A177-3AD203B41FA5}">
                      <a16:colId xmlns:a16="http://schemas.microsoft.com/office/drawing/2014/main" val="3001807817"/>
                    </a:ext>
                  </a:extLst>
                </a:gridCol>
              </a:tblGrid>
              <a:tr h="530762">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600" b="1" i="0" kern="1200" dirty="0">
                          <a:solidFill>
                            <a:schemeClr val="bg1"/>
                          </a:solidFill>
                          <a:effectLst/>
                          <a:latin typeface="+mn-lt"/>
                          <a:ea typeface="+mn-ea"/>
                          <a:cs typeface="+mn-cs"/>
                        </a:rPr>
                        <a:t> </a:t>
                      </a:r>
                    </a:p>
                    <a:p>
                      <a:pPr marL="0" marR="0" lvl="0" indent="0" algn="l" defTabSz="914400" rtl="0" eaLnBrk="1" fontAlgn="base" latinLnBrk="0" hangingPunct="1">
                        <a:lnSpc>
                          <a:spcPct val="100000"/>
                        </a:lnSpc>
                        <a:spcBef>
                          <a:spcPts val="0"/>
                        </a:spcBef>
                        <a:spcAft>
                          <a:spcPts val="0"/>
                        </a:spcAft>
                        <a:buClrTx/>
                        <a:buSzTx/>
                        <a:buFontTx/>
                        <a:buNone/>
                        <a:tabLst/>
                        <a:defRPr/>
                      </a:pPr>
                      <a:r>
                        <a:rPr lang="en-IN" sz="1600" b="1" i="0" kern="1200" dirty="0">
                          <a:solidFill>
                            <a:schemeClr val="bg1"/>
                          </a:solidFill>
                          <a:effectLst/>
                          <a:latin typeface="+mn-lt"/>
                          <a:ea typeface="+mn-ea"/>
                          <a:cs typeface="+mn-cs"/>
                        </a:rPr>
                        <a:t>Experts</a:t>
                      </a:r>
                    </a:p>
                    <a:p>
                      <a:pPr fontAlgn="base"/>
                      <a:endParaRPr lang="en-IN" sz="1600" b="1" dirty="0">
                        <a:solidFill>
                          <a:srgbClr val="000000"/>
                        </a:solidFill>
                        <a:effectLst/>
                        <a:latin typeface="inherit"/>
                      </a:endParaRPr>
                    </a:p>
                  </a:txBody>
                  <a:tcPr anchor="ctr">
                    <a:lnL>
                      <a:noFill/>
                    </a:lnL>
                    <a:lnR w="7620" cap="flat" cmpd="sng" algn="ctr">
                      <a:solidFill>
                        <a:srgbClr val="EBEBEB"/>
                      </a:solidFill>
                      <a:prstDash val="solid"/>
                      <a:round/>
                      <a:headEnd type="none" w="med" len="med"/>
                      <a:tailEnd type="none" w="med" len="med"/>
                    </a:lnR>
                    <a:lnT>
                      <a:noFill/>
                    </a:lnT>
                    <a:lnB w="7620" cap="flat" cmpd="sng" algn="ctr">
                      <a:solidFill>
                        <a:srgbClr val="EBEBEB"/>
                      </a:solidFill>
                      <a:prstDash val="solid"/>
                      <a:round/>
                      <a:headEnd type="none" w="med" len="med"/>
                      <a:tailEnd type="none" w="med" len="med"/>
                    </a:lnB>
                    <a:solidFill>
                      <a:srgbClr val="F9F9F9"/>
                    </a:solidFill>
                  </a:tcPr>
                </a:tc>
                <a:tc>
                  <a:txBody>
                    <a:bodyPr/>
                    <a:lstStyle/>
                    <a:p>
                      <a:pPr fontAlgn="base"/>
                      <a:r>
                        <a:rPr lang="en-IN" sz="1600" b="1">
                          <a:solidFill>
                            <a:srgbClr val="000000"/>
                          </a:solidFill>
                          <a:effectLst/>
                          <a:latin typeface="inherit"/>
                        </a:rPr>
                        <a:t>RC Groups</a:t>
                      </a:r>
                    </a:p>
                  </a:txBody>
                  <a:tcPr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a:noFill/>
                    </a:lnT>
                    <a:lnB w="7620" cap="flat" cmpd="sng" algn="ctr">
                      <a:solidFill>
                        <a:srgbClr val="EBEBEB"/>
                      </a:solidFill>
                      <a:prstDash val="solid"/>
                      <a:round/>
                      <a:headEnd type="none" w="med" len="med"/>
                      <a:tailEnd type="none" w="med" len="med"/>
                    </a:lnB>
                    <a:solidFill>
                      <a:srgbClr val="F9F9F9"/>
                    </a:solidFill>
                  </a:tcPr>
                </a:tc>
                <a:tc>
                  <a:txBody>
                    <a:bodyPr/>
                    <a:lstStyle/>
                    <a:p>
                      <a:pPr fontAlgn="base"/>
                      <a:r>
                        <a:rPr lang="en-IN" sz="1600" b="1" dirty="0">
                          <a:solidFill>
                            <a:srgbClr val="000000"/>
                          </a:solidFill>
                          <a:effectLst/>
                          <a:latin typeface="inherit"/>
                        </a:rPr>
                        <a:t>Ryan Harrell</a:t>
                      </a:r>
                    </a:p>
                  </a:txBody>
                  <a:tcPr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a:noFill/>
                    </a:lnT>
                    <a:lnB w="7620" cap="flat" cmpd="sng" algn="ctr">
                      <a:solidFill>
                        <a:srgbClr val="EBEBEB"/>
                      </a:solidFill>
                      <a:prstDash val="solid"/>
                      <a:round/>
                      <a:headEnd type="none" w="med" len="med"/>
                      <a:tailEnd type="none" w="med" len="med"/>
                    </a:lnB>
                    <a:solidFill>
                      <a:srgbClr val="F9F9F9"/>
                    </a:solidFill>
                  </a:tcPr>
                </a:tc>
                <a:tc>
                  <a:txBody>
                    <a:bodyPr/>
                    <a:lstStyle/>
                    <a:p>
                      <a:pPr fontAlgn="base"/>
                      <a:r>
                        <a:rPr lang="en-IN" sz="1600" b="1" dirty="0">
                          <a:solidFill>
                            <a:srgbClr val="000000"/>
                          </a:solidFill>
                          <a:effectLst/>
                          <a:latin typeface="inherit"/>
                        </a:rPr>
                        <a:t>Joshua Bardwell</a:t>
                      </a:r>
                    </a:p>
                  </a:txBody>
                  <a:tcPr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a:noFill/>
                    </a:lnT>
                    <a:lnB w="7620" cap="flat" cmpd="sng" algn="ctr">
                      <a:solidFill>
                        <a:srgbClr val="EBEBEB"/>
                      </a:solidFill>
                      <a:prstDash val="solid"/>
                      <a:round/>
                      <a:headEnd type="none" w="med" len="med"/>
                      <a:tailEnd type="none" w="med" len="med"/>
                    </a:lnB>
                    <a:solidFill>
                      <a:srgbClr val="F9F9F9"/>
                    </a:solidFill>
                  </a:tcPr>
                </a:tc>
                <a:tc>
                  <a:txBody>
                    <a:bodyPr/>
                    <a:lstStyle/>
                    <a:p>
                      <a:pPr fontAlgn="base"/>
                      <a:r>
                        <a:rPr lang="en-IN" sz="1600" b="1" dirty="0">
                          <a:solidFill>
                            <a:srgbClr val="000000"/>
                          </a:solidFill>
                          <a:effectLst/>
                          <a:latin typeface="inherit"/>
                        </a:rPr>
                        <a:t>UAV</a:t>
                      </a:r>
                    </a:p>
                    <a:p>
                      <a:pPr fontAlgn="base"/>
                      <a:r>
                        <a:rPr lang="en-IN" sz="1600" b="1" dirty="0">
                          <a:solidFill>
                            <a:srgbClr val="000000"/>
                          </a:solidFill>
                          <a:effectLst/>
                          <a:latin typeface="inherit"/>
                        </a:rPr>
                        <a:t>Futures (Stew)</a:t>
                      </a:r>
                    </a:p>
                  </a:txBody>
                  <a:tcPr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a:noFill/>
                    </a:lnT>
                    <a:lnB w="7620" cap="flat" cmpd="sng" algn="ctr">
                      <a:solidFill>
                        <a:srgbClr val="EBEBEB"/>
                      </a:solidFill>
                      <a:prstDash val="solid"/>
                      <a:round/>
                      <a:headEnd type="none" w="med" len="med"/>
                      <a:tailEnd type="none" w="med" len="med"/>
                    </a:lnB>
                    <a:solidFill>
                      <a:srgbClr val="F9F9F9"/>
                    </a:solidFill>
                  </a:tcPr>
                </a:tc>
                <a:extLst>
                  <a:ext uri="{0D108BD9-81ED-4DB2-BD59-A6C34878D82A}">
                    <a16:rowId xmlns:a16="http://schemas.microsoft.com/office/drawing/2014/main" val="4216793948"/>
                  </a:ext>
                </a:extLst>
              </a:tr>
              <a:tr h="447149">
                <a:tc>
                  <a:txBody>
                    <a:bodyPr/>
                    <a:lstStyle/>
                    <a:p>
                      <a:pPr fontAlgn="base"/>
                      <a:r>
                        <a:rPr lang="en-IN" sz="1600" b="1">
                          <a:solidFill>
                            <a:schemeClr val="bg1"/>
                          </a:solidFill>
                          <a:effectLst/>
                          <a:latin typeface="inherit"/>
                        </a:rPr>
                        <a:t>Nano</a:t>
                      </a:r>
                      <a:endParaRPr lang="en-IN" sz="1600">
                        <a:solidFill>
                          <a:schemeClr val="bg1"/>
                        </a:solidFill>
                        <a:effectLst/>
                      </a:endParaRPr>
                    </a:p>
                  </a:txBody>
                  <a:tcPr anchor="ctr">
                    <a:lnL>
                      <a:noFill/>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dirty="0">
                          <a:solidFill>
                            <a:schemeClr val="bg1"/>
                          </a:solidFill>
                          <a:effectLst/>
                        </a:rPr>
                        <a:t>–</a:t>
                      </a:r>
                    </a:p>
                  </a:txBody>
                  <a:tcPr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dirty="0">
                          <a:solidFill>
                            <a:schemeClr val="bg1"/>
                          </a:solidFill>
                          <a:effectLst/>
                        </a:rPr>
                        <a:t>80 – 100 mm</a:t>
                      </a:r>
                    </a:p>
                  </a:txBody>
                  <a:tcPr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a:solidFill>
                            <a:schemeClr val="bg1"/>
                          </a:solidFill>
                          <a:effectLst/>
                        </a:rPr>
                        <a:t>–</a:t>
                      </a:r>
                    </a:p>
                  </a:txBody>
                  <a:tcPr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dirty="0">
                          <a:solidFill>
                            <a:schemeClr val="bg1"/>
                          </a:solidFill>
                          <a:effectLst/>
                        </a:rPr>
                        <a:t>Small toys</a:t>
                      </a:r>
                    </a:p>
                  </a:txBody>
                  <a:tcPr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3995074781"/>
                  </a:ext>
                </a:extLst>
              </a:tr>
              <a:tr h="447149">
                <a:tc>
                  <a:txBody>
                    <a:bodyPr/>
                    <a:lstStyle/>
                    <a:p>
                      <a:pPr fontAlgn="base"/>
                      <a:r>
                        <a:rPr lang="en-IN" sz="1600" b="1">
                          <a:solidFill>
                            <a:schemeClr val="bg1"/>
                          </a:solidFill>
                          <a:effectLst/>
                          <a:latin typeface="inherit"/>
                        </a:rPr>
                        <a:t>Micro</a:t>
                      </a:r>
                      <a:endParaRPr lang="en-IN" sz="1600">
                        <a:solidFill>
                          <a:schemeClr val="bg1"/>
                        </a:solidFill>
                        <a:effectLst/>
                      </a:endParaRPr>
                    </a:p>
                  </a:txBody>
                  <a:tcPr anchor="ctr">
                    <a:lnL>
                      <a:noFill/>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dirty="0">
                          <a:solidFill>
                            <a:schemeClr val="bg1"/>
                          </a:solidFill>
                          <a:effectLst/>
                        </a:rPr>
                        <a:t>150 mm or less</a:t>
                      </a:r>
                    </a:p>
                  </a:txBody>
                  <a:tcPr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dirty="0">
                          <a:solidFill>
                            <a:schemeClr val="bg1"/>
                          </a:solidFill>
                          <a:effectLst/>
                        </a:rPr>
                        <a:t>120 – 160 mm</a:t>
                      </a:r>
                    </a:p>
                  </a:txBody>
                  <a:tcPr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dirty="0">
                          <a:solidFill>
                            <a:schemeClr val="bg1"/>
                          </a:solidFill>
                          <a:effectLst/>
                        </a:rPr>
                        <a:t>90 – 180 mm</a:t>
                      </a:r>
                    </a:p>
                  </a:txBody>
                  <a:tcPr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dirty="0">
                          <a:solidFill>
                            <a:schemeClr val="bg1"/>
                          </a:solidFill>
                          <a:effectLst/>
                        </a:rPr>
                        <a:t>1″ props</a:t>
                      </a:r>
                    </a:p>
                  </a:txBody>
                  <a:tcPr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2757918202"/>
                  </a:ext>
                </a:extLst>
              </a:tr>
              <a:tr h="447149">
                <a:tc>
                  <a:txBody>
                    <a:bodyPr/>
                    <a:lstStyle/>
                    <a:p>
                      <a:pPr fontAlgn="base"/>
                      <a:r>
                        <a:rPr lang="en-IN" sz="1600" b="1">
                          <a:solidFill>
                            <a:schemeClr val="bg1"/>
                          </a:solidFill>
                          <a:effectLst/>
                          <a:latin typeface="inherit"/>
                        </a:rPr>
                        <a:t>Mini</a:t>
                      </a:r>
                      <a:endParaRPr lang="en-IN" sz="1600">
                        <a:solidFill>
                          <a:schemeClr val="bg1"/>
                        </a:solidFill>
                        <a:effectLst/>
                      </a:endParaRPr>
                    </a:p>
                  </a:txBody>
                  <a:tcPr anchor="ctr">
                    <a:lnL>
                      <a:noFill/>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a:solidFill>
                            <a:schemeClr val="bg1"/>
                          </a:solidFill>
                          <a:effectLst/>
                        </a:rPr>
                        <a:t>150 – 300 mm</a:t>
                      </a:r>
                    </a:p>
                  </a:txBody>
                  <a:tcPr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dirty="0">
                          <a:solidFill>
                            <a:schemeClr val="bg1"/>
                          </a:solidFill>
                          <a:effectLst/>
                        </a:rPr>
                        <a:t>170 – 280 mm</a:t>
                      </a:r>
                    </a:p>
                  </a:txBody>
                  <a:tcPr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a:solidFill>
                            <a:schemeClr val="bg1"/>
                          </a:solidFill>
                          <a:effectLst/>
                        </a:rPr>
                        <a:t>190 – 250 mm</a:t>
                      </a:r>
                    </a:p>
                  </a:txBody>
                  <a:tcPr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dirty="0">
                          <a:solidFill>
                            <a:schemeClr val="bg1"/>
                          </a:solidFill>
                          <a:effectLst/>
                        </a:rPr>
                        <a:t>2″ – 4″ props</a:t>
                      </a:r>
                    </a:p>
                  </a:txBody>
                  <a:tcPr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2562152490"/>
                  </a:ext>
                </a:extLst>
              </a:tr>
            </a:tbl>
          </a:graphicData>
        </a:graphic>
      </p:graphicFrame>
      <p:graphicFrame>
        <p:nvGraphicFramePr>
          <p:cNvPr id="8" name="Table 7">
            <a:extLst>
              <a:ext uri="{FF2B5EF4-FFF2-40B4-BE49-F238E27FC236}">
                <a16:creationId xmlns:a16="http://schemas.microsoft.com/office/drawing/2014/main" id="{4BE6A524-6BA8-4057-AC52-AB133AACC328}"/>
              </a:ext>
            </a:extLst>
          </p:cNvPr>
          <p:cNvGraphicFramePr>
            <a:graphicFrameLocks noGrp="1"/>
          </p:cNvGraphicFramePr>
          <p:nvPr>
            <p:extLst>
              <p:ext uri="{D42A27DB-BD31-4B8C-83A1-F6EECF244321}">
                <p14:modId xmlns:p14="http://schemas.microsoft.com/office/powerpoint/2010/main" val="17375220"/>
              </p:ext>
            </p:extLst>
          </p:nvPr>
        </p:nvGraphicFramePr>
        <p:xfrm>
          <a:off x="4844846" y="1601030"/>
          <a:ext cx="4337575" cy="4025272"/>
        </p:xfrm>
        <a:graphic>
          <a:graphicData uri="http://schemas.openxmlformats.org/drawingml/2006/table">
            <a:tbl>
              <a:tblPr/>
              <a:tblGrid>
                <a:gridCol w="867515">
                  <a:extLst>
                    <a:ext uri="{9D8B030D-6E8A-4147-A177-3AD203B41FA5}">
                      <a16:colId xmlns:a16="http://schemas.microsoft.com/office/drawing/2014/main" val="2713302848"/>
                    </a:ext>
                  </a:extLst>
                </a:gridCol>
                <a:gridCol w="867515">
                  <a:extLst>
                    <a:ext uri="{9D8B030D-6E8A-4147-A177-3AD203B41FA5}">
                      <a16:colId xmlns:a16="http://schemas.microsoft.com/office/drawing/2014/main" val="3109045431"/>
                    </a:ext>
                  </a:extLst>
                </a:gridCol>
                <a:gridCol w="867515">
                  <a:extLst>
                    <a:ext uri="{9D8B030D-6E8A-4147-A177-3AD203B41FA5}">
                      <a16:colId xmlns:a16="http://schemas.microsoft.com/office/drawing/2014/main" val="2628597963"/>
                    </a:ext>
                  </a:extLst>
                </a:gridCol>
                <a:gridCol w="867515">
                  <a:extLst>
                    <a:ext uri="{9D8B030D-6E8A-4147-A177-3AD203B41FA5}">
                      <a16:colId xmlns:a16="http://schemas.microsoft.com/office/drawing/2014/main" val="1138336466"/>
                    </a:ext>
                  </a:extLst>
                </a:gridCol>
                <a:gridCol w="867515">
                  <a:extLst>
                    <a:ext uri="{9D8B030D-6E8A-4147-A177-3AD203B41FA5}">
                      <a16:colId xmlns:a16="http://schemas.microsoft.com/office/drawing/2014/main" val="4152324458"/>
                    </a:ext>
                  </a:extLst>
                </a:gridCol>
              </a:tblGrid>
              <a:tr h="797618">
                <a:tc>
                  <a:txBody>
                    <a:bodyPr/>
                    <a:lstStyle/>
                    <a:p>
                      <a:pPr fontAlgn="base"/>
                      <a:r>
                        <a:rPr lang="en-IN" sz="1700" b="1">
                          <a:solidFill>
                            <a:srgbClr val="000000"/>
                          </a:solidFill>
                          <a:effectLst/>
                          <a:latin typeface="inherit"/>
                        </a:rPr>
                        <a:t>Class</a:t>
                      </a:r>
                    </a:p>
                  </a:txBody>
                  <a:tcPr marL="84667" marR="84667" marT="42333" marB="42333" anchor="ctr">
                    <a:lnL>
                      <a:noFill/>
                    </a:lnL>
                    <a:lnR w="7620" cap="flat" cmpd="sng" algn="ctr">
                      <a:solidFill>
                        <a:srgbClr val="EBEBEB"/>
                      </a:solidFill>
                      <a:prstDash val="solid"/>
                      <a:round/>
                      <a:headEnd type="none" w="med" len="med"/>
                      <a:tailEnd type="none" w="med" len="med"/>
                    </a:lnR>
                    <a:lnT>
                      <a:noFill/>
                    </a:lnT>
                    <a:lnB w="7620" cap="flat" cmpd="sng" algn="ctr">
                      <a:solidFill>
                        <a:srgbClr val="EBEBEB"/>
                      </a:solidFill>
                      <a:prstDash val="solid"/>
                      <a:round/>
                      <a:headEnd type="none" w="med" len="med"/>
                      <a:tailEnd type="none" w="med" len="med"/>
                    </a:lnB>
                    <a:solidFill>
                      <a:srgbClr val="F9F9F9"/>
                    </a:solidFill>
                  </a:tcPr>
                </a:tc>
                <a:tc>
                  <a:txBody>
                    <a:bodyPr/>
                    <a:lstStyle/>
                    <a:p>
                      <a:pPr fontAlgn="base"/>
                      <a:r>
                        <a:rPr lang="en-IN" sz="1700" b="1">
                          <a:solidFill>
                            <a:srgbClr val="000000"/>
                          </a:solidFill>
                          <a:effectLst/>
                          <a:latin typeface="inherit"/>
                        </a:rPr>
                        <a:t>Frame</a:t>
                      </a:r>
                    </a:p>
                  </a:txBody>
                  <a:tcPr marL="84667" marR="84667" marT="42333" marB="42333"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a:noFill/>
                    </a:lnT>
                    <a:lnB w="7620" cap="flat" cmpd="sng" algn="ctr">
                      <a:solidFill>
                        <a:srgbClr val="EBEBEB"/>
                      </a:solidFill>
                      <a:prstDash val="solid"/>
                      <a:round/>
                      <a:headEnd type="none" w="med" len="med"/>
                      <a:tailEnd type="none" w="med" len="med"/>
                    </a:lnB>
                    <a:solidFill>
                      <a:srgbClr val="F9F9F9"/>
                    </a:solidFill>
                  </a:tcPr>
                </a:tc>
                <a:tc>
                  <a:txBody>
                    <a:bodyPr/>
                    <a:lstStyle/>
                    <a:p>
                      <a:pPr fontAlgn="base"/>
                      <a:r>
                        <a:rPr lang="en-IN" sz="1700" b="1" dirty="0">
                          <a:solidFill>
                            <a:srgbClr val="000000"/>
                          </a:solidFill>
                          <a:effectLst/>
                          <a:latin typeface="inherit"/>
                        </a:rPr>
                        <a:t>Prop (Max)</a:t>
                      </a:r>
                    </a:p>
                  </a:txBody>
                  <a:tcPr marL="84667" marR="84667" marT="42333" marB="42333"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a:noFill/>
                    </a:lnT>
                    <a:lnB w="7620" cap="flat" cmpd="sng" algn="ctr">
                      <a:solidFill>
                        <a:srgbClr val="EBEBEB"/>
                      </a:solidFill>
                      <a:prstDash val="solid"/>
                      <a:round/>
                      <a:headEnd type="none" w="med" len="med"/>
                      <a:tailEnd type="none" w="med" len="med"/>
                    </a:lnB>
                    <a:solidFill>
                      <a:srgbClr val="F9F9F9"/>
                    </a:solidFill>
                  </a:tcPr>
                </a:tc>
                <a:tc>
                  <a:txBody>
                    <a:bodyPr/>
                    <a:lstStyle/>
                    <a:p>
                      <a:pPr fontAlgn="base"/>
                      <a:r>
                        <a:rPr lang="en-IN" sz="1700" b="1">
                          <a:solidFill>
                            <a:srgbClr val="000000"/>
                          </a:solidFill>
                          <a:effectLst/>
                          <a:latin typeface="inherit"/>
                        </a:rPr>
                        <a:t>Weight (Max)</a:t>
                      </a:r>
                    </a:p>
                  </a:txBody>
                  <a:tcPr marL="84667" marR="84667" marT="42333" marB="42333"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a:noFill/>
                    </a:lnT>
                    <a:lnB w="7620" cap="flat" cmpd="sng" algn="ctr">
                      <a:solidFill>
                        <a:srgbClr val="EBEBEB"/>
                      </a:solidFill>
                      <a:prstDash val="solid"/>
                      <a:round/>
                      <a:headEnd type="none" w="med" len="med"/>
                      <a:tailEnd type="none" w="med" len="med"/>
                    </a:lnB>
                    <a:solidFill>
                      <a:srgbClr val="F9F9F9"/>
                    </a:solidFill>
                  </a:tcPr>
                </a:tc>
                <a:tc>
                  <a:txBody>
                    <a:bodyPr/>
                    <a:lstStyle/>
                    <a:p>
                      <a:pPr fontAlgn="base"/>
                      <a:r>
                        <a:rPr lang="en-IN" sz="1700" b="1">
                          <a:solidFill>
                            <a:srgbClr val="000000"/>
                          </a:solidFill>
                          <a:effectLst/>
                          <a:latin typeface="inherit"/>
                        </a:rPr>
                        <a:t>Battery (Max)</a:t>
                      </a:r>
                    </a:p>
                  </a:txBody>
                  <a:tcPr marL="84667" marR="84667" marT="42333" marB="42333"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a:noFill/>
                    </a:lnT>
                    <a:lnB w="7620" cap="flat" cmpd="sng" algn="ctr">
                      <a:solidFill>
                        <a:srgbClr val="EBEBEB"/>
                      </a:solidFill>
                      <a:prstDash val="solid"/>
                      <a:round/>
                      <a:headEnd type="none" w="med" len="med"/>
                      <a:tailEnd type="none" w="med" len="med"/>
                    </a:lnB>
                    <a:solidFill>
                      <a:srgbClr val="F9F9F9"/>
                    </a:solidFill>
                  </a:tcPr>
                </a:tc>
                <a:extLst>
                  <a:ext uri="{0D108BD9-81ED-4DB2-BD59-A6C34878D82A}">
                    <a16:rowId xmlns:a16="http://schemas.microsoft.com/office/drawing/2014/main" val="1213352341"/>
                  </a:ext>
                </a:extLst>
              </a:tr>
              <a:tr h="530005">
                <a:tc>
                  <a:txBody>
                    <a:bodyPr/>
                    <a:lstStyle/>
                    <a:p>
                      <a:pPr fontAlgn="base"/>
                      <a:r>
                        <a:rPr lang="en-IN" sz="1600" dirty="0">
                          <a:solidFill>
                            <a:schemeClr val="bg1"/>
                          </a:solidFill>
                          <a:effectLst/>
                        </a:rPr>
                        <a:t>Tiny Whoop</a:t>
                      </a:r>
                    </a:p>
                  </a:txBody>
                  <a:tcPr marL="84667" marR="84667" marT="42333" marB="42333" anchor="ctr">
                    <a:lnL>
                      <a:noFill/>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dirty="0">
                          <a:solidFill>
                            <a:schemeClr val="bg1"/>
                          </a:solidFill>
                          <a:effectLst/>
                        </a:rPr>
                        <a:t>No Limit</a:t>
                      </a:r>
                    </a:p>
                  </a:txBody>
                  <a:tcPr marL="84667" marR="84667" marT="42333" marB="42333"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a:solidFill>
                            <a:schemeClr val="bg1"/>
                          </a:solidFill>
                          <a:effectLst/>
                        </a:rPr>
                        <a:t>31 mm</a:t>
                      </a:r>
                    </a:p>
                  </a:txBody>
                  <a:tcPr marL="84667" marR="84667" marT="42333" marB="42333"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dirty="0">
                          <a:solidFill>
                            <a:schemeClr val="bg1"/>
                          </a:solidFill>
                          <a:effectLst/>
                        </a:rPr>
                        <a:t>35 g</a:t>
                      </a:r>
                    </a:p>
                  </a:txBody>
                  <a:tcPr marL="84667" marR="84667" marT="42333" marB="42333"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a:solidFill>
                            <a:schemeClr val="bg1"/>
                          </a:solidFill>
                          <a:effectLst/>
                        </a:rPr>
                        <a:t>1s lipo</a:t>
                      </a:r>
                    </a:p>
                  </a:txBody>
                  <a:tcPr marL="84667" marR="84667" marT="42333" marB="42333"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433005825"/>
                  </a:ext>
                </a:extLst>
              </a:tr>
              <a:tr h="529656">
                <a:tc>
                  <a:txBody>
                    <a:bodyPr/>
                    <a:lstStyle/>
                    <a:p>
                      <a:pPr fontAlgn="base"/>
                      <a:r>
                        <a:rPr lang="en-IN" sz="1600">
                          <a:solidFill>
                            <a:schemeClr val="bg1"/>
                          </a:solidFill>
                          <a:effectLst/>
                        </a:rPr>
                        <a:t>Micro</a:t>
                      </a:r>
                    </a:p>
                  </a:txBody>
                  <a:tcPr marL="84667" marR="84667" marT="42333" marB="42333" anchor="ctr">
                    <a:lnL>
                      <a:noFill/>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dirty="0">
                          <a:solidFill>
                            <a:schemeClr val="bg1"/>
                          </a:solidFill>
                          <a:effectLst/>
                        </a:rPr>
                        <a:t>No Limit</a:t>
                      </a:r>
                    </a:p>
                  </a:txBody>
                  <a:tcPr marL="84667" marR="84667" marT="42333" marB="42333"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dirty="0">
                          <a:solidFill>
                            <a:schemeClr val="bg1"/>
                          </a:solidFill>
                          <a:effectLst/>
                        </a:rPr>
                        <a:t>66 mm</a:t>
                      </a:r>
                    </a:p>
                  </a:txBody>
                  <a:tcPr marL="84667" marR="84667" marT="42333" marB="42333"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dirty="0">
                          <a:solidFill>
                            <a:schemeClr val="bg1"/>
                          </a:solidFill>
                          <a:effectLst/>
                        </a:rPr>
                        <a:t>150 g</a:t>
                      </a:r>
                    </a:p>
                  </a:txBody>
                  <a:tcPr marL="84667" marR="84667" marT="42333" marB="42333"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a:solidFill>
                            <a:schemeClr val="bg1"/>
                          </a:solidFill>
                          <a:effectLst/>
                        </a:rPr>
                        <a:t>2s lipo</a:t>
                      </a:r>
                    </a:p>
                  </a:txBody>
                  <a:tcPr marL="84667" marR="84667" marT="42333" marB="42333"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855823231"/>
                  </a:ext>
                </a:extLst>
              </a:tr>
              <a:tr h="755308">
                <a:tc>
                  <a:txBody>
                    <a:bodyPr/>
                    <a:lstStyle/>
                    <a:p>
                      <a:pPr fontAlgn="base"/>
                      <a:r>
                        <a:rPr lang="en-IN" sz="1600">
                          <a:solidFill>
                            <a:schemeClr val="bg1"/>
                          </a:solidFill>
                          <a:effectLst/>
                        </a:rPr>
                        <a:t>3s</a:t>
                      </a:r>
                    </a:p>
                  </a:txBody>
                  <a:tcPr marL="84667" marR="84667" marT="42333" marB="42333" anchor="ctr">
                    <a:lnL>
                      <a:noFill/>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a:solidFill>
                            <a:schemeClr val="bg1"/>
                          </a:solidFill>
                          <a:effectLst/>
                        </a:rPr>
                        <a:t>305 mm</a:t>
                      </a:r>
                    </a:p>
                  </a:txBody>
                  <a:tcPr marL="84667" marR="84667" marT="42333" marB="42333"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a:solidFill>
                            <a:schemeClr val="bg1"/>
                          </a:solidFill>
                          <a:effectLst/>
                        </a:rPr>
                        <a:t>6″ (152 mm)</a:t>
                      </a:r>
                    </a:p>
                  </a:txBody>
                  <a:tcPr marL="84667" marR="84667" marT="42333" marB="42333"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a:solidFill>
                            <a:schemeClr val="bg1"/>
                          </a:solidFill>
                          <a:effectLst/>
                        </a:rPr>
                        <a:t>800 g</a:t>
                      </a:r>
                    </a:p>
                  </a:txBody>
                  <a:tcPr marL="84667" marR="84667" marT="42333" marB="42333"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a:solidFill>
                            <a:schemeClr val="bg1"/>
                          </a:solidFill>
                          <a:effectLst/>
                        </a:rPr>
                        <a:t>3s lipo</a:t>
                      </a:r>
                    </a:p>
                  </a:txBody>
                  <a:tcPr marL="84667" marR="84667" marT="42333" marB="42333"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3069286229"/>
                  </a:ext>
                </a:extLst>
              </a:tr>
              <a:tr h="755308">
                <a:tc>
                  <a:txBody>
                    <a:bodyPr/>
                    <a:lstStyle/>
                    <a:p>
                      <a:pPr fontAlgn="base"/>
                      <a:r>
                        <a:rPr lang="en-IN" sz="1600">
                          <a:solidFill>
                            <a:schemeClr val="bg1"/>
                          </a:solidFill>
                          <a:effectLst/>
                        </a:rPr>
                        <a:t>4s</a:t>
                      </a:r>
                    </a:p>
                  </a:txBody>
                  <a:tcPr marL="84667" marR="84667" marT="42333" marB="42333" anchor="ctr">
                    <a:lnL>
                      <a:noFill/>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a:solidFill>
                            <a:schemeClr val="bg1"/>
                          </a:solidFill>
                          <a:effectLst/>
                        </a:rPr>
                        <a:t>305 mm</a:t>
                      </a:r>
                    </a:p>
                  </a:txBody>
                  <a:tcPr marL="84667" marR="84667" marT="42333" marB="42333"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a:solidFill>
                            <a:schemeClr val="bg1"/>
                          </a:solidFill>
                          <a:effectLst/>
                        </a:rPr>
                        <a:t>6″ (152 mm)</a:t>
                      </a:r>
                    </a:p>
                  </a:txBody>
                  <a:tcPr marL="84667" marR="84667" marT="42333" marB="42333"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a:solidFill>
                            <a:schemeClr val="bg1"/>
                          </a:solidFill>
                          <a:effectLst/>
                        </a:rPr>
                        <a:t>800 g</a:t>
                      </a:r>
                    </a:p>
                  </a:txBody>
                  <a:tcPr marL="84667" marR="84667" marT="42333" marB="42333"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a:solidFill>
                            <a:schemeClr val="bg1"/>
                          </a:solidFill>
                          <a:effectLst/>
                        </a:rPr>
                        <a:t>4s lipo</a:t>
                      </a:r>
                    </a:p>
                  </a:txBody>
                  <a:tcPr marL="84667" marR="84667" marT="42333" marB="42333"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3070876768"/>
                  </a:ext>
                </a:extLst>
              </a:tr>
              <a:tr h="529656">
                <a:tc>
                  <a:txBody>
                    <a:bodyPr/>
                    <a:lstStyle/>
                    <a:p>
                      <a:pPr fontAlgn="base"/>
                      <a:r>
                        <a:rPr lang="en-IN" sz="1600">
                          <a:solidFill>
                            <a:schemeClr val="bg1"/>
                          </a:solidFill>
                          <a:effectLst/>
                        </a:rPr>
                        <a:t>Open</a:t>
                      </a:r>
                    </a:p>
                  </a:txBody>
                  <a:tcPr marL="84667" marR="84667" marT="42333" marB="42333" anchor="ctr">
                    <a:lnL>
                      <a:noFill/>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a:solidFill>
                            <a:schemeClr val="bg1"/>
                          </a:solidFill>
                          <a:effectLst/>
                        </a:rPr>
                        <a:t>No Limit</a:t>
                      </a:r>
                    </a:p>
                  </a:txBody>
                  <a:tcPr marL="84667" marR="84667" marT="42333" marB="42333"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dirty="0">
                          <a:solidFill>
                            <a:schemeClr val="bg1"/>
                          </a:solidFill>
                          <a:effectLst/>
                        </a:rPr>
                        <a:t>No Limit</a:t>
                      </a:r>
                    </a:p>
                  </a:txBody>
                  <a:tcPr marL="84667" marR="84667" marT="42333" marB="42333"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a:solidFill>
                            <a:schemeClr val="bg1"/>
                          </a:solidFill>
                          <a:effectLst/>
                        </a:rPr>
                        <a:t>800 g</a:t>
                      </a:r>
                    </a:p>
                  </a:txBody>
                  <a:tcPr marL="84667" marR="84667" marT="42333" marB="42333"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dirty="0">
                          <a:solidFill>
                            <a:schemeClr val="bg1"/>
                          </a:solidFill>
                          <a:effectLst/>
                        </a:rPr>
                        <a:t>No Limit</a:t>
                      </a:r>
                    </a:p>
                  </a:txBody>
                  <a:tcPr marL="84667" marR="84667" marT="42333" marB="42333"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1789000670"/>
                  </a:ext>
                </a:extLst>
              </a:tr>
            </a:tbl>
          </a:graphicData>
        </a:graphic>
      </p:graphicFrame>
      <p:sp>
        <p:nvSpPr>
          <p:cNvPr id="10" name="TextBox 9">
            <a:extLst>
              <a:ext uri="{FF2B5EF4-FFF2-40B4-BE49-F238E27FC236}">
                <a16:creationId xmlns:a16="http://schemas.microsoft.com/office/drawing/2014/main" id="{EA01937E-4F79-4E9F-9D0A-F9658F1600EB}"/>
              </a:ext>
            </a:extLst>
          </p:cNvPr>
          <p:cNvSpPr txBox="1"/>
          <p:nvPr/>
        </p:nvSpPr>
        <p:spPr>
          <a:xfrm>
            <a:off x="4817006" y="1126485"/>
            <a:ext cx="4265567" cy="646331"/>
          </a:xfrm>
          <a:prstGeom prst="rect">
            <a:avLst/>
          </a:prstGeom>
          <a:noFill/>
        </p:spPr>
        <p:txBody>
          <a:bodyPr wrap="square" rtlCol="0">
            <a:spAutoFit/>
          </a:bodyPr>
          <a:lstStyle/>
          <a:p>
            <a:r>
              <a:rPr lang="en-IN" b="1" i="0" dirty="0">
                <a:solidFill>
                  <a:schemeClr val="accent1"/>
                </a:solidFill>
                <a:effectLst/>
                <a:latin typeface="Lato"/>
              </a:rPr>
              <a:t>FPV Racing Classes</a:t>
            </a:r>
          </a:p>
          <a:p>
            <a:endParaRPr lang="en-IN" dirty="0"/>
          </a:p>
        </p:txBody>
      </p:sp>
      <p:graphicFrame>
        <p:nvGraphicFramePr>
          <p:cNvPr id="12" name="Table 11">
            <a:extLst>
              <a:ext uri="{FF2B5EF4-FFF2-40B4-BE49-F238E27FC236}">
                <a16:creationId xmlns:a16="http://schemas.microsoft.com/office/drawing/2014/main" id="{603CB959-D7D6-41D5-A859-325AF235E1B2}"/>
              </a:ext>
            </a:extLst>
          </p:cNvPr>
          <p:cNvGraphicFramePr>
            <a:graphicFrameLocks noGrp="1"/>
          </p:cNvGraphicFramePr>
          <p:nvPr>
            <p:extLst>
              <p:ext uri="{D42A27DB-BD31-4B8C-83A1-F6EECF244321}">
                <p14:modId xmlns:p14="http://schemas.microsoft.com/office/powerpoint/2010/main" val="1555368750"/>
              </p:ext>
            </p:extLst>
          </p:nvPr>
        </p:nvGraphicFramePr>
        <p:xfrm>
          <a:off x="72598" y="3798332"/>
          <a:ext cx="4219724" cy="2763923"/>
        </p:xfrm>
        <a:graphic>
          <a:graphicData uri="http://schemas.openxmlformats.org/drawingml/2006/table">
            <a:tbl>
              <a:tblPr/>
              <a:tblGrid>
                <a:gridCol w="2109862">
                  <a:extLst>
                    <a:ext uri="{9D8B030D-6E8A-4147-A177-3AD203B41FA5}">
                      <a16:colId xmlns:a16="http://schemas.microsoft.com/office/drawing/2014/main" val="1916819409"/>
                    </a:ext>
                  </a:extLst>
                </a:gridCol>
                <a:gridCol w="2109862">
                  <a:extLst>
                    <a:ext uri="{9D8B030D-6E8A-4147-A177-3AD203B41FA5}">
                      <a16:colId xmlns:a16="http://schemas.microsoft.com/office/drawing/2014/main" val="1458367506"/>
                    </a:ext>
                  </a:extLst>
                </a:gridCol>
              </a:tblGrid>
              <a:tr h="425219">
                <a:tc>
                  <a:txBody>
                    <a:bodyPr/>
                    <a:lstStyle/>
                    <a:p>
                      <a:pPr fontAlgn="base"/>
                      <a:r>
                        <a:rPr lang="en-IN" b="1" dirty="0">
                          <a:solidFill>
                            <a:srgbClr val="000000"/>
                          </a:solidFill>
                          <a:effectLst/>
                          <a:latin typeface="inherit"/>
                        </a:rPr>
                        <a:t>Prop Size</a:t>
                      </a:r>
                    </a:p>
                  </a:txBody>
                  <a:tcPr anchor="ctr">
                    <a:lnL>
                      <a:noFill/>
                    </a:lnL>
                    <a:lnR w="7620" cap="flat" cmpd="sng" algn="ctr">
                      <a:solidFill>
                        <a:srgbClr val="EBEBEB"/>
                      </a:solidFill>
                      <a:prstDash val="solid"/>
                      <a:round/>
                      <a:headEnd type="none" w="med" len="med"/>
                      <a:tailEnd type="none" w="med" len="med"/>
                    </a:lnR>
                    <a:lnT>
                      <a:noFill/>
                    </a:lnT>
                    <a:lnB w="7620" cap="flat" cmpd="sng" algn="ctr">
                      <a:solidFill>
                        <a:srgbClr val="EBEBEB"/>
                      </a:solidFill>
                      <a:prstDash val="solid"/>
                      <a:round/>
                      <a:headEnd type="none" w="med" len="med"/>
                      <a:tailEnd type="none" w="med" len="med"/>
                    </a:lnB>
                    <a:solidFill>
                      <a:srgbClr val="F9F9F9"/>
                    </a:solidFill>
                  </a:tcPr>
                </a:tc>
                <a:tc>
                  <a:txBody>
                    <a:bodyPr/>
                    <a:lstStyle/>
                    <a:p>
                      <a:pPr fontAlgn="base"/>
                      <a:r>
                        <a:rPr lang="en-IN" b="1" dirty="0">
                          <a:solidFill>
                            <a:srgbClr val="000000"/>
                          </a:solidFill>
                          <a:effectLst/>
                          <a:latin typeface="inherit"/>
                        </a:rPr>
                        <a:t>Min. Frame Size</a:t>
                      </a:r>
                    </a:p>
                  </a:txBody>
                  <a:tcPr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a:noFill/>
                    </a:lnT>
                    <a:lnB w="7620" cap="flat" cmpd="sng" algn="ctr">
                      <a:solidFill>
                        <a:srgbClr val="EBEBEB"/>
                      </a:solidFill>
                      <a:prstDash val="solid"/>
                      <a:round/>
                      <a:headEnd type="none" w="med" len="med"/>
                      <a:tailEnd type="none" w="med" len="med"/>
                    </a:lnB>
                    <a:solidFill>
                      <a:srgbClr val="F9F9F9"/>
                    </a:solidFill>
                  </a:tcPr>
                </a:tc>
                <a:extLst>
                  <a:ext uri="{0D108BD9-81ED-4DB2-BD59-A6C34878D82A}">
                    <a16:rowId xmlns:a16="http://schemas.microsoft.com/office/drawing/2014/main" val="2733682836"/>
                  </a:ext>
                </a:extLst>
              </a:tr>
              <a:tr h="389784">
                <a:tc>
                  <a:txBody>
                    <a:bodyPr/>
                    <a:lstStyle/>
                    <a:p>
                      <a:pPr fontAlgn="base"/>
                      <a:r>
                        <a:rPr lang="en-IN" sz="1600">
                          <a:solidFill>
                            <a:schemeClr val="bg1"/>
                          </a:solidFill>
                          <a:effectLst/>
                        </a:rPr>
                        <a:t>1″</a:t>
                      </a:r>
                    </a:p>
                  </a:txBody>
                  <a:tcPr anchor="ctr">
                    <a:lnL>
                      <a:noFill/>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a:solidFill>
                            <a:schemeClr val="bg1"/>
                          </a:solidFill>
                          <a:effectLst/>
                        </a:rPr>
                        <a:t>40 mm</a:t>
                      </a:r>
                    </a:p>
                  </a:txBody>
                  <a:tcPr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621863076"/>
                  </a:ext>
                </a:extLst>
              </a:tr>
              <a:tr h="389784">
                <a:tc>
                  <a:txBody>
                    <a:bodyPr/>
                    <a:lstStyle/>
                    <a:p>
                      <a:pPr fontAlgn="base"/>
                      <a:r>
                        <a:rPr lang="en-IN" sz="1600">
                          <a:solidFill>
                            <a:schemeClr val="bg1"/>
                          </a:solidFill>
                          <a:effectLst/>
                        </a:rPr>
                        <a:t>2″</a:t>
                      </a:r>
                    </a:p>
                  </a:txBody>
                  <a:tcPr anchor="ctr">
                    <a:lnL>
                      <a:noFill/>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dirty="0">
                          <a:solidFill>
                            <a:schemeClr val="bg1"/>
                          </a:solidFill>
                          <a:effectLst/>
                        </a:rPr>
                        <a:t>75 mm</a:t>
                      </a:r>
                    </a:p>
                  </a:txBody>
                  <a:tcPr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2545116044"/>
                  </a:ext>
                </a:extLst>
              </a:tr>
              <a:tr h="389784">
                <a:tc>
                  <a:txBody>
                    <a:bodyPr/>
                    <a:lstStyle/>
                    <a:p>
                      <a:pPr fontAlgn="base"/>
                      <a:r>
                        <a:rPr lang="en-IN" sz="1600" dirty="0">
                          <a:solidFill>
                            <a:schemeClr val="bg1"/>
                          </a:solidFill>
                          <a:effectLst/>
                        </a:rPr>
                        <a:t>3″</a:t>
                      </a:r>
                    </a:p>
                  </a:txBody>
                  <a:tcPr anchor="ctr">
                    <a:lnL>
                      <a:noFill/>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a:solidFill>
                            <a:schemeClr val="bg1"/>
                          </a:solidFill>
                          <a:effectLst/>
                        </a:rPr>
                        <a:t>110 mm</a:t>
                      </a:r>
                    </a:p>
                  </a:txBody>
                  <a:tcPr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3513958293"/>
                  </a:ext>
                </a:extLst>
              </a:tr>
              <a:tr h="389784">
                <a:tc>
                  <a:txBody>
                    <a:bodyPr/>
                    <a:lstStyle/>
                    <a:p>
                      <a:pPr fontAlgn="base"/>
                      <a:r>
                        <a:rPr lang="en-IN" sz="1600" dirty="0">
                          <a:solidFill>
                            <a:schemeClr val="bg1"/>
                          </a:solidFill>
                          <a:effectLst/>
                        </a:rPr>
                        <a:t>4″</a:t>
                      </a:r>
                    </a:p>
                  </a:txBody>
                  <a:tcPr anchor="ctr">
                    <a:lnL>
                      <a:noFill/>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a:solidFill>
                            <a:schemeClr val="bg1"/>
                          </a:solidFill>
                          <a:effectLst/>
                        </a:rPr>
                        <a:t>145 mm</a:t>
                      </a:r>
                    </a:p>
                  </a:txBody>
                  <a:tcPr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2564255377"/>
                  </a:ext>
                </a:extLst>
              </a:tr>
              <a:tr h="389784">
                <a:tc>
                  <a:txBody>
                    <a:bodyPr/>
                    <a:lstStyle/>
                    <a:p>
                      <a:pPr fontAlgn="base"/>
                      <a:r>
                        <a:rPr lang="en-IN" sz="1600">
                          <a:solidFill>
                            <a:schemeClr val="bg1"/>
                          </a:solidFill>
                          <a:effectLst/>
                        </a:rPr>
                        <a:t>5″</a:t>
                      </a:r>
                    </a:p>
                  </a:txBody>
                  <a:tcPr anchor="ctr">
                    <a:lnL>
                      <a:noFill/>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a:solidFill>
                            <a:schemeClr val="bg1"/>
                          </a:solidFill>
                          <a:effectLst/>
                        </a:rPr>
                        <a:t>180 mm</a:t>
                      </a:r>
                    </a:p>
                  </a:txBody>
                  <a:tcPr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1455812762"/>
                  </a:ext>
                </a:extLst>
              </a:tr>
              <a:tr h="389784">
                <a:tc>
                  <a:txBody>
                    <a:bodyPr/>
                    <a:lstStyle/>
                    <a:p>
                      <a:pPr fontAlgn="base"/>
                      <a:r>
                        <a:rPr lang="en-IN" sz="1600">
                          <a:solidFill>
                            <a:schemeClr val="bg1"/>
                          </a:solidFill>
                          <a:effectLst/>
                        </a:rPr>
                        <a:t>6″</a:t>
                      </a:r>
                    </a:p>
                  </a:txBody>
                  <a:tcPr anchor="ctr">
                    <a:lnL>
                      <a:noFill/>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fontAlgn="base"/>
                      <a:r>
                        <a:rPr lang="en-IN" sz="1600" dirty="0">
                          <a:solidFill>
                            <a:schemeClr val="bg1"/>
                          </a:solidFill>
                          <a:effectLst/>
                        </a:rPr>
                        <a:t>220 mm</a:t>
                      </a:r>
                    </a:p>
                  </a:txBody>
                  <a:tcPr anchor="ctr">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1886816783"/>
                  </a:ext>
                </a:extLst>
              </a:tr>
            </a:tbl>
          </a:graphicData>
        </a:graphic>
      </p:graphicFrame>
      <p:sp>
        <p:nvSpPr>
          <p:cNvPr id="14" name="TextBox 13">
            <a:extLst>
              <a:ext uri="{FF2B5EF4-FFF2-40B4-BE49-F238E27FC236}">
                <a16:creationId xmlns:a16="http://schemas.microsoft.com/office/drawing/2014/main" id="{02520182-AD30-42E3-BAC9-4B1B843B6E48}"/>
              </a:ext>
            </a:extLst>
          </p:cNvPr>
          <p:cNvSpPr txBox="1"/>
          <p:nvPr/>
        </p:nvSpPr>
        <p:spPr>
          <a:xfrm>
            <a:off x="0" y="3429000"/>
            <a:ext cx="4158297" cy="369332"/>
          </a:xfrm>
          <a:prstGeom prst="rect">
            <a:avLst/>
          </a:prstGeom>
          <a:noFill/>
        </p:spPr>
        <p:txBody>
          <a:bodyPr wrap="square" rtlCol="0">
            <a:spAutoFit/>
          </a:bodyPr>
          <a:lstStyle/>
          <a:p>
            <a:r>
              <a:rPr lang="en-US" b="1" dirty="0">
                <a:solidFill>
                  <a:schemeClr val="accent1"/>
                </a:solidFill>
              </a:rPr>
              <a:t>Dimension With respect to propeller</a:t>
            </a:r>
            <a:endParaRPr lang="en-IN" b="1" dirty="0">
              <a:solidFill>
                <a:schemeClr val="accent1"/>
              </a:solidFill>
            </a:endParaRPr>
          </a:p>
        </p:txBody>
      </p:sp>
      <p:cxnSp>
        <p:nvCxnSpPr>
          <p:cNvPr id="3" name="Straight Connector 2">
            <a:extLst>
              <a:ext uri="{FF2B5EF4-FFF2-40B4-BE49-F238E27FC236}">
                <a16:creationId xmlns:a16="http://schemas.microsoft.com/office/drawing/2014/main" id="{F6E4A9DE-4958-45D3-B736-570D301C94EE}"/>
              </a:ext>
            </a:extLst>
          </p:cNvPr>
          <p:cNvCxnSpPr/>
          <p:nvPr/>
        </p:nvCxnSpPr>
        <p:spPr>
          <a:xfrm>
            <a:off x="4726597" y="0"/>
            <a:ext cx="0" cy="6858000"/>
          </a:xfrm>
          <a:prstGeom prst="line">
            <a:avLst/>
          </a:prstGeom>
          <a:ln w="38100">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907B4340-1647-449B-A89F-EF222F97A1A7}"/>
              </a:ext>
            </a:extLst>
          </p:cNvPr>
          <p:cNvCxnSpPr/>
          <p:nvPr/>
        </p:nvCxnSpPr>
        <p:spPr>
          <a:xfrm>
            <a:off x="0" y="3356992"/>
            <a:ext cx="472659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695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0" y="1015869"/>
            <a:ext cx="9144000" cy="4826261"/>
          </a:xfrm>
        </p:spPr>
        <p:txBody>
          <a:bodyPr/>
          <a:lstStyle/>
          <a:p>
            <a:pPr algn="l"/>
            <a:r>
              <a:rPr lang="en-US" sz="2000" dirty="0">
                <a:latin typeface="+mn-lt"/>
              </a:rPr>
              <a:t>Sensors in Quadcopter:-</a:t>
            </a:r>
            <a:br>
              <a:rPr lang="en-US" sz="1600" dirty="0">
                <a:latin typeface="+mn-lt"/>
              </a:rPr>
            </a:br>
            <a:br>
              <a:rPr lang="en-US" sz="1600" dirty="0">
                <a:latin typeface="+mn-lt"/>
              </a:rPr>
            </a:br>
            <a:r>
              <a:rPr lang="en-US" sz="1600" dirty="0">
                <a:latin typeface="+mn-lt"/>
              </a:rPr>
              <a:t>. </a:t>
            </a:r>
            <a:r>
              <a:rPr lang="en-US" sz="1600" b="0" i="0" dirty="0">
                <a:effectLst/>
                <a:latin typeface="+mn-lt"/>
              </a:rPr>
              <a:t>Gyroscope</a:t>
            </a:r>
            <a:br>
              <a:rPr lang="en-US" sz="1600" b="0" i="0" dirty="0">
                <a:solidFill>
                  <a:srgbClr val="111111"/>
                </a:solidFill>
                <a:effectLst/>
                <a:latin typeface="+mn-lt"/>
              </a:rPr>
            </a:br>
            <a:r>
              <a:rPr lang="en-US" sz="1600" b="0" i="0" dirty="0">
                <a:solidFill>
                  <a:srgbClr val="111111"/>
                </a:solidFill>
                <a:effectLst/>
                <a:latin typeface="+mn-lt"/>
              </a:rPr>
              <a:t>The most basic of drone sensors, gyroscopes are cheap and basic enough to be integrated into even cheap mini-drones.</a:t>
            </a:r>
            <a:br>
              <a:rPr lang="en-US" sz="1600" b="0" i="0" dirty="0">
                <a:solidFill>
                  <a:srgbClr val="111111"/>
                </a:solidFill>
                <a:effectLst/>
                <a:latin typeface="+mn-lt"/>
              </a:rPr>
            </a:br>
            <a:r>
              <a:rPr lang="en-US" sz="1600" i="0" dirty="0">
                <a:effectLst/>
                <a:latin typeface="+mn-lt"/>
              </a:rPr>
              <a:t>. </a:t>
            </a:r>
            <a:r>
              <a:rPr lang="en-US" sz="1600" b="0" i="0" dirty="0">
                <a:effectLst/>
                <a:latin typeface="+mn-lt"/>
              </a:rPr>
              <a:t>Barometer</a:t>
            </a:r>
            <a:br>
              <a:rPr lang="en-US" sz="1600" b="0" i="0" dirty="0">
                <a:solidFill>
                  <a:srgbClr val="111111"/>
                </a:solidFill>
                <a:effectLst/>
                <a:latin typeface="+mn-lt"/>
              </a:rPr>
            </a:br>
            <a:r>
              <a:rPr lang="en-US" sz="1600" b="0" i="0" dirty="0">
                <a:solidFill>
                  <a:srgbClr val="111111"/>
                </a:solidFill>
                <a:effectLst/>
                <a:latin typeface="+mn-lt"/>
              </a:rPr>
              <a:t>Barometers are sensors that measure air pressure. In drones, this air pressure information is used to determine the drone’s altitude.</a:t>
            </a:r>
            <a:br>
              <a:rPr lang="en-US" sz="1600" b="0" i="0" dirty="0">
                <a:solidFill>
                  <a:srgbClr val="111111"/>
                </a:solidFill>
                <a:effectLst/>
                <a:latin typeface="+mn-lt"/>
              </a:rPr>
            </a:br>
            <a:r>
              <a:rPr lang="en-US" sz="1600" i="0" dirty="0">
                <a:effectLst/>
                <a:latin typeface="+mn-lt"/>
              </a:rPr>
              <a:t>.</a:t>
            </a:r>
            <a:r>
              <a:rPr lang="en-US" sz="1600" b="0" i="0" dirty="0">
                <a:solidFill>
                  <a:srgbClr val="111111"/>
                </a:solidFill>
                <a:effectLst/>
                <a:latin typeface="+mn-lt"/>
              </a:rPr>
              <a:t> </a:t>
            </a:r>
            <a:r>
              <a:rPr lang="en-US" sz="1600" b="0" i="0" dirty="0">
                <a:effectLst/>
                <a:latin typeface="+mn-lt"/>
              </a:rPr>
              <a:t>Accelerometer</a:t>
            </a:r>
            <a:br>
              <a:rPr lang="en-US" sz="1600" b="0" i="0" dirty="0">
                <a:solidFill>
                  <a:srgbClr val="111111"/>
                </a:solidFill>
                <a:effectLst/>
                <a:latin typeface="+mn-lt"/>
              </a:rPr>
            </a:br>
            <a:r>
              <a:rPr lang="en-US" sz="1600" b="0" i="0" dirty="0">
                <a:solidFill>
                  <a:srgbClr val="111111"/>
                </a:solidFill>
                <a:effectLst/>
                <a:latin typeface="+mn-lt"/>
              </a:rPr>
              <a:t>The accelerometer of a drone works together with its gyroscope to determine changes in its position and movement.</a:t>
            </a:r>
            <a:br>
              <a:rPr lang="en-US" sz="1600" b="0" i="0" dirty="0">
                <a:solidFill>
                  <a:srgbClr val="111111"/>
                </a:solidFill>
                <a:effectLst/>
                <a:latin typeface="+mn-lt"/>
              </a:rPr>
            </a:br>
            <a:r>
              <a:rPr lang="en-US" sz="1600" i="0" dirty="0">
                <a:effectLst/>
                <a:latin typeface="+mn-lt"/>
              </a:rPr>
              <a:t>.</a:t>
            </a:r>
            <a:r>
              <a:rPr lang="en-US" sz="1600" b="0" i="0" dirty="0">
                <a:solidFill>
                  <a:srgbClr val="111111"/>
                </a:solidFill>
                <a:effectLst/>
                <a:latin typeface="+mn-lt"/>
              </a:rPr>
              <a:t> </a:t>
            </a:r>
            <a:r>
              <a:rPr lang="en-US" sz="1600" b="0" i="0" dirty="0">
                <a:effectLst/>
                <a:latin typeface="+mn-lt"/>
              </a:rPr>
              <a:t>GPS</a:t>
            </a:r>
            <a:br>
              <a:rPr lang="en-US" sz="1600" b="0" i="0" dirty="0">
                <a:solidFill>
                  <a:srgbClr val="111111"/>
                </a:solidFill>
                <a:effectLst/>
                <a:latin typeface="+mn-lt"/>
              </a:rPr>
            </a:br>
            <a:r>
              <a:rPr lang="en-US" sz="1600" b="0" i="0" dirty="0">
                <a:solidFill>
                  <a:srgbClr val="111111"/>
                </a:solidFill>
                <a:effectLst/>
                <a:latin typeface="+mn-lt"/>
              </a:rPr>
              <a:t>GPS technology has played a huge role in allowing drones to fly autonomous missions. ...</a:t>
            </a:r>
            <a:br>
              <a:rPr lang="en-US" sz="1600" b="0" i="0" dirty="0">
                <a:solidFill>
                  <a:srgbClr val="111111"/>
                </a:solidFill>
                <a:effectLst/>
                <a:latin typeface="+mn-lt"/>
              </a:rPr>
            </a:br>
            <a:r>
              <a:rPr lang="en-US" sz="1600" b="0" i="0" dirty="0">
                <a:solidFill>
                  <a:srgbClr val="111111"/>
                </a:solidFill>
                <a:effectLst/>
                <a:latin typeface="+mn-lt"/>
              </a:rPr>
              <a:t>Magnetometer. In cases where determining the drone’s heading using only GPS location is not appropriate, a drone needs to have a magnetometer.</a:t>
            </a:r>
            <a:br>
              <a:rPr lang="en-US" sz="1600" b="0" i="0" dirty="0">
                <a:solidFill>
                  <a:srgbClr val="111111"/>
                </a:solidFill>
                <a:effectLst/>
                <a:latin typeface="+mn-lt"/>
              </a:rPr>
            </a:br>
            <a:r>
              <a:rPr lang="en-US" sz="1600" i="0" dirty="0">
                <a:effectLst/>
                <a:latin typeface="+mn-lt"/>
              </a:rPr>
              <a:t>.</a:t>
            </a:r>
            <a:r>
              <a:rPr lang="en-US" sz="1600" b="0" i="0" dirty="0">
                <a:solidFill>
                  <a:srgbClr val="111111"/>
                </a:solidFill>
                <a:effectLst/>
                <a:latin typeface="+mn-lt"/>
              </a:rPr>
              <a:t> </a:t>
            </a:r>
            <a:r>
              <a:rPr lang="en-US" sz="1600" b="0" i="0" dirty="0">
                <a:effectLst/>
                <a:latin typeface="+mn-lt"/>
              </a:rPr>
              <a:t>Rangefinder</a:t>
            </a:r>
            <a:br>
              <a:rPr lang="en-US" sz="1600" b="0" i="0" dirty="0">
                <a:solidFill>
                  <a:srgbClr val="111111"/>
                </a:solidFill>
                <a:effectLst/>
                <a:latin typeface="+mn-lt"/>
              </a:rPr>
            </a:br>
            <a:r>
              <a:rPr lang="en-US" sz="1600" b="0" i="0" dirty="0">
                <a:solidFill>
                  <a:srgbClr val="111111"/>
                </a:solidFill>
                <a:effectLst/>
                <a:latin typeface="+mn-lt"/>
              </a:rPr>
              <a:t>There are different types of rangefinders found in drones but all of them perform a simple task: to determine how far away from the ground the drone is.</a:t>
            </a:r>
            <a:br>
              <a:rPr lang="en-US" sz="1600" b="0" i="0" dirty="0">
                <a:solidFill>
                  <a:srgbClr val="111111"/>
                </a:solidFill>
                <a:effectLst/>
                <a:latin typeface="+mn-lt"/>
              </a:rPr>
            </a:br>
            <a:r>
              <a:rPr lang="en-US" sz="1600" i="0" dirty="0">
                <a:effectLst/>
                <a:latin typeface="+mn-lt"/>
              </a:rPr>
              <a:t>. </a:t>
            </a:r>
            <a:r>
              <a:rPr lang="en-US" sz="1600" b="0" i="0" dirty="0">
                <a:effectLst/>
                <a:latin typeface="+mn-lt"/>
              </a:rPr>
              <a:t>Inertial Measurement Unit (IMU)</a:t>
            </a:r>
            <a:br>
              <a:rPr lang="en-US" sz="1600" b="0" i="0" dirty="0">
                <a:solidFill>
                  <a:srgbClr val="111111"/>
                </a:solidFill>
                <a:effectLst/>
                <a:latin typeface="+mn-lt"/>
              </a:rPr>
            </a:br>
            <a:r>
              <a:rPr lang="en-US" sz="1600" b="0" i="0" dirty="0">
                <a:solidFill>
                  <a:srgbClr val="111111"/>
                </a:solidFill>
                <a:effectLst/>
                <a:latin typeface="+mn-lt"/>
              </a:rPr>
              <a:t>An IMU is not exactly a separate sensor of the drone but is instead a collaboration of several sensors.</a:t>
            </a:r>
            <a:br>
              <a:rPr lang="en-US" sz="1600" b="0" i="0" dirty="0">
                <a:solidFill>
                  <a:srgbClr val="111111"/>
                </a:solidFill>
                <a:effectLst/>
                <a:latin typeface="+mn-lt"/>
              </a:rPr>
            </a:br>
            <a:r>
              <a:rPr lang="en-US" sz="1600" i="0" dirty="0">
                <a:effectLst/>
                <a:latin typeface="+mn-lt"/>
              </a:rPr>
              <a:t>. </a:t>
            </a:r>
            <a:r>
              <a:rPr lang="en-US" sz="1600" b="0" i="0" dirty="0">
                <a:effectLst/>
                <a:latin typeface="+mn-lt"/>
              </a:rPr>
              <a:t>Obstacle avoidance</a:t>
            </a:r>
            <a:br>
              <a:rPr lang="en-US" sz="1600" b="0" i="0" dirty="0">
                <a:solidFill>
                  <a:srgbClr val="111111"/>
                </a:solidFill>
                <a:effectLst/>
                <a:latin typeface="+mn-lt"/>
              </a:rPr>
            </a:br>
            <a:r>
              <a:rPr lang="en-US" sz="1600" b="0" i="0" dirty="0">
                <a:solidFill>
                  <a:srgbClr val="111111"/>
                </a:solidFill>
                <a:effectLst/>
                <a:latin typeface="+mn-lt"/>
              </a:rPr>
              <a:t>Obstacle avoidance sensors isn’t exactly a standard feature in drones. In fact, you would probably only find these sensors in the more expensive and higher end models.</a:t>
            </a:r>
            <a:br>
              <a:rPr lang="en-US" sz="900" b="0" i="0" dirty="0">
                <a:solidFill>
                  <a:srgbClr val="111111"/>
                </a:solidFill>
                <a:effectLst/>
                <a:latin typeface="Roboto" panose="02000000000000000000" pitchFamily="2" charset="0"/>
              </a:rPr>
            </a:br>
            <a:endParaRPr lang="en-US" sz="1600" dirty="0">
              <a:latin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CBA4BC-153C-435E-BB64-5052C97F669A}"/>
              </a:ext>
            </a:extLst>
          </p:cNvPr>
          <p:cNvSpPr txBox="1"/>
          <p:nvPr/>
        </p:nvSpPr>
        <p:spPr>
          <a:xfrm>
            <a:off x="107504" y="476672"/>
            <a:ext cx="9036496" cy="6647974"/>
          </a:xfrm>
          <a:prstGeom prst="rect">
            <a:avLst/>
          </a:prstGeom>
          <a:noFill/>
        </p:spPr>
        <p:txBody>
          <a:bodyPr wrap="square" rtlCol="0">
            <a:spAutoFit/>
          </a:bodyPr>
          <a:lstStyle/>
          <a:p>
            <a:r>
              <a:rPr lang="en-IN" sz="2000" b="1" i="0" cap="all" dirty="0">
                <a:solidFill>
                  <a:schemeClr val="accent1"/>
                </a:solidFill>
                <a:effectLst/>
              </a:rPr>
              <a:t>THE FUTURE OF DRONES:-</a:t>
            </a:r>
          </a:p>
          <a:p>
            <a:endParaRPr lang="en-IN" sz="2000" b="1" i="0" cap="all" dirty="0">
              <a:solidFill>
                <a:schemeClr val="accent1"/>
              </a:solidFill>
              <a:effectLst/>
            </a:endParaRPr>
          </a:p>
          <a:p>
            <a:r>
              <a:rPr lang="en-US" sz="1600" b="0" i="0" dirty="0">
                <a:solidFill>
                  <a:srgbClr val="000000"/>
                </a:solidFill>
                <a:effectLst/>
              </a:rPr>
              <a:t>Start a </a:t>
            </a:r>
            <a:r>
              <a:rPr lang="en-US" sz="1600" b="1" i="0" dirty="0">
                <a:solidFill>
                  <a:srgbClr val="000000"/>
                </a:solidFill>
                <a:effectLst/>
              </a:rPr>
              <a:t>game-changing career</a:t>
            </a:r>
            <a:r>
              <a:rPr lang="en-US" sz="1600" b="0" i="0" dirty="0">
                <a:solidFill>
                  <a:srgbClr val="000000"/>
                </a:solidFill>
                <a:effectLst/>
              </a:rPr>
              <a:t> working with dynamic drone technology. From a military innovation, to an exciting hobby, to a technology that’s transforming commercial industries, the use of drones has rapidly changed over the past years — and future </a:t>
            </a:r>
            <a:r>
              <a:rPr lang="en-US" sz="1600" b="1" i="0" dirty="0">
                <a:solidFill>
                  <a:srgbClr val="000000"/>
                </a:solidFill>
                <a:effectLst/>
              </a:rPr>
              <a:t>opportunities in the field are limitless</a:t>
            </a:r>
            <a:r>
              <a:rPr lang="en-US" sz="1600" b="0" i="0" dirty="0">
                <a:solidFill>
                  <a:srgbClr val="000000"/>
                </a:solidFill>
                <a:effectLst/>
              </a:rPr>
              <a:t>. </a:t>
            </a:r>
          </a:p>
          <a:p>
            <a:endParaRPr lang="en-US" sz="1600" b="0" i="0" dirty="0">
              <a:solidFill>
                <a:srgbClr val="000000"/>
              </a:solidFill>
              <a:effectLst/>
            </a:endParaRPr>
          </a:p>
          <a:p>
            <a:r>
              <a:rPr lang="en-US" b="1" i="0" dirty="0">
                <a:solidFill>
                  <a:schemeClr val="accent1"/>
                </a:solidFill>
                <a:effectLst/>
              </a:rPr>
              <a:t>How Drone Technology Is Changing Industries:-</a:t>
            </a:r>
          </a:p>
          <a:p>
            <a:endParaRPr lang="en-US" b="1" i="0" dirty="0">
              <a:solidFill>
                <a:schemeClr val="accent1"/>
              </a:solidFill>
              <a:effectLst/>
            </a:endParaRPr>
          </a:p>
          <a:p>
            <a:r>
              <a:rPr lang="en-US" sz="1600" b="0" i="0" dirty="0">
                <a:solidFill>
                  <a:srgbClr val="000000"/>
                </a:solidFill>
                <a:effectLst/>
              </a:rPr>
              <a:t>Drones are becoming commonplace in both the commercial and non-profits sectors. In the near future their use will be even more widespread.</a:t>
            </a:r>
            <a:endParaRPr lang="en-US" sz="1600" b="1" i="0" dirty="0">
              <a:solidFill>
                <a:schemeClr val="accent1"/>
              </a:solidFill>
              <a:effectLst/>
            </a:endParaRPr>
          </a:p>
          <a:p>
            <a:pPr algn="l">
              <a:spcAft>
                <a:spcPts val="900"/>
              </a:spcAft>
              <a:buFont typeface="Arial" panose="020B0604020202020204" pitchFamily="34" charset="0"/>
              <a:buChar char="•"/>
            </a:pPr>
            <a:r>
              <a:rPr lang="en-US" sz="1600" b="1" i="0" dirty="0">
                <a:solidFill>
                  <a:srgbClr val="000000"/>
                </a:solidFill>
                <a:effectLst/>
              </a:rPr>
              <a:t>Agriculture:</a:t>
            </a:r>
            <a:r>
              <a:rPr lang="en-US" sz="1600" b="0" i="0" dirty="0">
                <a:solidFill>
                  <a:srgbClr val="000000"/>
                </a:solidFill>
                <a:effectLst/>
              </a:rPr>
              <a:t> The Environmental Protection Agency already utilizes drones technology to manage livestock and survey crops. In the future farmers and ranchers could use unmanned aircraft to strategically monitor and spray their crops.</a:t>
            </a:r>
          </a:p>
          <a:p>
            <a:pPr algn="l">
              <a:spcAft>
                <a:spcPts val="900"/>
              </a:spcAft>
              <a:buFont typeface="Arial" panose="020B0604020202020204" pitchFamily="34" charset="0"/>
              <a:buChar char="•"/>
            </a:pPr>
            <a:r>
              <a:rPr lang="en-US" sz="1600" b="1" i="0" dirty="0">
                <a:solidFill>
                  <a:srgbClr val="000000"/>
                </a:solidFill>
                <a:effectLst/>
              </a:rPr>
              <a:t>Conservation: </a:t>
            </a:r>
            <a:r>
              <a:rPr lang="en-US" sz="1600" b="0" i="0" dirty="0">
                <a:solidFill>
                  <a:srgbClr val="000000"/>
                </a:solidFill>
                <a:effectLst/>
              </a:rPr>
              <a:t>Unmanned aircraft are being used to monitor endangered species and map the changes in various ecosystems around the globe. As drone technology advances, the use and impact of unmanned aircraft in conservation efforts will expand.</a:t>
            </a:r>
          </a:p>
          <a:p>
            <a:pPr algn="l">
              <a:spcAft>
                <a:spcPts val="900"/>
              </a:spcAft>
              <a:buFont typeface="Arial" panose="020B0604020202020204" pitchFamily="34" charset="0"/>
              <a:buChar char="•"/>
            </a:pPr>
            <a:r>
              <a:rPr lang="en-US" sz="1600" b="1" i="0" dirty="0">
                <a:solidFill>
                  <a:srgbClr val="000000"/>
                </a:solidFill>
                <a:effectLst/>
              </a:rPr>
              <a:t>Delivery/fulfillment:</a:t>
            </a:r>
            <a:r>
              <a:rPr lang="en-US" sz="1600" b="0" i="0" dirty="0">
                <a:solidFill>
                  <a:srgbClr val="000000"/>
                </a:solidFill>
                <a:effectLst/>
              </a:rPr>
              <a:t> Anything the postman can carry can also be delivered by drone. Food, prescriptions, that last-minute birthday gift for your dad—in the near future, there will be big changes in the way packages arrive to our doors.</a:t>
            </a:r>
          </a:p>
          <a:p>
            <a:pPr algn="l">
              <a:spcAft>
                <a:spcPts val="900"/>
              </a:spcAft>
              <a:buFont typeface="Arial" panose="020B0604020202020204" pitchFamily="34" charset="0"/>
              <a:buChar char="•"/>
            </a:pPr>
            <a:r>
              <a:rPr lang="en-US" sz="1600" b="1" i="0" dirty="0">
                <a:solidFill>
                  <a:srgbClr val="000000"/>
                </a:solidFill>
                <a:effectLst/>
              </a:rPr>
              <a:t>Disaster mitigation and relief</a:t>
            </a:r>
            <a:r>
              <a:rPr lang="en-US" sz="1600" b="0" i="0" dirty="0">
                <a:solidFill>
                  <a:srgbClr val="000000"/>
                </a:solidFill>
                <a:effectLst/>
              </a:rPr>
              <a:t>: Drones can go places that humans can’t access, so they are an ideal solution for dangerous search and rescue efforts, as well as for delivering emergency supplies to remote locations and disaster areas.</a:t>
            </a:r>
          </a:p>
          <a:p>
            <a:endParaRPr lang="en-IN" sz="1600" dirty="0"/>
          </a:p>
        </p:txBody>
      </p:sp>
    </p:spTree>
    <p:extLst>
      <p:ext uri="{BB962C8B-B14F-4D97-AF65-F5344CB8AC3E}">
        <p14:creationId xmlns:p14="http://schemas.microsoft.com/office/powerpoint/2010/main" val="1331236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009D8-18FB-4958-81EE-405A80098C74}"/>
              </a:ext>
            </a:extLst>
          </p:cNvPr>
          <p:cNvSpPr txBox="1"/>
          <p:nvPr/>
        </p:nvSpPr>
        <p:spPr>
          <a:xfrm>
            <a:off x="0" y="1052736"/>
            <a:ext cx="9144000" cy="3508653"/>
          </a:xfrm>
          <a:prstGeom prst="rect">
            <a:avLst/>
          </a:prstGeom>
          <a:noFill/>
        </p:spPr>
        <p:txBody>
          <a:bodyPr wrap="square" rtlCol="0">
            <a:spAutoFit/>
          </a:bodyPr>
          <a:lstStyle/>
          <a:p>
            <a:pPr algn="l">
              <a:spcAft>
                <a:spcPts val="900"/>
              </a:spcAft>
              <a:buFont typeface="Arial" panose="020B0604020202020204" pitchFamily="34" charset="0"/>
              <a:buChar char="•"/>
            </a:pPr>
            <a:r>
              <a:rPr lang="en-US" sz="1600" b="1" i="0" dirty="0">
                <a:solidFill>
                  <a:srgbClr val="000000"/>
                </a:solidFill>
                <a:effectLst/>
              </a:rPr>
              <a:t>Logistics:</a:t>
            </a:r>
            <a:r>
              <a:rPr lang="en-US" sz="1600" b="0" i="0" dirty="0">
                <a:solidFill>
                  <a:srgbClr val="000000"/>
                </a:solidFill>
                <a:effectLst/>
              </a:rPr>
              <a:t> Heavy-duty drones can replace trucks for inventory management and moving goods between warehouses. This is likely to decrease the number of semis you see on the road.</a:t>
            </a:r>
          </a:p>
          <a:p>
            <a:pPr algn="l">
              <a:spcAft>
                <a:spcPts val="900"/>
              </a:spcAft>
              <a:buFont typeface="Arial" panose="020B0604020202020204" pitchFamily="34" charset="0"/>
              <a:buChar char="•"/>
            </a:pPr>
            <a:r>
              <a:rPr lang="en-US" sz="1600" b="1" i="0" dirty="0">
                <a:solidFill>
                  <a:srgbClr val="000000"/>
                </a:solidFill>
                <a:effectLst/>
              </a:rPr>
              <a:t>Filmmaking and photography:</a:t>
            </a:r>
            <a:r>
              <a:rPr lang="en-US" sz="1600" b="0" i="0" dirty="0">
                <a:solidFill>
                  <a:srgbClr val="000000"/>
                </a:solidFill>
                <a:effectLst/>
              </a:rPr>
              <a:t> Low-budget filmmakers are already using drones to capture the aerial shots and Hollywood will soon be hiring full crews of drone Unmanned aircraft are also gaining ground with photojournalists who want to capture breaking news from above.</a:t>
            </a:r>
          </a:p>
          <a:p>
            <a:pPr algn="l">
              <a:spcAft>
                <a:spcPts val="900"/>
              </a:spcAft>
              <a:buFont typeface="Arial" panose="020B0604020202020204" pitchFamily="34" charset="0"/>
              <a:buChar char="•"/>
            </a:pPr>
            <a:r>
              <a:rPr lang="en-US" sz="1600" b="1" i="0" dirty="0">
                <a:solidFill>
                  <a:srgbClr val="000000"/>
                </a:solidFill>
                <a:effectLst/>
              </a:rPr>
              <a:t>ISPs</a:t>
            </a:r>
            <a:r>
              <a:rPr lang="en-US" sz="1600" b="0" i="0" dirty="0">
                <a:solidFill>
                  <a:srgbClr val="000000"/>
                </a:solidFill>
                <a:effectLst/>
              </a:rPr>
              <a:t>: Big tech companies like Facebook and Google are experimenting with solar powered drone technology to beam Internet to remote locals. This could transform connectivity as we know it.</a:t>
            </a:r>
          </a:p>
          <a:p>
            <a:pPr algn="l">
              <a:spcAft>
                <a:spcPts val="900"/>
              </a:spcAft>
              <a:buFont typeface="Arial" panose="020B0604020202020204" pitchFamily="34" charset="0"/>
              <a:buChar char="•"/>
            </a:pPr>
            <a:r>
              <a:rPr lang="en-US" sz="1600" b="1" i="0" dirty="0">
                <a:solidFill>
                  <a:srgbClr val="000000"/>
                </a:solidFill>
                <a:effectLst/>
              </a:rPr>
              <a:t>Law enforcement</a:t>
            </a:r>
            <a:r>
              <a:rPr lang="en-US" sz="1600" b="0" i="0" dirty="0">
                <a:solidFill>
                  <a:srgbClr val="000000"/>
                </a:solidFill>
                <a:effectLst/>
              </a:rPr>
              <a:t>: In Seattle and Miami, police forces have already applied for permits to use drones, and we’ll likely begin to see unmanned aircraft supplementing police presence at large public events.</a:t>
            </a:r>
          </a:p>
          <a:p>
            <a:pPr algn="l">
              <a:spcAft>
                <a:spcPts val="900"/>
              </a:spcAft>
              <a:buFont typeface="Arial" panose="020B0604020202020204" pitchFamily="34" charset="0"/>
              <a:buChar char="•"/>
            </a:pPr>
            <a:r>
              <a:rPr lang="en-US" sz="1600" b="1" i="0" dirty="0">
                <a:solidFill>
                  <a:srgbClr val="000000"/>
                </a:solidFill>
                <a:effectLst/>
              </a:rPr>
              <a:t>Real Estate:</a:t>
            </a:r>
            <a:r>
              <a:rPr lang="en-US" sz="1600" b="0" i="0" dirty="0">
                <a:solidFill>
                  <a:srgbClr val="000000"/>
                </a:solidFill>
                <a:effectLst/>
              </a:rPr>
              <a:t> Real Estate listings are poised to change completely with high-definition videos capture by drones that fly through neighborhoods, and into every room in a listed house.</a:t>
            </a:r>
          </a:p>
        </p:txBody>
      </p:sp>
    </p:spTree>
    <p:extLst>
      <p:ext uri="{BB962C8B-B14F-4D97-AF65-F5344CB8AC3E}">
        <p14:creationId xmlns:p14="http://schemas.microsoft.com/office/powerpoint/2010/main" val="1863880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D17B49-FDBB-43FE-AC13-67FDE8E42F3E}"/>
              </a:ext>
            </a:extLst>
          </p:cNvPr>
          <p:cNvSpPr txBox="1"/>
          <p:nvPr/>
        </p:nvSpPr>
        <p:spPr>
          <a:xfrm>
            <a:off x="0" y="123011"/>
            <a:ext cx="4788024" cy="5816977"/>
          </a:xfrm>
          <a:prstGeom prst="rect">
            <a:avLst/>
          </a:prstGeom>
          <a:noFill/>
        </p:spPr>
        <p:txBody>
          <a:bodyPr wrap="square" rtlCol="0">
            <a:spAutoFit/>
          </a:bodyPr>
          <a:lstStyle/>
          <a:p>
            <a:r>
              <a:rPr lang="en-US" b="1" i="0" dirty="0">
                <a:solidFill>
                  <a:schemeClr val="accent1"/>
                </a:solidFill>
                <a:effectLst/>
              </a:rPr>
              <a:t>Number of Ways Drones Will Impact Society:-</a:t>
            </a:r>
          </a:p>
          <a:p>
            <a:endParaRPr lang="en-IN" sz="1600" i="0" cap="all" dirty="0">
              <a:solidFill>
                <a:schemeClr val="bg1"/>
              </a:solidFill>
              <a:effectLst/>
            </a:endParaRPr>
          </a:p>
          <a:p>
            <a:endParaRPr lang="en-IN" sz="1600" i="0" dirty="0">
              <a:solidFill>
                <a:schemeClr val="bg1"/>
              </a:solidFill>
              <a:effectLst/>
            </a:endParaRPr>
          </a:p>
          <a:p>
            <a:r>
              <a:rPr lang="en-IN" sz="1600" i="0" dirty="0">
                <a:solidFill>
                  <a:schemeClr val="bg1"/>
                </a:solidFill>
                <a:effectLst/>
              </a:rPr>
              <a:t>1. Defense</a:t>
            </a:r>
          </a:p>
          <a:p>
            <a:r>
              <a:rPr lang="en-IN" sz="1600" i="0" dirty="0">
                <a:solidFill>
                  <a:schemeClr val="bg1"/>
                </a:solidFill>
                <a:effectLst/>
              </a:rPr>
              <a:t>2. Emergency Response</a:t>
            </a:r>
          </a:p>
          <a:p>
            <a:r>
              <a:rPr lang="en-US" sz="1600" i="0" dirty="0">
                <a:solidFill>
                  <a:schemeClr val="bg1"/>
                </a:solidFill>
                <a:effectLst/>
              </a:rPr>
              <a:t>3. Humanitarian Aid &amp; Disaster Relief   </a:t>
            </a:r>
          </a:p>
          <a:p>
            <a:r>
              <a:rPr lang="en-IN" sz="1600" i="0" dirty="0">
                <a:solidFill>
                  <a:schemeClr val="bg1"/>
                </a:solidFill>
                <a:effectLst/>
              </a:rPr>
              <a:t>4. Conservation</a:t>
            </a:r>
          </a:p>
          <a:p>
            <a:r>
              <a:rPr lang="en-IN" sz="1600" i="0" dirty="0">
                <a:solidFill>
                  <a:schemeClr val="bg1"/>
                </a:solidFill>
                <a:effectLst/>
              </a:rPr>
              <a:t>5. Disease Control</a:t>
            </a:r>
          </a:p>
          <a:p>
            <a:r>
              <a:rPr lang="en-IN" sz="1600" i="0" dirty="0">
                <a:solidFill>
                  <a:schemeClr val="bg1"/>
                </a:solidFill>
                <a:effectLst/>
              </a:rPr>
              <a:t>6. Healthcare</a:t>
            </a:r>
          </a:p>
          <a:p>
            <a:r>
              <a:rPr lang="en-IN" sz="1600" i="0" dirty="0">
                <a:solidFill>
                  <a:schemeClr val="bg1"/>
                </a:solidFill>
                <a:effectLst/>
              </a:rPr>
              <a:t>7. Agriculture</a:t>
            </a:r>
          </a:p>
          <a:p>
            <a:r>
              <a:rPr lang="en-IN" sz="1600" i="0" dirty="0">
                <a:solidFill>
                  <a:schemeClr val="bg1"/>
                </a:solidFill>
                <a:effectLst/>
              </a:rPr>
              <a:t>8. Weather Forecasting</a:t>
            </a:r>
          </a:p>
          <a:p>
            <a:r>
              <a:rPr lang="en-IN" sz="1600" i="0" dirty="0">
                <a:solidFill>
                  <a:schemeClr val="bg1"/>
                </a:solidFill>
                <a:effectLst/>
              </a:rPr>
              <a:t>9. Maritime</a:t>
            </a:r>
          </a:p>
          <a:p>
            <a:r>
              <a:rPr lang="en-IN" sz="1600" i="0" dirty="0">
                <a:solidFill>
                  <a:schemeClr val="bg1"/>
                </a:solidFill>
                <a:effectLst/>
              </a:rPr>
              <a:t>10. Waste Management</a:t>
            </a:r>
          </a:p>
          <a:p>
            <a:r>
              <a:rPr lang="en-IN" sz="1600" i="0" dirty="0">
                <a:solidFill>
                  <a:schemeClr val="bg1"/>
                </a:solidFill>
                <a:effectLst/>
              </a:rPr>
              <a:t>11. Manufacturing &amp; Inventory Management</a:t>
            </a:r>
          </a:p>
          <a:p>
            <a:r>
              <a:rPr lang="en-IN" sz="1600" i="0" dirty="0">
                <a:solidFill>
                  <a:schemeClr val="bg1"/>
                </a:solidFill>
                <a:effectLst/>
              </a:rPr>
              <a:t>12. Mining</a:t>
            </a:r>
          </a:p>
          <a:p>
            <a:r>
              <a:rPr lang="en-IN" sz="1600" i="0" dirty="0">
                <a:solidFill>
                  <a:schemeClr val="bg1"/>
                </a:solidFill>
                <a:effectLst/>
              </a:rPr>
              <a:t>13. Construction Planning</a:t>
            </a:r>
          </a:p>
          <a:p>
            <a:r>
              <a:rPr lang="en-IN" sz="1600" i="0" dirty="0">
                <a:solidFill>
                  <a:schemeClr val="bg1"/>
                </a:solidFill>
                <a:effectLst/>
              </a:rPr>
              <a:t>14. Infrastructure Development</a:t>
            </a:r>
          </a:p>
          <a:p>
            <a:r>
              <a:rPr lang="en-IN" sz="1600" i="0" dirty="0">
                <a:solidFill>
                  <a:schemeClr val="bg1"/>
                </a:solidFill>
                <a:effectLst/>
              </a:rPr>
              <a:t>15. Insurance</a:t>
            </a:r>
          </a:p>
          <a:p>
            <a:r>
              <a:rPr lang="en-IN" sz="1600" i="0" dirty="0">
                <a:solidFill>
                  <a:schemeClr val="bg1"/>
                </a:solidFill>
                <a:effectLst/>
              </a:rPr>
              <a:t>16. Realty</a:t>
            </a:r>
          </a:p>
          <a:p>
            <a:r>
              <a:rPr lang="en-IN" sz="1600" i="0" dirty="0">
                <a:solidFill>
                  <a:schemeClr val="bg1"/>
                </a:solidFill>
                <a:effectLst/>
              </a:rPr>
              <a:t>17. Urban Planning</a:t>
            </a:r>
          </a:p>
          <a:p>
            <a:r>
              <a:rPr lang="en-IN" sz="1600" i="0" dirty="0">
                <a:solidFill>
                  <a:schemeClr val="bg1"/>
                </a:solidFill>
                <a:effectLst/>
              </a:rPr>
              <a:t>18. Personal Transportation</a:t>
            </a:r>
          </a:p>
          <a:p>
            <a:r>
              <a:rPr lang="en-IN" sz="1600" i="0" dirty="0">
                <a:solidFill>
                  <a:schemeClr val="bg1"/>
                </a:solidFill>
                <a:effectLst/>
              </a:rPr>
              <a:t>19. Airlines</a:t>
            </a:r>
          </a:p>
        </p:txBody>
      </p:sp>
      <p:sp>
        <p:nvSpPr>
          <p:cNvPr id="5" name="TextBox 4">
            <a:extLst>
              <a:ext uri="{FF2B5EF4-FFF2-40B4-BE49-F238E27FC236}">
                <a16:creationId xmlns:a16="http://schemas.microsoft.com/office/drawing/2014/main" id="{64049857-3CB0-461F-AE3E-8FF202880825}"/>
              </a:ext>
            </a:extLst>
          </p:cNvPr>
          <p:cNvSpPr txBox="1"/>
          <p:nvPr/>
        </p:nvSpPr>
        <p:spPr>
          <a:xfrm>
            <a:off x="4577267" y="1124744"/>
            <a:ext cx="5297559" cy="5878532"/>
          </a:xfrm>
          <a:prstGeom prst="rect">
            <a:avLst/>
          </a:prstGeom>
          <a:noFill/>
        </p:spPr>
        <p:txBody>
          <a:bodyPr wrap="square" rtlCol="0">
            <a:spAutoFit/>
          </a:bodyPr>
          <a:lstStyle/>
          <a:p>
            <a:r>
              <a:rPr lang="en-IN" sz="1600" i="0" dirty="0">
                <a:solidFill>
                  <a:schemeClr val="bg1"/>
                </a:solidFill>
                <a:effectLst/>
              </a:rPr>
              <a:t>20. Telecommunications</a:t>
            </a:r>
          </a:p>
          <a:p>
            <a:r>
              <a:rPr lang="en-IN" sz="1600" i="0" dirty="0">
                <a:solidFill>
                  <a:schemeClr val="bg1"/>
                </a:solidFill>
                <a:effectLst/>
              </a:rPr>
              <a:t>21. Internet</a:t>
            </a:r>
          </a:p>
          <a:p>
            <a:pPr algn="l"/>
            <a:r>
              <a:rPr lang="en-IN" sz="1600" i="0" dirty="0">
                <a:solidFill>
                  <a:schemeClr val="bg1"/>
                </a:solidFill>
                <a:effectLst/>
              </a:rPr>
              <a:t>22. Outdoors</a:t>
            </a:r>
          </a:p>
          <a:p>
            <a:r>
              <a:rPr lang="en-IN" sz="1600" i="0" dirty="0">
                <a:solidFill>
                  <a:schemeClr val="bg1"/>
                </a:solidFill>
                <a:effectLst/>
              </a:rPr>
              <a:t>23. Tourism &amp; Hospitality</a:t>
            </a:r>
          </a:p>
          <a:p>
            <a:pPr algn="l"/>
            <a:r>
              <a:rPr lang="en-IN" sz="1600" i="0" dirty="0">
                <a:solidFill>
                  <a:schemeClr val="bg1"/>
                </a:solidFill>
                <a:effectLst/>
              </a:rPr>
              <a:t>24. Live Entertainment</a:t>
            </a:r>
          </a:p>
          <a:p>
            <a:r>
              <a:rPr lang="en-IN" sz="1600" i="0" dirty="0">
                <a:solidFill>
                  <a:schemeClr val="bg1"/>
                </a:solidFill>
                <a:effectLst/>
              </a:rPr>
              <a:t>25. Sports</a:t>
            </a:r>
          </a:p>
          <a:p>
            <a:pPr algn="l"/>
            <a:r>
              <a:rPr lang="en-IN" sz="1600" i="0" dirty="0">
                <a:solidFill>
                  <a:schemeClr val="bg1"/>
                </a:solidFill>
                <a:effectLst/>
              </a:rPr>
              <a:t>26. Hollywood</a:t>
            </a:r>
          </a:p>
          <a:p>
            <a:r>
              <a:rPr lang="en-IN" sz="1600" i="0" dirty="0">
                <a:solidFill>
                  <a:schemeClr val="bg1"/>
                </a:solidFill>
                <a:effectLst/>
              </a:rPr>
              <a:t>27. Advertising</a:t>
            </a:r>
          </a:p>
          <a:p>
            <a:r>
              <a:rPr lang="en-IN" sz="1600" i="0" dirty="0">
                <a:solidFill>
                  <a:schemeClr val="bg1"/>
                </a:solidFill>
                <a:effectLst/>
              </a:rPr>
              <a:t>28. Retail</a:t>
            </a:r>
          </a:p>
          <a:p>
            <a:r>
              <a:rPr lang="en-IN" sz="1600" i="0" dirty="0">
                <a:solidFill>
                  <a:schemeClr val="bg1"/>
                </a:solidFill>
                <a:effectLst/>
              </a:rPr>
              <a:t>29. Energy</a:t>
            </a:r>
          </a:p>
          <a:p>
            <a:r>
              <a:rPr lang="en-US" sz="1600" i="0" dirty="0">
                <a:solidFill>
                  <a:schemeClr val="bg1"/>
                </a:solidFill>
                <a:effectLst/>
              </a:rPr>
              <a:t>30. Underground Economies And Fighting Crime</a:t>
            </a:r>
          </a:p>
          <a:p>
            <a:r>
              <a:rPr lang="en-IN" sz="1600" i="0" dirty="0">
                <a:solidFill>
                  <a:schemeClr val="bg1"/>
                </a:solidFill>
                <a:effectLst/>
              </a:rPr>
              <a:t>31. Fitness</a:t>
            </a:r>
          </a:p>
          <a:p>
            <a:r>
              <a:rPr lang="en-IN" sz="1600" i="0" dirty="0">
                <a:solidFill>
                  <a:schemeClr val="bg1"/>
                </a:solidFill>
                <a:effectLst/>
              </a:rPr>
              <a:t>32. Food Services</a:t>
            </a:r>
          </a:p>
          <a:p>
            <a:r>
              <a:rPr lang="en-US" sz="1600" i="0" dirty="0">
                <a:solidFill>
                  <a:schemeClr val="bg1"/>
                </a:solidFill>
                <a:effectLst/>
              </a:rPr>
              <a:t>33. Journalism And News Coverage</a:t>
            </a:r>
          </a:p>
          <a:p>
            <a:r>
              <a:rPr lang="en-IN" sz="1600" i="0" dirty="0">
                <a:solidFill>
                  <a:schemeClr val="bg1"/>
                </a:solidFill>
                <a:effectLst/>
              </a:rPr>
              <a:t>34. Air Travel</a:t>
            </a:r>
          </a:p>
          <a:p>
            <a:r>
              <a:rPr lang="en-IN" sz="1600" i="0" dirty="0">
                <a:solidFill>
                  <a:schemeClr val="bg1"/>
                </a:solidFill>
                <a:effectLst/>
              </a:rPr>
              <a:t>35. Gaming</a:t>
            </a:r>
          </a:p>
          <a:p>
            <a:r>
              <a:rPr lang="en-IN" sz="1600" i="0" dirty="0">
                <a:solidFill>
                  <a:schemeClr val="bg1"/>
                </a:solidFill>
                <a:effectLst/>
              </a:rPr>
              <a:t>36. Space</a:t>
            </a:r>
          </a:p>
          <a:p>
            <a:r>
              <a:rPr lang="en-IN" sz="1600" i="0" dirty="0">
                <a:solidFill>
                  <a:schemeClr val="bg1"/>
                </a:solidFill>
                <a:effectLst/>
              </a:rPr>
              <a:t>37. Education</a:t>
            </a:r>
          </a:p>
          <a:p>
            <a:r>
              <a:rPr lang="en-IN" sz="1600" i="0" dirty="0">
                <a:solidFill>
                  <a:schemeClr val="bg1"/>
                </a:solidFill>
                <a:effectLst/>
              </a:rPr>
              <a:t>38. Security</a:t>
            </a:r>
          </a:p>
          <a:p>
            <a:br>
              <a:rPr lang="en-IN" dirty="0"/>
            </a:br>
            <a:br>
              <a:rPr lang="en-IN" dirty="0"/>
            </a:br>
            <a:br>
              <a:rPr lang="en-IN" dirty="0"/>
            </a:br>
            <a:endParaRPr lang="en-IN" dirty="0"/>
          </a:p>
        </p:txBody>
      </p:sp>
      <p:sp>
        <p:nvSpPr>
          <p:cNvPr id="6" name="TextBox 5">
            <a:extLst>
              <a:ext uri="{FF2B5EF4-FFF2-40B4-BE49-F238E27FC236}">
                <a16:creationId xmlns:a16="http://schemas.microsoft.com/office/drawing/2014/main" id="{077C59FB-9558-4C7B-A633-823B19A6693B}"/>
              </a:ext>
            </a:extLst>
          </p:cNvPr>
          <p:cNvSpPr txBox="1"/>
          <p:nvPr/>
        </p:nvSpPr>
        <p:spPr>
          <a:xfrm>
            <a:off x="112983" y="6192197"/>
            <a:ext cx="8784976" cy="646331"/>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1"/>
                </a:solidFill>
              </a:rPr>
              <a:t>https://www.cbinsights.com/research/drone-impact-society-uav/</a:t>
            </a:r>
          </a:p>
          <a:p>
            <a:pPr marL="285750" indent="-285750">
              <a:buFont typeface="Arial" panose="020B0604020202020204" pitchFamily="34" charset="0"/>
              <a:buChar char="•"/>
            </a:pPr>
            <a:endParaRPr lang="en-IN" dirty="0"/>
          </a:p>
        </p:txBody>
      </p:sp>
      <p:cxnSp>
        <p:nvCxnSpPr>
          <p:cNvPr id="8" name="Straight Connector 7">
            <a:extLst>
              <a:ext uri="{FF2B5EF4-FFF2-40B4-BE49-F238E27FC236}">
                <a16:creationId xmlns:a16="http://schemas.microsoft.com/office/drawing/2014/main" id="{AD47D6A6-BC57-44F5-BF1A-97A93082A13E}"/>
              </a:ext>
            </a:extLst>
          </p:cNvPr>
          <p:cNvCxnSpPr/>
          <p:nvPr/>
        </p:nvCxnSpPr>
        <p:spPr>
          <a:xfrm>
            <a:off x="4355976" y="1124744"/>
            <a:ext cx="0" cy="4902705"/>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363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a:t>Quadcopter</a:t>
            </a:r>
            <a:endParaRPr lang="en-US" dirty="0"/>
          </a:p>
        </p:txBody>
      </p:sp>
      <p:pic>
        <p:nvPicPr>
          <p:cNvPr id="4" name="Picture 3">
            <a:extLst>
              <a:ext uri="{FF2B5EF4-FFF2-40B4-BE49-F238E27FC236}">
                <a16:creationId xmlns:a16="http://schemas.microsoft.com/office/drawing/2014/main" id="{627B2F24-F247-4B3A-BAE6-2C22734B1D4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
                    </a14:imgEffect>
                  </a14:imgLayer>
                </a14:imgProps>
              </a:ext>
            </a:extLst>
          </a:blip>
          <a:stretch>
            <a:fillRect/>
          </a:stretch>
        </p:blipFill>
        <p:spPr>
          <a:xfrm>
            <a:off x="1547664" y="1340768"/>
            <a:ext cx="7182852" cy="4772691"/>
          </a:xfrm>
          <a:prstGeom prst="rect">
            <a:avLst/>
          </a:prstGeom>
        </p:spPr>
      </p:pic>
      <p:sp>
        <p:nvSpPr>
          <p:cNvPr id="3" name="TextBox 2">
            <a:extLst>
              <a:ext uri="{FF2B5EF4-FFF2-40B4-BE49-F238E27FC236}">
                <a16:creationId xmlns:a16="http://schemas.microsoft.com/office/drawing/2014/main" id="{FF39CE8C-0C1F-4969-804A-A03BF4E45504}"/>
              </a:ext>
            </a:extLst>
          </p:cNvPr>
          <p:cNvSpPr txBox="1"/>
          <p:nvPr/>
        </p:nvSpPr>
        <p:spPr>
          <a:xfrm>
            <a:off x="7398368" y="180729"/>
            <a:ext cx="2664296" cy="369332"/>
          </a:xfrm>
          <a:prstGeom prst="rect">
            <a:avLst/>
          </a:prstGeom>
          <a:noFill/>
        </p:spPr>
        <p:txBody>
          <a:bodyPr wrap="square" rtlCol="0">
            <a:spAutoFit/>
          </a:bodyPr>
          <a:lstStyle/>
          <a:p>
            <a:r>
              <a:rPr lang="en-US" b="1" dirty="0">
                <a:solidFill>
                  <a:schemeClr val="bg1">
                    <a:lumMod val="95000"/>
                    <a:lumOff val="5000"/>
                  </a:schemeClr>
                </a:solidFill>
              </a:rPr>
              <a:t>Main Structure</a:t>
            </a:r>
            <a:endParaRPr lang="en-IN" b="1" dirty="0">
              <a:solidFill>
                <a:schemeClr val="bg1">
                  <a:lumMod val="95000"/>
                  <a:lumOff val="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Plastic Digitek Solutions Drone Quadcopter Robotic Kit, | ID: 20587220955">
            <a:extLst>
              <a:ext uri="{FF2B5EF4-FFF2-40B4-BE49-F238E27FC236}">
                <a16:creationId xmlns:a16="http://schemas.microsoft.com/office/drawing/2014/main" id="{A34988B6-91FE-43CA-A63C-574362FEF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8" y="3631476"/>
            <a:ext cx="4055424" cy="32265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is quadcopter drone is sporting a 4K camera and flight stabilization for  brilliant aerial video">
            <a:extLst>
              <a:ext uri="{FF2B5EF4-FFF2-40B4-BE49-F238E27FC236}">
                <a16:creationId xmlns:a16="http://schemas.microsoft.com/office/drawing/2014/main" id="{63598E48-B634-4E0C-AC51-56CE3F0B2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8" y="22479"/>
            <a:ext cx="4423648" cy="23627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8" name="Picture 14" descr="Quadcopter Images | Free Vectors, Stock Photos &amp; PSD">
            <a:extLst>
              <a:ext uri="{FF2B5EF4-FFF2-40B4-BE49-F238E27FC236}">
                <a16:creationId xmlns:a16="http://schemas.microsoft.com/office/drawing/2014/main" id="{09339FA5-1B29-447D-BF5F-774B4CFCB4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346" y="3930428"/>
            <a:ext cx="4585536" cy="26286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24D3A703-03AA-4CEB-9F9B-B8421F80130A}"/>
              </a:ext>
            </a:extLst>
          </p:cNvPr>
          <p:cNvSpPr txBox="1"/>
          <p:nvPr/>
        </p:nvSpPr>
        <p:spPr>
          <a:xfrm>
            <a:off x="2051744" y="2718692"/>
            <a:ext cx="7416824" cy="1015663"/>
          </a:xfrm>
          <a:prstGeom prst="rect">
            <a:avLst/>
          </a:prstGeom>
          <a:noFill/>
        </p:spPr>
        <p:txBody>
          <a:bodyPr wrap="square" rtlCol="0">
            <a:spAutoFit/>
          </a:bodyPr>
          <a:lstStyle/>
          <a:p>
            <a:r>
              <a:rPr lang="en-US" sz="6000" b="1" dirty="0">
                <a:solidFill>
                  <a:schemeClr val="accent1"/>
                </a:solidFill>
              </a:rPr>
              <a:t>THANK YOU</a:t>
            </a:r>
            <a:endParaRPr lang="en-IN" sz="6000" b="1" dirty="0">
              <a:solidFill>
                <a:schemeClr val="accent1"/>
              </a:solidFill>
            </a:endParaRPr>
          </a:p>
        </p:txBody>
      </p:sp>
      <p:pic>
        <p:nvPicPr>
          <p:cNvPr id="1044" name="Picture 20" descr="My web store shopping - h68 bellwether quadcopter with camera drone – My  Web Store Shopping">
            <a:extLst>
              <a:ext uri="{FF2B5EF4-FFF2-40B4-BE49-F238E27FC236}">
                <a16:creationId xmlns:a16="http://schemas.microsoft.com/office/drawing/2014/main" id="{D7025A5F-395B-440B-8941-A75CC6D3D0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7120" y="3809"/>
            <a:ext cx="4716016" cy="2547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67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0" y="404664"/>
            <a:ext cx="9156824" cy="6840760"/>
          </a:xfrm>
        </p:spPr>
        <p:txBody>
          <a:bodyPr/>
          <a:lstStyle/>
          <a:p>
            <a:pPr algn="l"/>
            <a:r>
              <a:rPr lang="en-US" sz="1600" dirty="0">
                <a:latin typeface="+mn-lt"/>
              </a:rPr>
              <a:t> </a:t>
            </a:r>
            <a:r>
              <a:rPr lang="en-US" sz="1800" dirty="0">
                <a:latin typeface="+mn-lt"/>
              </a:rPr>
              <a:t>Drone Components &amp; its Working:-</a:t>
            </a:r>
            <a:br>
              <a:rPr lang="en-US" sz="1800" dirty="0">
                <a:latin typeface="+mn-lt"/>
              </a:rPr>
            </a:br>
            <a:br>
              <a:rPr lang="en-US" sz="1800" dirty="0">
                <a:latin typeface="+mn-lt"/>
              </a:rPr>
            </a:br>
            <a:r>
              <a:rPr lang="en-US" sz="1600" dirty="0">
                <a:latin typeface="+mn-lt"/>
              </a:rPr>
              <a:t>1. </a:t>
            </a:r>
            <a:r>
              <a:rPr lang="en-US" sz="1600" b="1" i="0" dirty="0">
                <a:solidFill>
                  <a:schemeClr val="bg1"/>
                </a:solidFill>
                <a:effectLst/>
                <a:latin typeface="+mn-lt"/>
              </a:rPr>
              <a:t>Drone Motor</a:t>
            </a:r>
            <a:br>
              <a:rPr lang="en-US" sz="1600" b="0" i="0" dirty="0">
                <a:solidFill>
                  <a:schemeClr val="bg1"/>
                </a:solidFill>
                <a:effectLst/>
                <a:latin typeface="+mn-lt"/>
              </a:rPr>
            </a:br>
            <a:r>
              <a:rPr lang="en-US" sz="1600" b="0" i="0" dirty="0">
                <a:solidFill>
                  <a:schemeClr val="bg1"/>
                </a:solidFill>
                <a:effectLst/>
                <a:latin typeface="+mn-lt"/>
              </a:rPr>
              <a:t>Drones (quadcopters) have two clockwise motors and two counter clockwise motors to equalize the turning force produced by the rotating propellers. This is because of Newton’s Third Law which states that for every action there is an equal and opposite reaction. So having an equal number of motors counteracting each other provides stability through equalizing the turning force. </a:t>
            </a:r>
            <a:br>
              <a:rPr lang="en-US" sz="1600" b="0" i="0" dirty="0">
                <a:solidFill>
                  <a:schemeClr val="bg1"/>
                </a:solidFill>
                <a:effectLst/>
                <a:latin typeface="+mn-lt"/>
              </a:rPr>
            </a:br>
            <a:r>
              <a:rPr lang="en-US" sz="1600" dirty="0">
                <a:latin typeface="+mn-lt"/>
              </a:rPr>
              <a:t>2</a:t>
            </a:r>
            <a:r>
              <a:rPr lang="en-US" sz="1600" i="0" dirty="0">
                <a:effectLst/>
                <a:latin typeface="+mn-lt"/>
              </a:rPr>
              <a:t>. </a:t>
            </a:r>
            <a:r>
              <a:rPr lang="en-US" sz="1600" b="1" i="0" dirty="0">
                <a:solidFill>
                  <a:schemeClr val="bg1"/>
                </a:solidFill>
                <a:effectLst/>
                <a:latin typeface="+mn-lt"/>
              </a:rPr>
              <a:t>Drone Propellers</a:t>
            </a:r>
            <a:br>
              <a:rPr lang="en-US" sz="1600" b="0" i="0" dirty="0">
                <a:solidFill>
                  <a:schemeClr val="bg1"/>
                </a:solidFill>
                <a:effectLst/>
                <a:latin typeface="+mn-lt"/>
              </a:rPr>
            </a:br>
            <a:r>
              <a:rPr lang="en-US" sz="1600" b="0" i="0" dirty="0">
                <a:solidFill>
                  <a:schemeClr val="bg1"/>
                </a:solidFill>
                <a:effectLst/>
                <a:latin typeface="+mn-lt"/>
              </a:rPr>
              <a:t>As drones (quadcopters) have two counter clockwise motors and clockwise motors, it also has two different propellers, one for each motor direction. Each propeller rotates pushing the air down on the airfoil surface creating an area of lower pressure on top of the propeller and an area of higher pressure below it resulting in a difference of pressure thus pushing the drone up.</a:t>
            </a:r>
            <a:br>
              <a:rPr lang="en-US" sz="1600" b="0" i="0" dirty="0">
                <a:solidFill>
                  <a:schemeClr val="bg1"/>
                </a:solidFill>
                <a:effectLst/>
                <a:latin typeface="+mn-lt"/>
              </a:rPr>
            </a:br>
            <a:r>
              <a:rPr lang="en-US" sz="1600" i="0" dirty="0">
                <a:effectLst/>
                <a:latin typeface="+mn-lt"/>
              </a:rPr>
              <a:t>3. </a:t>
            </a:r>
            <a:r>
              <a:rPr lang="en-US" sz="1600" b="1" i="0" dirty="0">
                <a:solidFill>
                  <a:schemeClr val="bg1"/>
                </a:solidFill>
                <a:effectLst/>
                <a:latin typeface="+mn-lt"/>
              </a:rPr>
              <a:t>Drone Flight Controller</a:t>
            </a:r>
            <a:br>
              <a:rPr lang="en-US" sz="1600" b="0" i="0" dirty="0">
                <a:solidFill>
                  <a:schemeClr val="bg1"/>
                </a:solidFill>
                <a:effectLst/>
                <a:latin typeface="+mn-lt"/>
              </a:rPr>
            </a:br>
            <a:r>
              <a:rPr lang="en-US" sz="1600" b="0" i="0" dirty="0">
                <a:solidFill>
                  <a:schemeClr val="bg1"/>
                </a:solidFill>
                <a:effectLst/>
                <a:latin typeface="+mn-lt"/>
              </a:rPr>
              <a:t>This is the brain of the drone. The flight controller takes in inputs from the GPS module, compass, obstacle avoidance sensors, and the remote controller and processes it into information that is given out to the ESCs to control the motors.</a:t>
            </a:r>
            <a:br>
              <a:rPr lang="en-US" sz="1600" b="0" i="0" dirty="0">
                <a:solidFill>
                  <a:srgbClr val="70707C"/>
                </a:solidFill>
                <a:effectLst/>
                <a:latin typeface="+mn-lt"/>
              </a:rPr>
            </a:br>
            <a:r>
              <a:rPr lang="en-US" sz="1600" i="0" dirty="0">
                <a:effectLst/>
                <a:latin typeface="+mn-lt"/>
              </a:rPr>
              <a:t>4.</a:t>
            </a:r>
            <a:r>
              <a:rPr lang="en-US" sz="1600" b="1" i="0" dirty="0">
                <a:solidFill>
                  <a:schemeClr val="bg1"/>
                </a:solidFill>
                <a:effectLst/>
                <a:latin typeface="+mn-lt"/>
              </a:rPr>
              <a:t>GPS Module</a:t>
            </a:r>
            <a:br>
              <a:rPr lang="en-US" sz="1600" b="0" i="0" dirty="0">
                <a:solidFill>
                  <a:schemeClr val="bg1"/>
                </a:solidFill>
                <a:effectLst/>
                <a:latin typeface="+mn-lt"/>
              </a:rPr>
            </a:br>
            <a:r>
              <a:rPr lang="en-US" sz="1600" b="0" i="0" dirty="0">
                <a:solidFill>
                  <a:schemeClr val="bg1"/>
                </a:solidFill>
                <a:effectLst/>
                <a:latin typeface="+mn-lt"/>
              </a:rPr>
              <a:t>The global positioning satellite module uses two different global positioning systems to pinpoint the drone’s location. </a:t>
            </a:r>
            <a:br>
              <a:rPr lang="en-US" sz="1600" b="0" i="0" dirty="0">
                <a:solidFill>
                  <a:schemeClr val="bg1"/>
                </a:solidFill>
                <a:effectLst/>
                <a:latin typeface="+mn-lt"/>
              </a:rPr>
            </a:br>
            <a:r>
              <a:rPr lang="en-US" sz="1600" dirty="0">
                <a:effectLst/>
                <a:latin typeface="+mn-lt"/>
              </a:rPr>
              <a:t>5.</a:t>
            </a:r>
            <a:r>
              <a:rPr lang="en-US" sz="1600" b="1" i="0" dirty="0">
                <a:solidFill>
                  <a:schemeClr val="bg1"/>
                </a:solidFill>
                <a:effectLst/>
                <a:latin typeface="+mn-lt"/>
              </a:rPr>
              <a:t>Electronic Speed Controller (ESC)</a:t>
            </a:r>
            <a:br>
              <a:rPr lang="en-US" sz="1600" b="0" i="0" dirty="0">
                <a:solidFill>
                  <a:schemeClr val="bg1"/>
                </a:solidFill>
                <a:effectLst/>
                <a:latin typeface="+mn-lt"/>
              </a:rPr>
            </a:br>
            <a:r>
              <a:rPr lang="en-US" sz="1600" b="0" i="0" dirty="0">
                <a:solidFill>
                  <a:schemeClr val="bg1"/>
                </a:solidFill>
                <a:effectLst/>
                <a:latin typeface="+mn-lt"/>
              </a:rPr>
              <a:t>The ESCs are connected to the power distribution board (the battery) and the flight controller, as the ESCs receive signals from the flight controller it changes the amount of power given to each of the motors.</a:t>
            </a:r>
            <a:br>
              <a:rPr lang="en-US" sz="1600" b="0" i="0" dirty="0">
                <a:solidFill>
                  <a:schemeClr val="bg1"/>
                </a:solidFill>
                <a:effectLst/>
                <a:latin typeface="+mn-lt"/>
              </a:rPr>
            </a:br>
            <a:r>
              <a:rPr lang="en-US" sz="1600" i="0" dirty="0">
                <a:effectLst/>
                <a:latin typeface="+mn-lt"/>
              </a:rPr>
              <a:t>6.</a:t>
            </a:r>
            <a:r>
              <a:rPr lang="en-US" sz="1600" b="1" i="0" dirty="0">
                <a:solidFill>
                  <a:schemeClr val="bg1"/>
                </a:solidFill>
                <a:effectLst/>
                <a:latin typeface="+mn-lt"/>
              </a:rPr>
              <a:t>Power Port Module</a:t>
            </a:r>
            <a:br>
              <a:rPr lang="en-US" sz="1600" b="0" i="0" dirty="0">
                <a:solidFill>
                  <a:schemeClr val="bg1"/>
                </a:solidFill>
                <a:effectLst/>
                <a:latin typeface="+mn-lt"/>
              </a:rPr>
            </a:br>
            <a:r>
              <a:rPr lang="en-US" sz="1600" b="0" i="0" dirty="0">
                <a:solidFill>
                  <a:schemeClr val="bg1"/>
                </a:solidFill>
                <a:effectLst/>
                <a:latin typeface="+mn-lt"/>
              </a:rPr>
              <a:t>This monitors the amount of power coming from the battery and distributes it to the drone’s ESCs and the fight controller.</a:t>
            </a:r>
            <a:br>
              <a:rPr lang="en-US" sz="1600" b="0" i="0" dirty="0">
                <a:solidFill>
                  <a:schemeClr val="bg1"/>
                </a:solidFill>
                <a:effectLst/>
                <a:latin typeface="+mn-lt"/>
              </a:rPr>
            </a:br>
            <a:br>
              <a:rPr lang="en-US" sz="1600" b="0" i="0" dirty="0">
                <a:solidFill>
                  <a:srgbClr val="70707C"/>
                </a:solidFill>
                <a:effectLst/>
                <a:latin typeface="+mn-lt"/>
              </a:rPr>
            </a:br>
            <a:endParaRPr lang="en-US" sz="16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3122C7-BC1E-45AB-AC24-DA57BE5EF5E3}"/>
              </a:ext>
            </a:extLst>
          </p:cNvPr>
          <p:cNvPicPr>
            <a:picLocks noChangeAspect="1"/>
          </p:cNvPicPr>
          <p:nvPr/>
        </p:nvPicPr>
        <p:blipFill>
          <a:blip r:embed="rId2"/>
          <a:stretch>
            <a:fillRect/>
          </a:stretch>
        </p:blipFill>
        <p:spPr>
          <a:xfrm>
            <a:off x="179512" y="1340768"/>
            <a:ext cx="8568952" cy="5184576"/>
          </a:xfrm>
          <a:prstGeom prst="rect">
            <a:avLst/>
          </a:prstGeom>
        </p:spPr>
      </p:pic>
      <p:sp>
        <p:nvSpPr>
          <p:cNvPr id="7" name="TextBox 6">
            <a:extLst>
              <a:ext uri="{FF2B5EF4-FFF2-40B4-BE49-F238E27FC236}">
                <a16:creationId xmlns:a16="http://schemas.microsoft.com/office/drawing/2014/main" id="{8CB609C5-254B-436B-9684-70C42E5F55EE}"/>
              </a:ext>
            </a:extLst>
          </p:cNvPr>
          <p:cNvSpPr txBox="1"/>
          <p:nvPr/>
        </p:nvSpPr>
        <p:spPr>
          <a:xfrm>
            <a:off x="179512" y="332656"/>
            <a:ext cx="5328592" cy="369332"/>
          </a:xfrm>
          <a:prstGeom prst="rect">
            <a:avLst/>
          </a:prstGeom>
          <a:noFill/>
        </p:spPr>
        <p:txBody>
          <a:bodyPr wrap="square" rtlCol="0">
            <a:spAutoFit/>
          </a:bodyPr>
          <a:lstStyle/>
          <a:p>
            <a:r>
              <a:rPr lang="en-US" b="1" dirty="0">
                <a:solidFill>
                  <a:schemeClr val="accent1"/>
                </a:solidFill>
              </a:rPr>
              <a:t>Quadcopter Components:-</a:t>
            </a:r>
            <a:endParaRPr lang="en-IN" b="1" dirty="0">
              <a:solidFill>
                <a:schemeClr val="accent1"/>
              </a:solidFill>
            </a:endParaRPr>
          </a:p>
        </p:txBody>
      </p:sp>
    </p:spTree>
    <p:extLst>
      <p:ext uri="{BB962C8B-B14F-4D97-AF65-F5344CB8AC3E}">
        <p14:creationId xmlns:p14="http://schemas.microsoft.com/office/powerpoint/2010/main" val="553375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B9C724-6CDE-4B53-8741-D0BE3045F84A}"/>
              </a:ext>
            </a:extLst>
          </p:cNvPr>
          <p:cNvSpPr txBox="1"/>
          <p:nvPr/>
        </p:nvSpPr>
        <p:spPr>
          <a:xfrm>
            <a:off x="107504" y="1102578"/>
            <a:ext cx="8928992" cy="5755422"/>
          </a:xfrm>
          <a:prstGeom prst="rect">
            <a:avLst/>
          </a:prstGeom>
          <a:noFill/>
        </p:spPr>
        <p:txBody>
          <a:bodyPr wrap="square" rtlCol="0">
            <a:spAutoFit/>
          </a:bodyPr>
          <a:lstStyle/>
          <a:p>
            <a:r>
              <a:rPr lang="en-US" sz="1600" b="1" i="0" dirty="0">
                <a:solidFill>
                  <a:schemeClr val="accent1"/>
                </a:solidFill>
                <a:effectLst/>
              </a:rPr>
              <a:t>7. </a:t>
            </a:r>
            <a:r>
              <a:rPr lang="en-US" sz="1600" b="1" i="0" dirty="0">
                <a:solidFill>
                  <a:schemeClr val="bg1"/>
                </a:solidFill>
                <a:effectLst/>
              </a:rPr>
              <a:t>Obstacle Avoidance Sensors</a:t>
            </a:r>
            <a:br>
              <a:rPr lang="en-US" sz="1600" b="0" i="0" dirty="0">
                <a:solidFill>
                  <a:schemeClr val="bg1"/>
                </a:solidFill>
                <a:effectLst/>
              </a:rPr>
            </a:br>
            <a:r>
              <a:rPr lang="en-US" sz="1600" b="0" i="0" dirty="0">
                <a:solidFill>
                  <a:schemeClr val="bg1"/>
                </a:solidFill>
                <a:effectLst/>
              </a:rPr>
              <a:t>This drone has stereo vision sensors on the front and on the bottom, these sensors work in pairs, just like your eyes. These sensors calculate depth by identifying which image pixels from each sensor correspond to the same point. From this, the drone is able to calculate the distance it is from the object in front of it as the distance between the sensors is constant.</a:t>
            </a:r>
            <a:br>
              <a:rPr lang="en-US" sz="1600" b="0" i="0" dirty="0">
                <a:solidFill>
                  <a:schemeClr val="bg1"/>
                </a:solidFill>
                <a:effectLst/>
              </a:rPr>
            </a:br>
            <a:r>
              <a:rPr lang="en-US" sz="1600" b="1" i="0" dirty="0">
                <a:solidFill>
                  <a:schemeClr val="accent1"/>
                </a:solidFill>
                <a:effectLst/>
              </a:rPr>
              <a:t>8. </a:t>
            </a:r>
            <a:r>
              <a:rPr lang="en-US" sz="1600" b="1" i="0" dirty="0">
                <a:solidFill>
                  <a:schemeClr val="bg1"/>
                </a:solidFill>
                <a:effectLst/>
              </a:rPr>
              <a:t>3 Axis Gimbal</a:t>
            </a:r>
            <a:br>
              <a:rPr lang="en-US" sz="1600" b="0" i="0" dirty="0">
                <a:solidFill>
                  <a:schemeClr val="bg1"/>
                </a:solidFill>
                <a:effectLst/>
              </a:rPr>
            </a:br>
            <a:r>
              <a:rPr lang="en-US" sz="1600" b="0" i="0" dirty="0">
                <a:solidFill>
                  <a:schemeClr val="bg1"/>
                </a:solidFill>
                <a:effectLst/>
              </a:rPr>
              <a:t>This is how drone footage is kept so still and stabilized. A motor is placed on the 3 different axes around the camera. When the sensors detect motion on any of these axes, the motors counteract the motion to cancel it. This happens almost instantly as thousands of calculations are executed to provide smooth footage.</a:t>
            </a:r>
            <a:br>
              <a:rPr lang="en-US" sz="1600" b="0" i="0" dirty="0">
                <a:solidFill>
                  <a:schemeClr val="bg1"/>
                </a:solidFill>
                <a:effectLst/>
              </a:rPr>
            </a:br>
            <a:r>
              <a:rPr lang="en-US" sz="1600" b="1" i="0" dirty="0">
                <a:solidFill>
                  <a:schemeClr val="accent1"/>
                </a:solidFill>
                <a:effectLst/>
              </a:rPr>
              <a:t>9. </a:t>
            </a:r>
            <a:r>
              <a:rPr lang="en-US" sz="1600" b="1" i="0" dirty="0">
                <a:solidFill>
                  <a:schemeClr val="bg1"/>
                </a:solidFill>
                <a:effectLst/>
              </a:rPr>
              <a:t>Drone Camera</a:t>
            </a:r>
            <a:br>
              <a:rPr lang="en-US" sz="1600" b="0" i="0" dirty="0">
                <a:solidFill>
                  <a:schemeClr val="bg1"/>
                </a:solidFill>
                <a:effectLst/>
              </a:rPr>
            </a:br>
            <a:r>
              <a:rPr lang="en-US" sz="1600" b="0" i="0" dirty="0">
                <a:solidFill>
                  <a:schemeClr val="bg1"/>
                </a:solidFill>
                <a:effectLst/>
              </a:rPr>
              <a:t>A lens opens at the front of the camera and light streams in. An imaging sensor captures the incoming light rays and then processes it into a digital image.</a:t>
            </a:r>
            <a:br>
              <a:rPr lang="en-US" sz="1600" b="0" i="0" dirty="0">
                <a:solidFill>
                  <a:schemeClr val="bg1"/>
                </a:solidFill>
                <a:effectLst/>
              </a:rPr>
            </a:br>
            <a:r>
              <a:rPr lang="en-US" sz="1600" b="1" i="0" dirty="0">
                <a:solidFill>
                  <a:schemeClr val="accent1"/>
                </a:solidFill>
                <a:effectLst/>
              </a:rPr>
              <a:t>10. </a:t>
            </a:r>
            <a:r>
              <a:rPr lang="en-US" sz="1600" b="1" i="0" dirty="0">
                <a:solidFill>
                  <a:schemeClr val="bg1"/>
                </a:solidFill>
                <a:effectLst/>
              </a:rPr>
              <a:t>Drone Battery</a:t>
            </a:r>
            <a:br>
              <a:rPr lang="en-US" sz="1600" b="0" i="0" dirty="0">
                <a:solidFill>
                  <a:schemeClr val="bg1"/>
                </a:solidFill>
                <a:effectLst/>
              </a:rPr>
            </a:br>
            <a:r>
              <a:rPr lang="en-US" sz="1600" b="0" i="0" dirty="0">
                <a:solidFill>
                  <a:schemeClr val="bg1"/>
                </a:solidFill>
                <a:effectLst/>
              </a:rPr>
              <a:t>These batteries are ‘intelligent’ meaning that they have over-charge protection, temperature data, charge cycle history, and communicate power output to the drone. This is to ensure the battery is safe to use repeatedly and so that there are no problems during flight.</a:t>
            </a:r>
            <a:br>
              <a:rPr lang="en-US" sz="1600" b="0" i="0" dirty="0">
                <a:solidFill>
                  <a:schemeClr val="bg1"/>
                </a:solidFill>
                <a:effectLst/>
              </a:rPr>
            </a:br>
            <a:r>
              <a:rPr lang="en-US" sz="1600" b="1" i="0" dirty="0">
                <a:solidFill>
                  <a:schemeClr val="accent1"/>
                </a:solidFill>
                <a:effectLst/>
              </a:rPr>
              <a:t>11. </a:t>
            </a:r>
            <a:r>
              <a:rPr lang="en-US" sz="1600" b="1" i="0" dirty="0">
                <a:solidFill>
                  <a:schemeClr val="bg1"/>
                </a:solidFill>
                <a:effectLst/>
              </a:rPr>
              <a:t>Drone Antennas</a:t>
            </a:r>
            <a:br>
              <a:rPr lang="en-US" sz="1600" b="0" i="0" dirty="0">
                <a:solidFill>
                  <a:schemeClr val="bg1"/>
                </a:solidFill>
                <a:effectLst/>
              </a:rPr>
            </a:br>
            <a:r>
              <a:rPr lang="en-US" sz="1600" b="0" i="0" dirty="0">
                <a:solidFill>
                  <a:schemeClr val="bg1"/>
                </a:solidFill>
                <a:effectLst/>
              </a:rPr>
              <a:t>Inside the legs of the drone is the transmission system which relays information from the drone to the controller and from the controller to the drone. Also, in the legs of this drone is two compass sensors which relay its direction to the flight controller.</a:t>
            </a:r>
            <a:br>
              <a:rPr lang="en-US" sz="1600" b="0" i="0" dirty="0">
                <a:solidFill>
                  <a:srgbClr val="70707C"/>
                </a:solidFill>
                <a:effectLst/>
              </a:rPr>
            </a:br>
            <a:br>
              <a:rPr lang="en-US" sz="1600" b="0" i="0" dirty="0">
                <a:solidFill>
                  <a:srgbClr val="70707C"/>
                </a:solidFill>
                <a:effectLst/>
              </a:rPr>
            </a:br>
            <a:endParaRPr lang="en-IN" sz="1600" dirty="0"/>
          </a:p>
        </p:txBody>
      </p:sp>
    </p:spTree>
    <p:extLst>
      <p:ext uri="{BB962C8B-B14F-4D97-AF65-F5344CB8AC3E}">
        <p14:creationId xmlns:p14="http://schemas.microsoft.com/office/powerpoint/2010/main" val="1278134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1F520B-F5F8-4CFB-966F-48B19166B8D6}"/>
              </a:ext>
            </a:extLst>
          </p:cNvPr>
          <p:cNvSpPr txBox="1"/>
          <p:nvPr/>
        </p:nvSpPr>
        <p:spPr>
          <a:xfrm>
            <a:off x="143508" y="836712"/>
            <a:ext cx="8856984" cy="5016758"/>
          </a:xfrm>
          <a:prstGeom prst="rect">
            <a:avLst/>
          </a:prstGeom>
          <a:noFill/>
        </p:spPr>
        <p:txBody>
          <a:bodyPr wrap="square" rtlCol="0">
            <a:spAutoFit/>
          </a:bodyPr>
          <a:lstStyle/>
          <a:p>
            <a:r>
              <a:rPr lang="en-US" sz="1600" b="1" i="0" dirty="0">
                <a:solidFill>
                  <a:schemeClr val="accent1"/>
                </a:solidFill>
                <a:effectLst/>
              </a:rPr>
              <a:t>12. </a:t>
            </a:r>
            <a:r>
              <a:rPr lang="en-US" sz="1600" b="1" i="0" dirty="0">
                <a:solidFill>
                  <a:schemeClr val="bg1"/>
                </a:solidFill>
                <a:effectLst/>
              </a:rPr>
              <a:t>Downward Ultrasonic Obstacle Avoidance Sensor</a:t>
            </a:r>
            <a:br>
              <a:rPr lang="en-US" sz="1600" b="0" i="0" dirty="0">
                <a:solidFill>
                  <a:schemeClr val="bg1"/>
                </a:solidFill>
                <a:effectLst/>
              </a:rPr>
            </a:br>
            <a:r>
              <a:rPr lang="en-US" sz="1600" b="0" i="0" dirty="0">
                <a:solidFill>
                  <a:schemeClr val="bg1"/>
                </a:solidFill>
                <a:effectLst/>
              </a:rPr>
              <a:t>One sensor sends out a high-frequency sound pulse and the other sensor receives the pulse. Based on the amount of time between sending the pulse and receiving the pulse the drone calculates the height of the drone off the ground.</a:t>
            </a:r>
            <a:br>
              <a:rPr lang="en-US" sz="1600" b="0" i="0" dirty="0">
                <a:solidFill>
                  <a:schemeClr val="bg1"/>
                </a:solidFill>
                <a:effectLst/>
              </a:rPr>
            </a:br>
            <a:r>
              <a:rPr lang="en-US" sz="1600" b="1" i="0" dirty="0">
                <a:solidFill>
                  <a:schemeClr val="accent1"/>
                </a:solidFill>
                <a:effectLst/>
              </a:rPr>
              <a:t>13. </a:t>
            </a:r>
            <a:r>
              <a:rPr lang="en-US" sz="1600" b="1" i="0" dirty="0">
                <a:solidFill>
                  <a:schemeClr val="bg1"/>
                </a:solidFill>
                <a:effectLst/>
              </a:rPr>
              <a:t>Flight LED</a:t>
            </a:r>
            <a:br>
              <a:rPr lang="en-US" sz="1600" b="0" i="0" dirty="0">
                <a:solidFill>
                  <a:schemeClr val="bg1"/>
                </a:solidFill>
                <a:effectLst/>
              </a:rPr>
            </a:br>
            <a:r>
              <a:rPr lang="en-US" sz="1600" b="0" i="0" dirty="0">
                <a:solidFill>
                  <a:schemeClr val="bg1"/>
                </a:solidFill>
                <a:effectLst/>
              </a:rPr>
              <a:t>These flash various colors to show the user what direction the drone is facing. The two flashing red lights show the front of the drone (the direction the camera is facing). The two green flashing lights are the back of the drone.</a:t>
            </a:r>
            <a:endParaRPr lang="en-US" sz="1600" b="1" i="0" dirty="0">
              <a:solidFill>
                <a:schemeClr val="bg1"/>
              </a:solidFill>
              <a:effectLst/>
            </a:endParaRPr>
          </a:p>
          <a:p>
            <a:r>
              <a:rPr lang="en-US" sz="1600" b="1" i="0" dirty="0">
                <a:solidFill>
                  <a:schemeClr val="accent1"/>
                </a:solidFill>
                <a:effectLst/>
              </a:rPr>
              <a:t>14. </a:t>
            </a:r>
            <a:r>
              <a:rPr lang="en-US" sz="1600" b="1" i="0" dirty="0">
                <a:solidFill>
                  <a:schemeClr val="bg1"/>
                </a:solidFill>
                <a:effectLst/>
              </a:rPr>
              <a:t>Joysticks</a:t>
            </a:r>
            <a:br>
              <a:rPr lang="en-US" sz="1600" b="0" i="0" dirty="0">
                <a:solidFill>
                  <a:schemeClr val="bg1"/>
                </a:solidFill>
                <a:effectLst/>
              </a:rPr>
            </a:br>
            <a:r>
              <a:rPr lang="en-US" sz="1600" b="0" i="0" dirty="0">
                <a:solidFill>
                  <a:schemeClr val="bg1"/>
                </a:solidFill>
                <a:effectLst/>
              </a:rPr>
              <a:t>These translate the physical movement of the sticks into information that the controller can use to communicate with the drone. The left joystick moves the drone up and down and does pan right and pan left. The right joystick moves the drone forward and backward and does drift right and drift left.</a:t>
            </a:r>
            <a:br>
              <a:rPr lang="en-US" sz="1600" b="0" i="0" dirty="0">
                <a:solidFill>
                  <a:schemeClr val="bg1"/>
                </a:solidFill>
                <a:effectLst/>
              </a:rPr>
            </a:br>
            <a:r>
              <a:rPr lang="en-US" sz="1600" b="1" i="0" dirty="0">
                <a:solidFill>
                  <a:schemeClr val="accent1"/>
                </a:solidFill>
                <a:effectLst/>
              </a:rPr>
              <a:t>15. </a:t>
            </a:r>
            <a:r>
              <a:rPr lang="en-US" sz="1600" b="1" i="0" dirty="0">
                <a:solidFill>
                  <a:schemeClr val="bg1"/>
                </a:solidFill>
                <a:effectLst/>
              </a:rPr>
              <a:t>Main Remote Controller Board</a:t>
            </a:r>
            <a:br>
              <a:rPr lang="en-US" sz="1600" b="0" i="0" dirty="0">
                <a:solidFill>
                  <a:schemeClr val="bg1"/>
                </a:solidFill>
                <a:effectLst/>
              </a:rPr>
            </a:br>
            <a:r>
              <a:rPr lang="en-US" sz="1600" b="0" i="0" dirty="0">
                <a:solidFill>
                  <a:schemeClr val="bg1"/>
                </a:solidFill>
                <a:effectLst/>
              </a:rPr>
              <a:t>This receives information from the drone about its location, altitude, and what the camera is seeing. It also takes inputs from the joysticks and sends the commands to the flight controller.</a:t>
            </a:r>
            <a:br>
              <a:rPr lang="en-US" sz="1600" b="0" i="0" dirty="0">
                <a:solidFill>
                  <a:schemeClr val="bg1"/>
                </a:solidFill>
                <a:effectLst/>
              </a:rPr>
            </a:br>
            <a:r>
              <a:rPr lang="en-US" sz="1600" b="1" i="0" dirty="0">
                <a:solidFill>
                  <a:schemeClr val="accent1"/>
                </a:solidFill>
                <a:effectLst/>
              </a:rPr>
              <a:t>16. </a:t>
            </a:r>
            <a:r>
              <a:rPr lang="en-US" sz="1600" b="1" i="0" dirty="0">
                <a:solidFill>
                  <a:schemeClr val="bg1"/>
                </a:solidFill>
                <a:effectLst/>
              </a:rPr>
              <a:t>Main Camera Board</a:t>
            </a:r>
            <a:br>
              <a:rPr lang="en-US" sz="1600" b="0" i="0" dirty="0">
                <a:solidFill>
                  <a:schemeClr val="bg1"/>
                </a:solidFill>
                <a:effectLst/>
              </a:rPr>
            </a:br>
            <a:r>
              <a:rPr lang="en-US" sz="1600" b="0" i="0" dirty="0">
                <a:solidFill>
                  <a:schemeClr val="bg1"/>
                </a:solidFill>
                <a:effectLst/>
              </a:rPr>
              <a:t>This processes information from the imaging sensor and gimbal motors to ensure stable footage. This board also processes the camera information and writes the image to the micro SD card.</a:t>
            </a:r>
            <a:endParaRPr lang="en-IN" sz="1600" dirty="0">
              <a:solidFill>
                <a:schemeClr val="bg1"/>
              </a:solidFill>
            </a:endParaRPr>
          </a:p>
        </p:txBody>
      </p:sp>
    </p:spTree>
    <p:extLst>
      <p:ext uri="{BB962C8B-B14F-4D97-AF65-F5344CB8AC3E}">
        <p14:creationId xmlns:p14="http://schemas.microsoft.com/office/powerpoint/2010/main" val="389316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7986" y="128243"/>
            <a:ext cx="5105399" cy="675926"/>
          </a:xfrm>
        </p:spPr>
        <p:txBody>
          <a:bodyPr/>
          <a:lstStyle/>
          <a:p>
            <a:r>
              <a:rPr lang="en-US" b="0" dirty="0"/>
              <a:t>Impeller Blade</a:t>
            </a:r>
            <a:endParaRPr lang="en-US" dirty="0"/>
          </a:p>
        </p:txBody>
      </p:sp>
      <p:pic>
        <p:nvPicPr>
          <p:cNvPr id="4" name="Picture 3">
            <a:extLst>
              <a:ext uri="{FF2B5EF4-FFF2-40B4-BE49-F238E27FC236}">
                <a16:creationId xmlns:a16="http://schemas.microsoft.com/office/drawing/2014/main" id="{79F6D94D-8802-434F-B77D-728B05D2FEA4}"/>
              </a:ext>
            </a:extLst>
          </p:cNvPr>
          <p:cNvPicPr>
            <a:picLocks noChangeAspect="1"/>
          </p:cNvPicPr>
          <p:nvPr/>
        </p:nvPicPr>
        <p:blipFill>
          <a:blip r:embed="rId3"/>
          <a:stretch>
            <a:fillRect/>
          </a:stretch>
        </p:blipFill>
        <p:spPr>
          <a:xfrm>
            <a:off x="41706" y="2512009"/>
            <a:ext cx="3202085" cy="1900781"/>
          </a:xfrm>
          <a:prstGeom prst="rect">
            <a:avLst/>
          </a:prstGeom>
        </p:spPr>
      </p:pic>
      <p:sp>
        <p:nvSpPr>
          <p:cNvPr id="3" name="TextBox 2">
            <a:extLst>
              <a:ext uri="{FF2B5EF4-FFF2-40B4-BE49-F238E27FC236}">
                <a16:creationId xmlns:a16="http://schemas.microsoft.com/office/drawing/2014/main" id="{C9A02CDE-55C8-4798-8DA2-20A6DCE21DD8}"/>
              </a:ext>
            </a:extLst>
          </p:cNvPr>
          <p:cNvSpPr txBox="1"/>
          <p:nvPr/>
        </p:nvSpPr>
        <p:spPr>
          <a:xfrm>
            <a:off x="7920150" y="147990"/>
            <a:ext cx="2592288" cy="369332"/>
          </a:xfrm>
          <a:prstGeom prst="rect">
            <a:avLst/>
          </a:prstGeom>
          <a:noFill/>
        </p:spPr>
        <p:txBody>
          <a:bodyPr wrap="square" rtlCol="0">
            <a:spAutoFit/>
          </a:bodyPr>
          <a:lstStyle/>
          <a:p>
            <a:r>
              <a:rPr lang="en-US" b="1" dirty="0">
                <a:solidFill>
                  <a:schemeClr val="bg1">
                    <a:lumMod val="95000"/>
                    <a:lumOff val="5000"/>
                  </a:schemeClr>
                </a:solidFill>
              </a:rPr>
              <a:t>Propeller</a:t>
            </a:r>
            <a:endParaRPr lang="en-IN" b="1" dirty="0">
              <a:solidFill>
                <a:schemeClr val="bg1">
                  <a:lumMod val="95000"/>
                  <a:lumOff val="5000"/>
                </a:schemeClr>
              </a:solidFill>
            </a:endParaRPr>
          </a:p>
        </p:txBody>
      </p:sp>
      <p:sp>
        <p:nvSpPr>
          <p:cNvPr id="5" name="TextBox 4">
            <a:extLst>
              <a:ext uri="{FF2B5EF4-FFF2-40B4-BE49-F238E27FC236}">
                <a16:creationId xmlns:a16="http://schemas.microsoft.com/office/drawing/2014/main" id="{96A53BA9-8BBB-4CBB-9C90-31A9BD781218}"/>
              </a:ext>
            </a:extLst>
          </p:cNvPr>
          <p:cNvSpPr txBox="1"/>
          <p:nvPr/>
        </p:nvSpPr>
        <p:spPr>
          <a:xfrm>
            <a:off x="72294" y="831393"/>
            <a:ext cx="9144000" cy="1077218"/>
          </a:xfrm>
          <a:prstGeom prst="rect">
            <a:avLst/>
          </a:prstGeom>
          <a:noFill/>
        </p:spPr>
        <p:txBody>
          <a:bodyPr wrap="square" rtlCol="0">
            <a:spAutoFit/>
          </a:bodyPr>
          <a:lstStyle/>
          <a:p>
            <a:br>
              <a:rPr lang="en-US" sz="1600" dirty="0"/>
            </a:br>
            <a:r>
              <a:rPr lang="en-US" sz="1600" b="0" i="0" dirty="0">
                <a:solidFill>
                  <a:srgbClr val="202124"/>
                </a:solidFill>
                <a:effectLst/>
                <a:latin typeface="arial" panose="020B0604020202020204" pitchFamily="34" charset="0"/>
              </a:rPr>
              <a:t>Propellers are </a:t>
            </a:r>
            <a:r>
              <a:rPr lang="en-US" sz="1600" b="1" i="0" dirty="0">
                <a:solidFill>
                  <a:srgbClr val="202124"/>
                </a:solidFill>
                <a:effectLst/>
                <a:latin typeface="arial" panose="020B0604020202020204" pitchFamily="34" charset="0"/>
              </a:rPr>
              <a:t>devices that transform rotary motion into linear thrust</a:t>
            </a:r>
            <a:r>
              <a:rPr lang="en-US" sz="1600" b="0" i="0" dirty="0">
                <a:solidFill>
                  <a:srgbClr val="202124"/>
                </a:solidFill>
                <a:effectLst/>
                <a:latin typeface="arial" panose="020B0604020202020204" pitchFamily="34" charset="0"/>
              </a:rPr>
              <a:t>. The drone propeller provides lift for the aircraft by spinning and creating an airflow, which results in a pressure difference between the top and bottom surfaces of the propeller.</a:t>
            </a:r>
            <a:endParaRPr lang="en-IN" sz="1600" dirty="0"/>
          </a:p>
        </p:txBody>
      </p:sp>
      <p:sp>
        <p:nvSpPr>
          <p:cNvPr id="6" name="TextBox 5">
            <a:extLst>
              <a:ext uri="{FF2B5EF4-FFF2-40B4-BE49-F238E27FC236}">
                <a16:creationId xmlns:a16="http://schemas.microsoft.com/office/drawing/2014/main" id="{EEA8875F-ADCA-4D94-9F3C-1132092E71CD}"/>
              </a:ext>
            </a:extLst>
          </p:cNvPr>
          <p:cNvSpPr txBox="1"/>
          <p:nvPr/>
        </p:nvSpPr>
        <p:spPr>
          <a:xfrm>
            <a:off x="3346673" y="2549302"/>
            <a:ext cx="5797327" cy="1877437"/>
          </a:xfrm>
          <a:prstGeom prst="rect">
            <a:avLst/>
          </a:prstGeom>
          <a:noFill/>
        </p:spPr>
        <p:txBody>
          <a:bodyPr wrap="square" rtlCol="0">
            <a:spAutoFit/>
          </a:bodyPr>
          <a:lstStyle/>
          <a:p>
            <a:r>
              <a:rPr lang="en-US" b="1" dirty="0">
                <a:solidFill>
                  <a:schemeClr val="accent1"/>
                </a:solidFill>
              </a:rPr>
              <a:t>Material used:-</a:t>
            </a:r>
          </a:p>
          <a:p>
            <a:r>
              <a:rPr lang="en-US" sz="1600" b="0" i="0" dirty="0">
                <a:solidFill>
                  <a:srgbClr val="202124"/>
                </a:solidFill>
                <a:effectLst/>
                <a:latin typeface="arial" panose="020B0604020202020204" pitchFamily="34" charset="0"/>
              </a:rPr>
              <a:t>These </a:t>
            </a:r>
            <a:r>
              <a:rPr lang="en-US" sz="1600" b="1" i="0" dirty="0">
                <a:solidFill>
                  <a:srgbClr val="202124"/>
                </a:solidFill>
                <a:effectLst/>
                <a:latin typeface="arial" panose="020B0604020202020204" pitchFamily="34" charset="0"/>
              </a:rPr>
              <a:t>propellers</a:t>
            </a:r>
            <a:r>
              <a:rPr lang="en-US" sz="1600" b="0" i="0" dirty="0">
                <a:solidFill>
                  <a:srgbClr val="202124"/>
                </a:solidFill>
                <a:effectLst/>
                <a:latin typeface="arial" panose="020B0604020202020204" pitchFamily="34" charset="0"/>
              </a:rPr>
              <a:t> are generally </a:t>
            </a:r>
            <a:r>
              <a:rPr lang="en-US" sz="1600" b="1" i="0" dirty="0">
                <a:solidFill>
                  <a:srgbClr val="202124"/>
                </a:solidFill>
                <a:effectLst/>
                <a:latin typeface="arial" panose="020B0604020202020204" pitchFamily="34" charset="0"/>
              </a:rPr>
              <a:t>made</a:t>
            </a:r>
            <a:r>
              <a:rPr lang="en-US" sz="1600" b="0" i="0" dirty="0">
                <a:solidFill>
                  <a:srgbClr val="202124"/>
                </a:solidFill>
                <a:effectLst/>
                <a:latin typeface="arial" panose="020B0604020202020204" pitchFamily="34" charset="0"/>
              </a:rPr>
              <a:t> from plastics such as nylon, which are reinforced with carbon or glass fibers. ... The use of plastics also helps reduce signal interference from metal materials. With high-performance plastics from LANXESS, </a:t>
            </a:r>
            <a:r>
              <a:rPr lang="en-US" sz="1600" b="1" i="0" dirty="0">
                <a:solidFill>
                  <a:srgbClr val="202124"/>
                </a:solidFill>
                <a:effectLst/>
                <a:latin typeface="arial" panose="020B0604020202020204" pitchFamily="34" charset="0"/>
              </a:rPr>
              <a:t>drones</a:t>
            </a:r>
            <a:r>
              <a:rPr lang="en-US" sz="1600" b="0" i="0" dirty="0">
                <a:solidFill>
                  <a:srgbClr val="202124"/>
                </a:solidFill>
                <a:effectLst/>
                <a:latin typeface="arial" panose="020B0604020202020204" pitchFamily="34" charset="0"/>
              </a:rPr>
              <a:t> fly higher, faster and further – as well as safer.</a:t>
            </a:r>
            <a:endParaRPr lang="en-IN" sz="1600" dirty="0">
              <a:solidFill>
                <a:schemeClr val="accent1"/>
              </a:solidFill>
            </a:endParaRPr>
          </a:p>
        </p:txBody>
      </p:sp>
      <p:sp>
        <p:nvSpPr>
          <p:cNvPr id="7" name="TextBox 6">
            <a:extLst>
              <a:ext uri="{FF2B5EF4-FFF2-40B4-BE49-F238E27FC236}">
                <a16:creationId xmlns:a16="http://schemas.microsoft.com/office/drawing/2014/main" id="{C85DA081-FC7B-4AFC-9422-DD4A3CE17AEE}"/>
              </a:ext>
            </a:extLst>
          </p:cNvPr>
          <p:cNvSpPr txBox="1"/>
          <p:nvPr/>
        </p:nvSpPr>
        <p:spPr>
          <a:xfrm>
            <a:off x="144588" y="5258856"/>
            <a:ext cx="8999412" cy="861774"/>
          </a:xfrm>
          <a:prstGeom prst="rect">
            <a:avLst/>
          </a:prstGeom>
          <a:noFill/>
        </p:spPr>
        <p:txBody>
          <a:bodyPr wrap="square" rtlCol="0">
            <a:spAutoFit/>
          </a:bodyPr>
          <a:lstStyle/>
          <a:p>
            <a:r>
              <a:rPr lang="en-US" b="1" dirty="0">
                <a:solidFill>
                  <a:schemeClr val="accent1"/>
                </a:solidFill>
              </a:rPr>
              <a:t>Tools used:-</a:t>
            </a:r>
          </a:p>
          <a:p>
            <a:r>
              <a:rPr lang="en-US" sz="1600" dirty="0">
                <a:solidFill>
                  <a:schemeClr val="bg1"/>
                </a:solidFill>
              </a:rPr>
              <a:t>Fillet , Circular Sketch Pattern , Thicken , Lofted Surface , Extruded Cut , Revolved Boss/Base , circle , line , hexagon.</a:t>
            </a:r>
            <a:endParaRPr lang="en-IN" sz="16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150876"/>
            <a:ext cx="4997895" cy="675926"/>
          </a:xfrm>
        </p:spPr>
        <p:txBody>
          <a:bodyPr/>
          <a:lstStyle/>
          <a:p>
            <a:r>
              <a:rPr lang="en-US" b="0" dirty="0"/>
              <a:t>Gear</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a:xfrm>
            <a:off x="6681440" y="187087"/>
            <a:ext cx="2355056" cy="301752"/>
          </a:xfrm>
        </p:spPr>
        <p:txBody>
          <a:bodyPr/>
          <a:lstStyle>
            <a:lvl1pPr>
              <a:defRPr/>
            </a:lvl1pPr>
          </a:lstStyle>
          <a:p>
            <a:r>
              <a:rPr lang="en-US" sz="1800" b="1" dirty="0"/>
              <a:t>Gear-1</a:t>
            </a:r>
          </a:p>
        </p:txBody>
      </p:sp>
      <p:pic>
        <p:nvPicPr>
          <p:cNvPr id="10" name="Picture 9">
            <a:extLst>
              <a:ext uri="{FF2B5EF4-FFF2-40B4-BE49-F238E27FC236}">
                <a16:creationId xmlns:a16="http://schemas.microsoft.com/office/drawing/2014/main" id="{44A13970-D269-4952-BC5D-8E4512C652E7}"/>
              </a:ext>
            </a:extLst>
          </p:cNvPr>
          <p:cNvPicPr>
            <a:picLocks noChangeAspect="1"/>
          </p:cNvPicPr>
          <p:nvPr/>
        </p:nvPicPr>
        <p:blipFill>
          <a:blip r:embed="rId3"/>
          <a:stretch>
            <a:fillRect/>
          </a:stretch>
        </p:blipFill>
        <p:spPr>
          <a:xfrm>
            <a:off x="5508104" y="3363799"/>
            <a:ext cx="3635896" cy="3463876"/>
          </a:xfrm>
          <a:prstGeom prst="rect">
            <a:avLst/>
          </a:prstGeom>
        </p:spPr>
      </p:pic>
      <p:sp>
        <p:nvSpPr>
          <p:cNvPr id="3" name="TextBox 2">
            <a:extLst>
              <a:ext uri="{FF2B5EF4-FFF2-40B4-BE49-F238E27FC236}">
                <a16:creationId xmlns:a16="http://schemas.microsoft.com/office/drawing/2014/main" id="{24F5F9C9-320A-4B14-B3CF-04BB0A376672}"/>
              </a:ext>
            </a:extLst>
          </p:cNvPr>
          <p:cNvSpPr txBox="1"/>
          <p:nvPr/>
        </p:nvSpPr>
        <p:spPr>
          <a:xfrm>
            <a:off x="0" y="751687"/>
            <a:ext cx="9149810" cy="1077218"/>
          </a:xfrm>
          <a:prstGeom prst="rect">
            <a:avLst/>
          </a:prstGeom>
          <a:noFill/>
        </p:spPr>
        <p:txBody>
          <a:bodyPr wrap="square" rtlCol="0">
            <a:spAutoFit/>
          </a:bodyPr>
          <a:lstStyle/>
          <a:p>
            <a:br>
              <a:rPr lang="en-US" sz="1600" dirty="0"/>
            </a:br>
            <a:r>
              <a:rPr lang="en-US" sz="1600" b="0" i="0" dirty="0">
                <a:solidFill>
                  <a:srgbClr val="202124"/>
                </a:solidFill>
                <a:effectLst/>
                <a:latin typeface="arial" panose="020B0604020202020204" pitchFamily="34" charset="0"/>
              </a:rPr>
              <a:t>Gear, </a:t>
            </a:r>
            <a:r>
              <a:rPr lang="en-US" sz="1600" b="1" i="0" dirty="0">
                <a:solidFill>
                  <a:srgbClr val="202124"/>
                </a:solidFill>
                <a:effectLst/>
                <a:latin typeface="arial" panose="020B0604020202020204" pitchFamily="34" charset="0"/>
              </a:rPr>
              <a:t>machine component consisting of a toothed wheel attached to a rotating shaft</a:t>
            </a:r>
            <a:r>
              <a:rPr lang="en-US" sz="1600" b="0" i="0" dirty="0">
                <a:solidFill>
                  <a:srgbClr val="202124"/>
                </a:solidFill>
                <a:effectLst/>
                <a:latin typeface="arial" panose="020B0604020202020204" pitchFamily="34" charset="0"/>
              </a:rPr>
              <a:t>. Gears operate in pairs to transmit and modify rotary motion and torque (turning force) without slip, the teeth of one gear engaging the teeth on a mating gear.</a:t>
            </a:r>
            <a:endParaRPr lang="en-IN" sz="1600" dirty="0"/>
          </a:p>
        </p:txBody>
      </p:sp>
      <p:sp>
        <p:nvSpPr>
          <p:cNvPr id="5" name="TextBox 4">
            <a:extLst>
              <a:ext uri="{FF2B5EF4-FFF2-40B4-BE49-F238E27FC236}">
                <a16:creationId xmlns:a16="http://schemas.microsoft.com/office/drawing/2014/main" id="{489BF5D4-D198-4935-8D64-AC314F3AC9B4}"/>
              </a:ext>
            </a:extLst>
          </p:cNvPr>
          <p:cNvSpPr txBox="1"/>
          <p:nvPr/>
        </p:nvSpPr>
        <p:spPr>
          <a:xfrm>
            <a:off x="-1977" y="2209577"/>
            <a:ext cx="8892480" cy="861774"/>
          </a:xfrm>
          <a:prstGeom prst="rect">
            <a:avLst/>
          </a:prstGeom>
          <a:noFill/>
        </p:spPr>
        <p:txBody>
          <a:bodyPr wrap="square" rtlCol="0">
            <a:spAutoFit/>
          </a:bodyPr>
          <a:lstStyle/>
          <a:p>
            <a:r>
              <a:rPr lang="en-US" b="1" dirty="0">
                <a:solidFill>
                  <a:schemeClr val="accent1"/>
                </a:solidFill>
              </a:rPr>
              <a:t>Material used:-</a:t>
            </a:r>
          </a:p>
          <a:p>
            <a:r>
              <a:rPr lang="en-US" sz="1600" b="0" i="0" dirty="0">
                <a:solidFill>
                  <a:srgbClr val="202124"/>
                </a:solidFill>
                <a:effectLst/>
                <a:latin typeface="arial" panose="020B0604020202020204" pitchFamily="34" charset="0"/>
              </a:rPr>
              <a:t>Gears can be made of all sorts of materials, including many types of </a:t>
            </a:r>
            <a:r>
              <a:rPr lang="en-US" sz="1600" b="1" i="0" dirty="0">
                <a:solidFill>
                  <a:srgbClr val="202124"/>
                </a:solidFill>
                <a:effectLst/>
                <a:latin typeface="arial" panose="020B0604020202020204" pitchFamily="34" charset="0"/>
              </a:rPr>
              <a:t>steel, brass, bronze, cast iron, ductile iron, aluminum, powdered metals, and plastics</a:t>
            </a:r>
            <a:r>
              <a:rPr lang="en-US" sz="1600" b="0" i="0" dirty="0">
                <a:solidFill>
                  <a:srgbClr val="202124"/>
                </a:solidFill>
                <a:effectLst/>
                <a:latin typeface="arial" panose="020B0604020202020204" pitchFamily="34" charset="0"/>
              </a:rPr>
              <a:t>. </a:t>
            </a:r>
            <a:endParaRPr lang="en-IN" sz="1600" dirty="0">
              <a:solidFill>
                <a:schemeClr val="accent1"/>
              </a:solidFill>
            </a:endParaRPr>
          </a:p>
        </p:txBody>
      </p:sp>
      <p:sp>
        <p:nvSpPr>
          <p:cNvPr id="6" name="TextBox 5">
            <a:extLst>
              <a:ext uri="{FF2B5EF4-FFF2-40B4-BE49-F238E27FC236}">
                <a16:creationId xmlns:a16="http://schemas.microsoft.com/office/drawing/2014/main" id="{8B05A8E0-AD3F-4A08-A2D1-CD8A03EE2B62}"/>
              </a:ext>
            </a:extLst>
          </p:cNvPr>
          <p:cNvSpPr txBox="1"/>
          <p:nvPr/>
        </p:nvSpPr>
        <p:spPr>
          <a:xfrm>
            <a:off x="0" y="3861048"/>
            <a:ext cx="5285927" cy="861774"/>
          </a:xfrm>
          <a:prstGeom prst="rect">
            <a:avLst/>
          </a:prstGeom>
          <a:noFill/>
        </p:spPr>
        <p:txBody>
          <a:bodyPr wrap="square" rtlCol="0">
            <a:spAutoFit/>
          </a:bodyPr>
          <a:lstStyle/>
          <a:p>
            <a:r>
              <a:rPr lang="en-US" b="1" dirty="0">
                <a:solidFill>
                  <a:schemeClr val="accent1"/>
                </a:solidFill>
              </a:rPr>
              <a:t>Tools used:-</a:t>
            </a:r>
          </a:p>
          <a:p>
            <a:r>
              <a:rPr lang="en-US" sz="1600" dirty="0">
                <a:solidFill>
                  <a:schemeClr val="bg1"/>
                </a:solidFill>
              </a:rPr>
              <a:t>Fillet , Circular Sketch Pattern , Extruded Cut , Revolved Boss/Base , circle , line ,3 Point Arc .</a:t>
            </a:r>
            <a:endParaRPr lang="en-IN" sz="16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27570" y="173655"/>
            <a:ext cx="4905821" cy="675926"/>
          </a:xfrm>
        </p:spPr>
        <p:txBody>
          <a:bodyPr/>
          <a:lstStyle/>
          <a:p>
            <a:r>
              <a:rPr lang="en-US" b="0" dirty="0"/>
              <a:t>Leg</a:t>
            </a:r>
          </a:p>
        </p:txBody>
      </p:sp>
      <p:sp>
        <p:nvSpPr>
          <p:cNvPr id="5" name="Footer Placeholder 4">
            <a:extLst>
              <a:ext uri="{FF2B5EF4-FFF2-40B4-BE49-F238E27FC236}">
                <a16:creationId xmlns:a16="http://schemas.microsoft.com/office/drawing/2014/main" id="{7C2BE88C-2EFA-4A2B-9243-D1DBB29DD259}"/>
              </a:ext>
            </a:extLst>
          </p:cNvPr>
          <p:cNvSpPr>
            <a:spLocks noGrp="1"/>
          </p:cNvSpPr>
          <p:nvPr>
            <p:ph type="ftr" sz="quarter" idx="10"/>
          </p:nvPr>
        </p:nvSpPr>
        <p:spPr>
          <a:xfrm>
            <a:off x="6804248" y="173655"/>
            <a:ext cx="2212182" cy="300831"/>
          </a:xfrm>
        </p:spPr>
        <p:txBody>
          <a:bodyPr/>
          <a:lstStyle>
            <a:lvl1pPr>
              <a:defRPr/>
            </a:lvl1pPr>
          </a:lstStyle>
          <a:p>
            <a:r>
              <a:rPr lang="en-US" sz="1800" b="1" dirty="0">
                <a:solidFill>
                  <a:schemeClr val="bg1">
                    <a:lumMod val="95000"/>
                    <a:lumOff val="5000"/>
                  </a:schemeClr>
                </a:solidFill>
              </a:rPr>
              <a:t>Drone Legs</a:t>
            </a:r>
          </a:p>
        </p:txBody>
      </p:sp>
      <p:pic>
        <p:nvPicPr>
          <p:cNvPr id="4" name="Picture 3">
            <a:extLst>
              <a:ext uri="{FF2B5EF4-FFF2-40B4-BE49-F238E27FC236}">
                <a16:creationId xmlns:a16="http://schemas.microsoft.com/office/drawing/2014/main" id="{D62F03F2-D630-49CB-BA1A-CA98430AEABC}"/>
              </a:ext>
            </a:extLst>
          </p:cNvPr>
          <p:cNvPicPr>
            <a:picLocks noChangeAspect="1"/>
          </p:cNvPicPr>
          <p:nvPr/>
        </p:nvPicPr>
        <p:blipFill>
          <a:blip r:embed="rId3"/>
          <a:stretch>
            <a:fillRect/>
          </a:stretch>
        </p:blipFill>
        <p:spPr>
          <a:xfrm>
            <a:off x="5222655" y="1966770"/>
            <a:ext cx="3795748" cy="3097505"/>
          </a:xfrm>
          <a:prstGeom prst="rect">
            <a:avLst/>
          </a:prstGeom>
        </p:spPr>
      </p:pic>
      <p:sp>
        <p:nvSpPr>
          <p:cNvPr id="3" name="TextBox 2">
            <a:extLst>
              <a:ext uri="{FF2B5EF4-FFF2-40B4-BE49-F238E27FC236}">
                <a16:creationId xmlns:a16="http://schemas.microsoft.com/office/drawing/2014/main" id="{DBEDCDD9-7B34-42E8-9983-326BC54AE23A}"/>
              </a:ext>
            </a:extLst>
          </p:cNvPr>
          <p:cNvSpPr txBox="1"/>
          <p:nvPr/>
        </p:nvSpPr>
        <p:spPr>
          <a:xfrm>
            <a:off x="115743" y="1003462"/>
            <a:ext cx="9016430" cy="1908215"/>
          </a:xfrm>
          <a:prstGeom prst="rect">
            <a:avLst/>
          </a:prstGeom>
          <a:noFill/>
        </p:spPr>
        <p:txBody>
          <a:bodyPr wrap="square" rtlCol="0">
            <a:spAutoFit/>
          </a:bodyPr>
          <a:lstStyle/>
          <a:p>
            <a:r>
              <a:rPr lang="en-US" sz="1600" b="0" i="0" dirty="0">
                <a:solidFill>
                  <a:schemeClr val="bg1"/>
                </a:solidFill>
                <a:effectLst/>
              </a:rPr>
              <a:t>Inside the legs of the drone is the transmission system which relays information from the drone to the controller and from the controller to the drone. Also, in the legs of this drone is two compass sensors which relay its direction to the flight controller.</a:t>
            </a:r>
          </a:p>
          <a:p>
            <a:endParaRPr lang="en-US" b="1" dirty="0">
              <a:solidFill>
                <a:schemeClr val="accent1"/>
              </a:solidFill>
            </a:endParaRPr>
          </a:p>
          <a:p>
            <a:endParaRPr lang="en-US" b="1" dirty="0">
              <a:solidFill>
                <a:schemeClr val="accent1"/>
              </a:solidFill>
            </a:endParaRPr>
          </a:p>
          <a:p>
            <a:r>
              <a:rPr lang="en-US" b="1" dirty="0">
                <a:solidFill>
                  <a:schemeClr val="accent1"/>
                </a:solidFill>
              </a:rPr>
              <a:t>Material used:-</a:t>
            </a:r>
          </a:p>
          <a:p>
            <a:endParaRPr lang="en-IN" sz="1600" dirty="0">
              <a:solidFill>
                <a:schemeClr val="bg1"/>
              </a:solidFill>
            </a:endParaRPr>
          </a:p>
        </p:txBody>
      </p:sp>
      <p:sp>
        <p:nvSpPr>
          <p:cNvPr id="6" name="TextBox 5">
            <a:extLst>
              <a:ext uri="{FF2B5EF4-FFF2-40B4-BE49-F238E27FC236}">
                <a16:creationId xmlns:a16="http://schemas.microsoft.com/office/drawing/2014/main" id="{1E6B19D1-D5DF-43F6-A029-24C7C244EB5F}"/>
              </a:ext>
            </a:extLst>
          </p:cNvPr>
          <p:cNvSpPr txBox="1"/>
          <p:nvPr/>
        </p:nvSpPr>
        <p:spPr>
          <a:xfrm>
            <a:off x="0" y="5085184"/>
            <a:ext cx="6144349" cy="1138773"/>
          </a:xfrm>
          <a:prstGeom prst="rect">
            <a:avLst/>
          </a:prstGeom>
          <a:noFill/>
        </p:spPr>
        <p:txBody>
          <a:bodyPr wrap="square" rtlCol="0">
            <a:spAutoFit/>
          </a:bodyPr>
          <a:lstStyle/>
          <a:p>
            <a:r>
              <a:rPr lang="en-US" b="1" dirty="0">
                <a:solidFill>
                  <a:schemeClr val="accent1"/>
                </a:solidFill>
              </a:rPr>
              <a:t>Tools used:-</a:t>
            </a:r>
          </a:p>
          <a:p>
            <a:endParaRPr lang="en-US" b="1" dirty="0">
              <a:solidFill>
                <a:schemeClr val="accent1"/>
              </a:solidFill>
            </a:endParaRPr>
          </a:p>
          <a:p>
            <a:r>
              <a:rPr lang="en-US" sz="1600" dirty="0">
                <a:solidFill>
                  <a:schemeClr val="bg1"/>
                </a:solidFill>
              </a:rPr>
              <a:t>Fillet , Extruded Boss , Lofted Boss/Base , Extruded Cut , Revolved Boss/Base , circle , line .</a:t>
            </a:r>
            <a:endParaRPr lang="en-IN" sz="1600" dirty="0">
              <a:solidFill>
                <a:schemeClr val="bg1"/>
              </a:solidFill>
            </a:endParaRPr>
          </a:p>
        </p:txBody>
      </p:sp>
      <p:sp>
        <p:nvSpPr>
          <p:cNvPr id="7" name="TextBox 6">
            <a:extLst>
              <a:ext uri="{FF2B5EF4-FFF2-40B4-BE49-F238E27FC236}">
                <a16:creationId xmlns:a16="http://schemas.microsoft.com/office/drawing/2014/main" id="{B8418106-B73B-48BE-B010-8EEC5FE8978C}"/>
              </a:ext>
            </a:extLst>
          </p:cNvPr>
          <p:cNvSpPr txBox="1"/>
          <p:nvPr/>
        </p:nvSpPr>
        <p:spPr>
          <a:xfrm>
            <a:off x="115743" y="2746082"/>
            <a:ext cx="5164510" cy="2339102"/>
          </a:xfrm>
          <a:prstGeom prst="rect">
            <a:avLst/>
          </a:prstGeom>
          <a:noFill/>
        </p:spPr>
        <p:txBody>
          <a:bodyPr wrap="square" rtlCol="0">
            <a:spAutoFit/>
          </a:bodyPr>
          <a:lstStyle/>
          <a:p>
            <a:r>
              <a:rPr lang="en-US" sz="1600" b="1" i="0" dirty="0">
                <a:solidFill>
                  <a:srgbClr val="202124"/>
                </a:solidFill>
                <a:effectLst/>
              </a:rPr>
              <a:t>LANXESS's Durethan plastics</a:t>
            </a:r>
            <a:r>
              <a:rPr lang="en-US" sz="1600" b="0" i="0" dirty="0">
                <a:solidFill>
                  <a:srgbClr val="202124"/>
                </a:solidFill>
                <a:effectLst/>
              </a:rPr>
              <a:t> are in use for drone propellers but are also suited for drone bodies and landing gear . Plastics manufacturer says that its short glass fiber reinforced Durethan polyamide material is suitable to be used in drones</a:t>
            </a:r>
            <a:r>
              <a:rPr lang="en-US" sz="1600" b="1" i="0" dirty="0">
                <a:solidFill>
                  <a:schemeClr val="accent1"/>
                </a:solidFill>
                <a:effectLst/>
              </a:rPr>
              <a:t>.</a:t>
            </a:r>
          </a:p>
          <a:p>
            <a:r>
              <a:rPr lang="en-US" sz="1600" b="0" i="0" dirty="0">
                <a:solidFill>
                  <a:srgbClr val="202124"/>
                </a:solidFill>
                <a:effectLst/>
              </a:rPr>
              <a:t>The Legs are generally made from </a:t>
            </a:r>
            <a:r>
              <a:rPr lang="en-US" sz="1600" b="1" i="0" dirty="0">
                <a:solidFill>
                  <a:srgbClr val="202124"/>
                </a:solidFill>
                <a:effectLst/>
              </a:rPr>
              <a:t>plastics such as nylon, which are reinforced with carbon or glass fibers</a:t>
            </a:r>
            <a:r>
              <a:rPr lang="en-US" sz="1600" b="0" i="0" dirty="0">
                <a:solidFill>
                  <a:srgbClr val="202124"/>
                </a:solidFill>
                <a:effectLst/>
              </a:rPr>
              <a:t>.</a:t>
            </a:r>
            <a:endParaRPr lang="en-US" sz="1600" b="1" dirty="0">
              <a:solidFill>
                <a:schemeClr val="accent1"/>
              </a:solidFill>
            </a:endParaRP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B47EFB-BDBB-4CE5-A848-1507BE3B798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3.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354</TotalTime>
  <Words>3127</Words>
  <Application>Microsoft Office PowerPoint</Application>
  <PresentationFormat>On-screen Show (4:3)</PresentationFormat>
  <Paragraphs>224</Paragraphs>
  <Slides>20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vt:lpstr>
      <vt:lpstr>Calibri</vt:lpstr>
      <vt:lpstr>inherit</vt:lpstr>
      <vt:lpstr>Lato</vt:lpstr>
      <vt:lpstr>Roboto</vt:lpstr>
      <vt:lpstr>Segoe UI</vt:lpstr>
      <vt:lpstr>Wingdings 2</vt:lpstr>
      <vt:lpstr>Verve</vt:lpstr>
      <vt:lpstr>Project - “Designing of quadcopter” (Solidworks)  </vt:lpstr>
      <vt:lpstr>Quadcopter</vt:lpstr>
      <vt:lpstr> Drone Components &amp; its Working:-  1. Drone Motor Drones (quadcopters) have two clockwise motors and two counter clockwise motors to equalize the turning force produced by the rotating propellers. This is because of Newton’s Third Law which states that for every action there is an equal and opposite reaction. So having an equal number of motors counteracting each other provides stability through equalizing the turning force.  2. Drone Propellers As drones (quadcopters) have two counter clockwise motors and clockwise motors, it also has two different propellers, one for each motor direction. Each propeller rotates pushing the air down on the airfoil surface creating an area of lower pressure on top of the propeller and an area of higher pressure below it resulting in a difference of pressure thus pushing the drone up. 3. Drone Flight Controller This is the brain of the drone. The flight controller takes in inputs from the GPS module, compass, obstacle avoidance sensors, and the remote controller and processes it into information that is given out to the ESCs to control the motors. 4.GPS Module The global positioning satellite module uses two different global positioning systems to pinpoint the drone’s location.  5.Electronic Speed Controller (ESC) The ESCs are connected to the power distribution board (the battery) and the flight controller, as the ESCs receive signals from the flight controller it changes the amount of power given to each of the motors. 6.Power Port Module This monitors the amount of power coming from the battery and distributes it to the drone’s ESCs and the fight controller.  </vt:lpstr>
      <vt:lpstr>PowerPoint Presentation</vt:lpstr>
      <vt:lpstr>PowerPoint Presentation</vt:lpstr>
      <vt:lpstr>PowerPoint Presentation</vt:lpstr>
      <vt:lpstr>Impeller Blade</vt:lpstr>
      <vt:lpstr>Gear</vt:lpstr>
      <vt:lpstr>Leg</vt:lpstr>
      <vt:lpstr>Arm Gear</vt:lpstr>
      <vt:lpstr>PowerPoint Presentation</vt:lpstr>
      <vt:lpstr>Camera/Light</vt:lpstr>
      <vt:lpstr>Frame</vt:lpstr>
      <vt:lpstr>PowerPoint Presentation</vt:lpstr>
      <vt:lpstr>PowerPoint Presentation</vt:lpstr>
      <vt:lpstr>Sensors in Quadcopter:-  . Gyroscope The most basic of drone sensors, gyroscopes are cheap and basic enough to be integrated into even cheap mini-drones. . Barometer Barometers are sensors that measure air pressure. In drones, this air pressure information is used to determine the drone’s altitude. . Accelerometer The accelerometer of a drone works together with its gyroscope to determine changes in its position and movement. . GPS GPS technology has played a huge role in allowing drones to fly autonomous missions. ... Magnetometer. In cases where determining the drone’s heading using only GPS location is not appropriate, a drone needs to have a magnetometer. . Rangefinder There are different types of rangefinders found in drones but all of them perform a simple task: to determine how far away from the ground the drone is. . Inertial Measurement Unit (IMU) An IMU is not exactly a separate sensor of the drone but is instead a collaboration of several sensors. . Obstacle avoidance Obstacle avoidance sensors isn’t exactly a standard feature in drones. In fact, you would probably only find these sensors in the more expensive and higher end models.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“Designing of quadcopter” (Solidworks)  </dc:title>
  <dc:creator>KIRTI GUPTA</dc:creator>
  <cp:lastModifiedBy>Kirti gupta</cp:lastModifiedBy>
  <cp:revision>24</cp:revision>
  <dcterms:created xsi:type="dcterms:W3CDTF">2021-08-03T13:46:47Z</dcterms:created>
  <dcterms:modified xsi:type="dcterms:W3CDTF">2022-04-03T05:06:56Z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