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8" r:id="rId5"/>
    <p:sldId id="285" r:id="rId6"/>
    <p:sldId id="283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7B05-A88A-7625-B64B-89E1615E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E0AF2-838B-782C-D402-4705B6D65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320A-828B-E362-A5A9-2265503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39A6-4655-9180-13E5-795B6CDF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0FD5-86BA-F6C6-61E3-3C2F4320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851A-549E-6CA8-EA90-097D3A6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B292-C3D5-3A3C-EE13-F4473D539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2A6C-2124-10EA-E81D-42560C80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257D-0827-F128-8A55-320B7BAD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110A-C4CD-5D15-6EB3-C98FC178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7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2BBE4-870A-753B-8A73-159D60AA3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57DF9-091A-5A30-AE61-FC2B9C11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82FC-9AA9-1675-7D54-04B47EA7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9A06-AA8E-F7AF-8BD7-4B696FCE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7D2A-EBB6-4685-89E5-24C4F0F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9A83-3725-C6BB-BCA8-99A2A03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0193-7B89-2987-6E28-3244DAB0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A1B8-13A4-499B-4305-6B3D7532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F03A-7607-940B-3524-139FDEE3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0327C-C457-BBC8-B694-9E6B214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8224-B6A7-225A-6D7E-0A4D5C48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9F8E-ADF4-0357-0D37-4D2D1548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D9C1-A01B-7473-6BAE-4AB2A0E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0E31-48AF-1534-6BBC-412CCB8D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DFC9-774C-718C-9755-501C6F1B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7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1602-8320-5856-77C2-BB2E5561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7B9B-34B3-8534-D047-0F78F382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CC779-2030-8BAD-DC79-C8F80E69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03295-2169-025A-312F-F8A73D66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0245-BF7A-C88A-DA56-58DD27DE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513F3-B6AB-671C-7847-8E93E095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BAD5-9F27-E92E-56DF-8DA0E4A3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C7D0-251D-D9CD-61D3-E827FE3C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E3858-5E54-0CB4-5FC4-5DB88B628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C2ED5-51D0-E1C2-6CDB-3D46388C1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1A85C-6869-2E73-83A5-5B48D816C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81E30-8EE8-E4A0-0B38-88ADE400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19092-5A53-980A-9B73-27E49DCD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D1B3B-C9B7-6F67-9B5B-75C32163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675F-89C9-25BA-4793-BC1DAD55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B1F64-5028-ED6B-486E-0B098427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81711-B3CD-AF16-F3A9-3B77CB96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E4207-781F-C2B9-5280-B6A3DF8E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34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782B1-10E1-5625-6A77-D626B733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558B6-4AEC-A2BF-8EE4-5D7A3A6A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BA24A-B863-371B-53B8-E19D7B52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3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F283-D09C-075B-B42F-092CD53D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005D-CB00-AEF9-806B-DC6BA9813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35B1B-85AF-6C74-A2DB-07F7AEE8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0DAD2-23D5-4445-FEB7-190C3260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E5AE-A4FD-CFF8-998D-FB7994FE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6AC7-9E11-17D4-4AF8-708DB3CB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0293-E97E-D484-3AEA-9AB87F28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A3C8E-4B4D-8905-0362-DFCD82279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78827-9C16-AC8D-CBB0-4D147CEB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26968-B83E-F682-988B-23303891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32D2-0D4E-0EEF-D2FB-33C377C6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BE3D-4AC4-18EC-C912-7AD60395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0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DD526-AFDF-045D-4F2C-D9164918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2EF2-02B6-4BAB-DE4E-1DCABCB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47FD-E460-3135-1295-252AE0EDD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06992-8C42-4D36-8551-AC3173C2E145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6950-E20B-6738-8F2F-3E2F52EFB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BC606-5F99-67D9-35E0-5C152AFA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E390-51F4-4AA6-BB26-2E3E2D6E5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3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7A3F-3FA3-7FAA-8F5F-167B868CB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865" y="2050182"/>
            <a:ext cx="6808269" cy="1296152"/>
          </a:xfrm>
        </p:spPr>
        <p:txBody>
          <a:bodyPr/>
          <a:lstStyle/>
          <a:p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Farm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C6D98-D3C4-D060-E30E-4CBB5401A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312" y="4228065"/>
            <a:ext cx="8123722" cy="565316"/>
          </a:xfrm>
        </p:spPr>
        <p:txBody>
          <a:bodyPr/>
          <a:lstStyle/>
          <a:p>
            <a:r>
              <a:rPr lang="en-IN" b="0" i="0" dirty="0">
                <a:effectLst/>
                <a:latin typeface="Bahnschrift" panose="020B0502040204020203" pitchFamily="34" charset="0"/>
              </a:rPr>
              <a:t>Revolutionary marketplace for connecting farmers </a:t>
            </a:r>
            <a:r>
              <a:rPr lang="en-IN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17299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B1FE9-53F4-917C-882B-4B8F5082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-253641"/>
            <a:ext cx="3932237" cy="1600200"/>
          </a:xfrm>
        </p:spPr>
        <p:txBody>
          <a:bodyPr/>
          <a:lstStyle/>
          <a:p>
            <a:r>
              <a:rPr lang="en-IN" b="1" dirty="0">
                <a:latin typeface="Adobe Devanagari" panose="02040503050201020203" pitchFamily="18" charset="0"/>
              </a:rPr>
              <a:t>SOLUTION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8400B-53AD-5D2C-0D8E-47C837AA6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94845"/>
            <a:ext cx="6172200" cy="1367625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Connecting farmers to resell their unused pesticides, fertilizers, and agricultural equipment, the proposed solution could be to develop a application-based platform to create profiles and list unused items as well as new products for sale.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BF0AB-2B52-F579-89A8-33D6E3099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005" y="2066303"/>
            <a:ext cx="3932237" cy="381158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374151"/>
                </a:solidFill>
                <a:latin typeface="Söhne"/>
              </a:rPr>
              <a:t>F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armers often have leftover pesticides, seeds , fertilizers, and Agricultural equipment that they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do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not use, which can be wasteful and costly. At the same time, other farmers may need access to these products but cannot afford to buy them at market prices.</a:t>
            </a: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Adding to it , they don’t know which is the best place to buy fertilizers at the bes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t price and which is nearer to them.</a:t>
            </a:r>
          </a:p>
          <a:p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62D9D5-BE13-269E-9467-106A27BB299E}"/>
              </a:ext>
            </a:extLst>
          </p:cNvPr>
          <p:cNvCxnSpPr/>
          <p:nvPr/>
        </p:nvCxnSpPr>
        <p:spPr>
          <a:xfrm>
            <a:off x="4850296" y="1566407"/>
            <a:ext cx="0" cy="3864334"/>
          </a:xfrm>
          <a:prstGeom prst="line">
            <a:avLst/>
          </a:prstGeom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5B454DF5-E610-DDB8-07B3-498403946934}"/>
              </a:ext>
            </a:extLst>
          </p:cNvPr>
          <p:cNvSpPr txBox="1">
            <a:spLocks/>
          </p:cNvSpPr>
          <p:nvPr/>
        </p:nvSpPr>
        <p:spPr>
          <a:xfrm>
            <a:off x="992188" y="339725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PROBLEM</a:t>
            </a:r>
            <a:br>
              <a:rPr lang="en-IN" b="1" dirty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IN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STATEMENT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E5DF810-8423-EBF1-7438-561C31AC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10" y="3010756"/>
            <a:ext cx="2871356" cy="30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0AFA-37BE-3206-A8FC-837E3AF3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0" y="176352"/>
            <a:ext cx="3932237" cy="623748"/>
          </a:xfrm>
        </p:spPr>
        <p:txBody>
          <a:bodyPr/>
          <a:lstStyle/>
          <a:p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SOLUTION SCOPE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7327B-FCA3-2DD1-7415-E3AC1166A727}"/>
              </a:ext>
            </a:extLst>
          </p:cNvPr>
          <p:cNvSpPr txBox="1"/>
          <p:nvPr/>
        </p:nvSpPr>
        <p:spPr>
          <a:xfrm>
            <a:off x="1063748" y="987425"/>
            <a:ext cx="203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Characteristics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B6E59F1-DA9C-F85C-785B-75BF9FDB2BFB}"/>
              </a:ext>
            </a:extLst>
          </p:cNvPr>
          <p:cNvSpPr txBox="1">
            <a:spLocks/>
          </p:cNvSpPr>
          <p:nvPr/>
        </p:nvSpPr>
        <p:spPr>
          <a:xfrm>
            <a:off x="1063749" y="1346856"/>
            <a:ext cx="3932237" cy="196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latin typeface="Söhne"/>
              </a:rPr>
              <a:t>Our mobile app facilitates the buying and selling of fertilizers, pesticides, seeds, and other agricultural inputs.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latin typeface="Söhne"/>
              </a:rPr>
              <a:t> It serves as a marketplace for farmers to resell their unused products as well as retailers to farmers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4A39C4-E74E-7B79-B8E4-32DC8539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13" y="1482360"/>
            <a:ext cx="262393" cy="2623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B73B89-EA56-8148-44F0-832B61856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13" y="2327185"/>
            <a:ext cx="270344" cy="26239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F815E63-EFFB-700B-0157-DECA69E40E6D}"/>
              </a:ext>
            </a:extLst>
          </p:cNvPr>
          <p:cNvSpPr/>
          <p:nvPr/>
        </p:nvSpPr>
        <p:spPr>
          <a:xfrm>
            <a:off x="6464410" y="2377439"/>
            <a:ext cx="679340" cy="3498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1BFF30-F0BA-17A8-3092-CDF2E5F53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50" y="987425"/>
            <a:ext cx="2251875" cy="4873625"/>
          </a:xfr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091330-92F4-6751-A566-C790F9D2A288}"/>
              </a:ext>
            </a:extLst>
          </p:cNvPr>
          <p:cNvSpPr/>
          <p:nvPr/>
        </p:nvSpPr>
        <p:spPr>
          <a:xfrm rot="5400000">
            <a:off x="8619311" y="602629"/>
            <a:ext cx="534200" cy="235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489515C-838A-900C-5DBF-29F6AD581F13}"/>
              </a:ext>
            </a:extLst>
          </p:cNvPr>
          <p:cNvSpPr/>
          <p:nvPr/>
        </p:nvSpPr>
        <p:spPr>
          <a:xfrm rot="16200000">
            <a:off x="8424576" y="5995993"/>
            <a:ext cx="475118" cy="2242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4D1DEB4-5909-3E30-7C10-D85BDC5BEBF3}"/>
              </a:ext>
            </a:extLst>
          </p:cNvPr>
          <p:cNvSpPr/>
          <p:nvPr/>
        </p:nvSpPr>
        <p:spPr>
          <a:xfrm rot="16200000">
            <a:off x="7975248" y="5995993"/>
            <a:ext cx="475118" cy="2242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A200BA-7827-1687-B0B1-557D6CF75576}"/>
              </a:ext>
            </a:extLst>
          </p:cNvPr>
          <p:cNvSpPr txBox="1">
            <a:spLocks/>
          </p:cNvSpPr>
          <p:nvPr/>
        </p:nvSpPr>
        <p:spPr>
          <a:xfrm>
            <a:off x="1063749" y="2377439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B3B71-0624-73F6-E13E-0A5E1A428756}"/>
              </a:ext>
            </a:extLst>
          </p:cNvPr>
          <p:cNvSpPr txBox="1">
            <a:spLocks/>
          </p:cNvSpPr>
          <p:nvPr/>
        </p:nvSpPr>
        <p:spPr>
          <a:xfrm>
            <a:off x="1063750" y="3951572"/>
            <a:ext cx="3714984" cy="263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platform could include features such as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Precision agriculture</a:t>
            </a:r>
            <a:endParaRPr lang="en-US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Messaging functionality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Environmental monitoring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Disaster response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Building a community for farmers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endParaRPr lang="en-US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endParaRPr lang="en-IN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6AD657-7510-5D5F-9127-04B1EF28DE37}"/>
              </a:ext>
            </a:extLst>
          </p:cNvPr>
          <p:cNvCxnSpPr>
            <a:cxnSpLocks/>
          </p:cNvCxnSpPr>
          <p:nvPr/>
        </p:nvCxnSpPr>
        <p:spPr>
          <a:xfrm flipH="1">
            <a:off x="10209475" y="1538019"/>
            <a:ext cx="487971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0C1BE-9870-38DC-6BD0-F4DC9828FFB2}"/>
              </a:ext>
            </a:extLst>
          </p:cNvPr>
          <p:cNvCxnSpPr>
            <a:cxnSpLocks/>
          </p:cNvCxnSpPr>
          <p:nvPr/>
        </p:nvCxnSpPr>
        <p:spPr>
          <a:xfrm flipH="1">
            <a:off x="10209474" y="2448443"/>
            <a:ext cx="487971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E323BE6-951D-056B-A9E8-596911D32F99}"/>
              </a:ext>
            </a:extLst>
          </p:cNvPr>
          <p:cNvSpPr txBox="1">
            <a:spLocks/>
          </p:cNvSpPr>
          <p:nvPr/>
        </p:nvSpPr>
        <p:spPr>
          <a:xfrm>
            <a:off x="10697445" y="1393065"/>
            <a:ext cx="1240803" cy="40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solidFill>
                  <a:srgbClr val="374151"/>
                </a:solidFill>
                <a:latin typeface="Söhne"/>
              </a:rPr>
              <a:t>NEW SEEDS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DD3E541-3C5D-FE95-1501-37FCAD260416}"/>
              </a:ext>
            </a:extLst>
          </p:cNvPr>
          <p:cNvSpPr txBox="1">
            <a:spLocks/>
          </p:cNvSpPr>
          <p:nvPr/>
        </p:nvSpPr>
        <p:spPr>
          <a:xfrm>
            <a:off x="10697444" y="2327185"/>
            <a:ext cx="1240803" cy="40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solidFill>
                  <a:srgbClr val="374151"/>
                </a:solidFill>
                <a:latin typeface="Söhne"/>
              </a:rPr>
              <a:t>OLD SEEDS</a:t>
            </a:r>
          </a:p>
        </p:txBody>
      </p:sp>
    </p:spTree>
    <p:extLst>
      <p:ext uri="{BB962C8B-B14F-4D97-AF65-F5344CB8AC3E}">
        <p14:creationId xmlns:p14="http://schemas.microsoft.com/office/powerpoint/2010/main" val="291563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478D3C-B11E-AB40-B156-07F80A37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76" y="1081375"/>
            <a:ext cx="2309063" cy="4997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8937F2-FC16-0D9F-E325-8802A5A71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41" y="1081376"/>
            <a:ext cx="2309063" cy="4997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EE15A8-15D9-19BC-2855-CEF074D71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94" y="1081375"/>
            <a:ext cx="2309064" cy="49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8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4298B0-A759-DA24-2F3F-78D7F4CCC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7" y="908830"/>
            <a:ext cx="2224745" cy="481490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3578165-442C-368B-658B-C9A86C307FF5}"/>
              </a:ext>
            </a:extLst>
          </p:cNvPr>
          <p:cNvSpPr/>
          <p:nvPr/>
        </p:nvSpPr>
        <p:spPr>
          <a:xfrm rot="16200000">
            <a:off x="1889516" y="5745221"/>
            <a:ext cx="540689" cy="2933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A705DB-FB32-65A3-A7C1-A656914FC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3" y="908830"/>
            <a:ext cx="2224745" cy="4814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8E0303-F9EB-BC14-6ECE-64DAAD2C5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79" y="908830"/>
            <a:ext cx="2224745" cy="48149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06E8D3-8BCF-5E3B-B5AA-B47FB61CF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05" y="908829"/>
            <a:ext cx="2224745" cy="48149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C8DE692-1D91-FE2A-9FA8-E4653332CAD9}"/>
              </a:ext>
            </a:extLst>
          </p:cNvPr>
          <p:cNvSpPr/>
          <p:nvPr/>
        </p:nvSpPr>
        <p:spPr>
          <a:xfrm>
            <a:off x="3560383" y="2175082"/>
            <a:ext cx="555917" cy="2933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C7CBA5C-DAE8-243C-E140-109B59B4E055}"/>
              </a:ext>
            </a:extLst>
          </p:cNvPr>
          <p:cNvSpPr/>
          <p:nvPr/>
        </p:nvSpPr>
        <p:spPr>
          <a:xfrm>
            <a:off x="6175868" y="2293540"/>
            <a:ext cx="519555" cy="2933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879C8-F874-103D-F412-F174E14E9263}"/>
              </a:ext>
            </a:extLst>
          </p:cNvPr>
          <p:cNvSpPr/>
          <p:nvPr/>
        </p:nvSpPr>
        <p:spPr>
          <a:xfrm>
            <a:off x="0" y="-78154"/>
            <a:ext cx="12192000" cy="4014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DA539-AAED-0091-B4BD-BF60EEAA9EE2}"/>
              </a:ext>
            </a:extLst>
          </p:cNvPr>
          <p:cNvSpPr/>
          <p:nvPr/>
        </p:nvSpPr>
        <p:spPr>
          <a:xfrm>
            <a:off x="0" y="3935896"/>
            <a:ext cx="12192000" cy="29064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24711D-9D5B-3CAF-2C69-63A040D835F7}"/>
              </a:ext>
            </a:extLst>
          </p:cNvPr>
          <p:cNvSpPr/>
          <p:nvPr/>
        </p:nvSpPr>
        <p:spPr>
          <a:xfrm>
            <a:off x="3430954" y="351692"/>
            <a:ext cx="4939323" cy="742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C30AB-E98C-E644-58D3-49BF2A154A3D}"/>
              </a:ext>
            </a:extLst>
          </p:cNvPr>
          <p:cNvSpPr txBox="1"/>
          <p:nvPr/>
        </p:nvSpPr>
        <p:spPr>
          <a:xfrm>
            <a:off x="3618523" y="324713"/>
            <a:ext cx="4751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cs typeface="Arial" panose="020B0604020202020204" pitchFamily="34" charset="0"/>
              </a:rPr>
              <a:t>Technology Stack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B12F13B-0681-A3F0-E2A5-FFEAEEA274E1}"/>
              </a:ext>
            </a:extLst>
          </p:cNvPr>
          <p:cNvCxnSpPr>
            <a:cxnSpLocks/>
          </p:cNvCxnSpPr>
          <p:nvPr/>
        </p:nvCxnSpPr>
        <p:spPr>
          <a:xfrm>
            <a:off x="1585507" y="1711642"/>
            <a:ext cx="9098124" cy="17887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98A2C59-15EF-AB90-3473-EEC9D0D0E5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94109" y="1421423"/>
            <a:ext cx="608396" cy="781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2EFCB4-88CC-FB4F-749A-00FAF9E85DB3}"/>
              </a:ext>
            </a:extLst>
          </p:cNvPr>
          <p:cNvSpPr/>
          <p:nvPr/>
        </p:nvSpPr>
        <p:spPr>
          <a:xfrm>
            <a:off x="1124246" y="1711642"/>
            <a:ext cx="474377" cy="1641230"/>
          </a:xfrm>
          <a:custGeom>
            <a:avLst/>
            <a:gdLst>
              <a:gd name="connsiteX0" fmla="*/ 474377 w 474377"/>
              <a:gd name="connsiteY0" fmla="*/ 0 h 1641230"/>
              <a:gd name="connsiteX1" fmla="*/ 52346 w 474377"/>
              <a:gd name="connsiteY1" fmla="*/ 273538 h 1641230"/>
              <a:gd name="connsiteX2" fmla="*/ 21084 w 474377"/>
              <a:gd name="connsiteY2" fmla="*/ 1641230 h 164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377" h="1641230">
                <a:moveTo>
                  <a:pt x="474377" y="0"/>
                </a:moveTo>
                <a:cubicBezTo>
                  <a:pt x="301136" y="0"/>
                  <a:pt x="127895" y="0"/>
                  <a:pt x="52346" y="273538"/>
                </a:cubicBezTo>
                <a:cubicBezTo>
                  <a:pt x="-23203" y="547076"/>
                  <a:pt x="-1060" y="1094153"/>
                  <a:pt x="21084" y="164123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137034-6604-EEC5-969D-8434EBDACC67}"/>
              </a:ext>
            </a:extLst>
          </p:cNvPr>
          <p:cNvSpPr/>
          <p:nvPr/>
        </p:nvSpPr>
        <p:spPr>
          <a:xfrm>
            <a:off x="10662085" y="1723409"/>
            <a:ext cx="461176" cy="1630018"/>
          </a:xfrm>
          <a:custGeom>
            <a:avLst/>
            <a:gdLst>
              <a:gd name="connsiteX0" fmla="*/ 0 w 461176"/>
              <a:gd name="connsiteY0" fmla="*/ 0 h 1630018"/>
              <a:gd name="connsiteX1" fmla="*/ 365760 w 461176"/>
              <a:gd name="connsiteY1" fmla="*/ 349858 h 1630018"/>
              <a:gd name="connsiteX2" fmla="*/ 461176 w 461176"/>
              <a:gd name="connsiteY2" fmla="*/ 1630018 h 163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176" h="1630018">
                <a:moveTo>
                  <a:pt x="0" y="0"/>
                </a:moveTo>
                <a:cubicBezTo>
                  <a:pt x="144448" y="39094"/>
                  <a:pt x="288897" y="78188"/>
                  <a:pt x="365760" y="349858"/>
                </a:cubicBezTo>
                <a:cubicBezTo>
                  <a:pt x="442623" y="621528"/>
                  <a:pt x="451899" y="1125773"/>
                  <a:pt x="461176" y="1630018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FC1F1B-195D-6345-AEA4-66D49160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7" y="2583395"/>
            <a:ext cx="1244592" cy="1244592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1CA6ADB-D3B5-7F81-7110-35283A388FAE}"/>
              </a:ext>
            </a:extLst>
          </p:cNvPr>
          <p:cNvSpPr/>
          <p:nvPr/>
        </p:nvSpPr>
        <p:spPr>
          <a:xfrm>
            <a:off x="3058976" y="1713871"/>
            <a:ext cx="474377" cy="1641230"/>
          </a:xfrm>
          <a:custGeom>
            <a:avLst/>
            <a:gdLst>
              <a:gd name="connsiteX0" fmla="*/ 474377 w 474377"/>
              <a:gd name="connsiteY0" fmla="*/ 0 h 1641230"/>
              <a:gd name="connsiteX1" fmla="*/ 52346 w 474377"/>
              <a:gd name="connsiteY1" fmla="*/ 273538 h 1641230"/>
              <a:gd name="connsiteX2" fmla="*/ 21084 w 474377"/>
              <a:gd name="connsiteY2" fmla="*/ 1641230 h 164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377" h="1641230">
                <a:moveTo>
                  <a:pt x="474377" y="0"/>
                </a:moveTo>
                <a:cubicBezTo>
                  <a:pt x="301136" y="0"/>
                  <a:pt x="127895" y="0"/>
                  <a:pt x="52346" y="273538"/>
                </a:cubicBezTo>
                <a:cubicBezTo>
                  <a:pt x="-23203" y="547076"/>
                  <a:pt x="-1060" y="1094153"/>
                  <a:pt x="21084" y="164123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881594-8E44-25F6-E0F3-D531AAA55B6D}"/>
              </a:ext>
            </a:extLst>
          </p:cNvPr>
          <p:cNvSpPr txBox="1"/>
          <p:nvPr/>
        </p:nvSpPr>
        <p:spPr>
          <a:xfrm>
            <a:off x="200079" y="4093798"/>
            <a:ext cx="219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/>
              </a:rPr>
              <a:t>FRONT-END DEV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141AD0-E613-5E9C-15DB-FE7E51CC7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13" y="2216624"/>
            <a:ext cx="1873965" cy="18895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E74352-0F48-2E20-DA18-501073517CD2}"/>
              </a:ext>
            </a:extLst>
          </p:cNvPr>
          <p:cNvSpPr txBox="1"/>
          <p:nvPr/>
        </p:nvSpPr>
        <p:spPr>
          <a:xfrm>
            <a:off x="2257029" y="4091203"/>
            <a:ext cx="2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/>
              </a:rPr>
              <a:t>BACK-END DEV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95C6997-80F9-5BD1-6AB4-7268FDD6AAB8}"/>
              </a:ext>
            </a:extLst>
          </p:cNvPr>
          <p:cNvSpPr/>
          <p:nvPr/>
        </p:nvSpPr>
        <p:spPr>
          <a:xfrm>
            <a:off x="6646395" y="1726636"/>
            <a:ext cx="461176" cy="1630018"/>
          </a:xfrm>
          <a:custGeom>
            <a:avLst/>
            <a:gdLst>
              <a:gd name="connsiteX0" fmla="*/ 0 w 461176"/>
              <a:gd name="connsiteY0" fmla="*/ 0 h 1630018"/>
              <a:gd name="connsiteX1" fmla="*/ 365760 w 461176"/>
              <a:gd name="connsiteY1" fmla="*/ 349858 h 1630018"/>
              <a:gd name="connsiteX2" fmla="*/ 461176 w 461176"/>
              <a:gd name="connsiteY2" fmla="*/ 1630018 h 163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176" h="1630018">
                <a:moveTo>
                  <a:pt x="0" y="0"/>
                </a:moveTo>
                <a:cubicBezTo>
                  <a:pt x="144448" y="39094"/>
                  <a:pt x="288897" y="78188"/>
                  <a:pt x="365760" y="349858"/>
                </a:cubicBezTo>
                <a:cubicBezTo>
                  <a:pt x="442623" y="621528"/>
                  <a:pt x="451899" y="1125773"/>
                  <a:pt x="461176" y="1630018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C13B657-0869-23D8-5F1F-ABF73E0BD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4" y="2346405"/>
            <a:ext cx="2292215" cy="1630019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C8BA60-5BFB-42F2-8EA0-18B15358B0D7}"/>
              </a:ext>
            </a:extLst>
          </p:cNvPr>
          <p:cNvSpPr/>
          <p:nvPr/>
        </p:nvSpPr>
        <p:spPr>
          <a:xfrm>
            <a:off x="4887091" y="1723020"/>
            <a:ext cx="474377" cy="1641230"/>
          </a:xfrm>
          <a:custGeom>
            <a:avLst/>
            <a:gdLst>
              <a:gd name="connsiteX0" fmla="*/ 474377 w 474377"/>
              <a:gd name="connsiteY0" fmla="*/ 0 h 1641230"/>
              <a:gd name="connsiteX1" fmla="*/ 52346 w 474377"/>
              <a:gd name="connsiteY1" fmla="*/ 273538 h 1641230"/>
              <a:gd name="connsiteX2" fmla="*/ 21084 w 474377"/>
              <a:gd name="connsiteY2" fmla="*/ 1641230 h 164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377" h="1641230">
                <a:moveTo>
                  <a:pt x="474377" y="0"/>
                </a:moveTo>
                <a:cubicBezTo>
                  <a:pt x="301136" y="0"/>
                  <a:pt x="127895" y="0"/>
                  <a:pt x="52346" y="273538"/>
                </a:cubicBezTo>
                <a:cubicBezTo>
                  <a:pt x="-23203" y="547076"/>
                  <a:pt x="-1060" y="1094153"/>
                  <a:pt x="21084" y="164123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CECD51-64D7-38D8-B238-B41349E66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33" y="2640446"/>
            <a:ext cx="1649313" cy="1067003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FCCBFE5-0BE4-E06C-9C9C-35FECDA4FB87}"/>
              </a:ext>
            </a:extLst>
          </p:cNvPr>
          <p:cNvSpPr/>
          <p:nvPr/>
        </p:nvSpPr>
        <p:spPr>
          <a:xfrm>
            <a:off x="8526938" y="1717248"/>
            <a:ext cx="461176" cy="1630018"/>
          </a:xfrm>
          <a:custGeom>
            <a:avLst/>
            <a:gdLst>
              <a:gd name="connsiteX0" fmla="*/ 0 w 461176"/>
              <a:gd name="connsiteY0" fmla="*/ 0 h 1630018"/>
              <a:gd name="connsiteX1" fmla="*/ 365760 w 461176"/>
              <a:gd name="connsiteY1" fmla="*/ 349858 h 1630018"/>
              <a:gd name="connsiteX2" fmla="*/ 461176 w 461176"/>
              <a:gd name="connsiteY2" fmla="*/ 1630018 h 163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176" h="1630018">
                <a:moveTo>
                  <a:pt x="0" y="0"/>
                </a:moveTo>
                <a:cubicBezTo>
                  <a:pt x="144448" y="39094"/>
                  <a:pt x="288897" y="78188"/>
                  <a:pt x="365760" y="349858"/>
                </a:cubicBezTo>
                <a:cubicBezTo>
                  <a:pt x="442623" y="621528"/>
                  <a:pt x="451899" y="1125773"/>
                  <a:pt x="461176" y="1630018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51A6093-C2E0-833F-251F-3B0274FA5A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11" y="2739434"/>
            <a:ext cx="1720780" cy="114250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3618C03-2709-95BA-CABF-E63FA4DEEB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889" y="2537944"/>
            <a:ext cx="1503730" cy="12900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E277DAD-68B9-418C-49E1-204AFEC0A106}"/>
              </a:ext>
            </a:extLst>
          </p:cNvPr>
          <p:cNvSpPr txBox="1"/>
          <p:nvPr/>
        </p:nvSpPr>
        <p:spPr>
          <a:xfrm>
            <a:off x="4050078" y="4091149"/>
            <a:ext cx="2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dobe Devanagari" panose="02040503050201020203"/>
              </a:rPr>
              <a:t>CLOUD</a:t>
            </a:r>
            <a:r>
              <a:rPr lang="en-IN" dirty="0">
                <a:solidFill>
                  <a:srgbClr val="D1D5DB"/>
                </a:solidFill>
                <a:latin typeface="Adobe Devanagari" panose="02040503050201020203"/>
              </a:rPr>
              <a:t> </a:t>
            </a:r>
            <a:r>
              <a:rPr lang="en-IN" dirty="0">
                <a:solidFill>
                  <a:schemeClr val="bg1"/>
                </a:solidFill>
                <a:latin typeface="Adobe Devanagari" panose="02040503050201020203"/>
              </a:rPr>
              <a:t>PLATFORMS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D1EAB3-B714-BDA2-1954-566C3BF1A8FF}"/>
              </a:ext>
            </a:extLst>
          </p:cNvPr>
          <p:cNvSpPr txBox="1"/>
          <p:nvPr/>
        </p:nvSpPr>
        <p:spPr>
          <a:xfrm>
            <a:off x="6162306" y="4091149"/>
            <a:ext cx="210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GEOSPATIAL TOOLS</a:t>
            </a:r>
            <a:endParaRPr lang="en-IN" dirty="0">
              <a:solidFill>
                <a:schemeClr val="bg1"/>
              </a:solidFill>
              <a:latin typeface="Adobe Devanagari" panose="02040503050201020203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F0C22C-DD0D-B02B-AF6E-6A47BF5FAAE7}"/>
              </a:ext>
            </a:extLst>
          </p:cNvPr>
          <p:cNvSpPr txBox="1"/>
          <p:nvPr/>
        </p:nvSpPr>
        <p:spPr>
          <a:xfrm>
            <a:off x="8169658" y="4093523"/>
            <a:ext cx="210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APIs INTEGRATING</a:t>
            </a:r>
            <a:endParaRPr lang="en-IN" dirty="0">
              <a:solidFill>
                <a:schemeClr val="bg1"/>
              </a:solidFill>
              <a:latin typeface="Adobe Devanagari" panose="02040503050201020203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1551C0-2912-CD99-74D4-FF768129FFE7}"/>
              </a:ext>
            </a:extLst>
          </p:cNvPr>
          <p:cNvSpPr txBox="1"/>
          <p:nvPr/>
        </p:nvSpPr>
        <p:spPr>
          <a:xfrm>
            <a:off x="10268896" y="4059251"/>
            <a:ext cx="210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Payment gateway integration</a:t>
            </a:r>
            <a:endParaRPr lang="en-IN" dirty="0">
              <a:solidFill>
                <a:schemeClr val="bg1"/>
              </a:solidFill>
              <a:latin typeface="Adobe Devanagari" panose="02040503050201020203"/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FB66AEAF-FEA8-DB50-1AF0-7298A5DB4A72}"/>
              </a:ext>
            </a:extLst>
          </p:cNvPr>
          <p:cNvSpPr/>
          <p:nvPr/>
        </p:nvSpPr>
        <p:spPr>
          <a:xfrm rot="-16140000">
            <a:off x="916485" y="4432034"/>
            <a:ext cx="214995" cy="85841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6E527069-78B0-5D5E-1FDD-B0ACAE238F4C}"/>
              </a:ext>
            </a:extLst>
          </p:cNvPr>
          <p:cNvSpPr/>
          <p:nvPr/>
        </p:nvSpPr>
        <p:spPr>
          <a:xfrm rot="-16140000">
            <a:off x="2939330" y="4438303"/>
            <a:ext cx="214995" cy="85841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29B38ABF-6E42-6FB9-0810-F953DF61C485}"/>
              </a:ext>
            </a:extLst>
          </p:cNvPr>
          <p:cNvSpPr/>
          <p:nvPr/>
        </p:nvSpPr>
        <p:spPr>
          <a:xfrm rot="5460000">
            <a:off x="4872829" y="4430860"/>
            <a:ext cx="214995" cy="85841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FF7A5CC7-F402-58BA-1C27-1E4CB640890A}"/>
              </a:ext>
            </a:extLst>
          </p:cNvPr>
          <p:cNvSpPr/>
          <p:nvPr/>
        </p:nvSpPr>
        <p:spPr>
          <a:xfrm rot="5460000">
            <a:off x="7109601" y="4434363"/>
            <a:ext cx="214995" cy="85841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C9592CC8-EB82-4625-2539-B9D0280D5611}"/>
              </a:ext>
            </a:extLst>
          </p:cNvPr>
          <p:cNvSpPr/>
          <p:nvPr/>
        </p:nvSpPr>
        <p:spPr>
          <a:xfrm rot="5460000">
            <a:off x="8960512" y="4430859"/>
            <a:ext cx="214995" cy="85841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43C6C81F-15A4-49F8-03B8-39AA8B86CDE3}"/>
              </a:ext>
            </a:extLst>
          </p:cNvPr>
          <p:cNvSpPr/>
          <p:nvPr/>
        </p:nvSpPr>
        <p:spPr>
          <a:xfrm rot="5460000">
            <a:off x="10785175" y="4438745"/>
            <a:ext cx="214995" cy="85841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731505-44DF-3A40-294A-3124F0D30A3B}"/>
              </a:ext>
            </a:extLst>
          </p:cNvPr>
          <p:cNvSpPr/>
          <p:nvPr/>
        </p:nvSpPr>
        <p:spPr>
          <a:xfrm>
            <a:off x="4136816" y="5525847"/>
            <a:ext cx="1826150" cy="1045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C362270-A973-BE97-12D0-664D80C539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3601" y="5805340"/>
            <a:ext cx="812579" cy="48647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E24D2F-4EB9-8A40-7D55-36D44C0FEAAB}"/>
              </a:ext>
            </a:extLst>
          </p:cNvPr>
          <p:cNvSpPr/>
          <p:nvPr/>
        </p:nvSpPr>
        <p:spPr>
          <a:xfrm>
            <a:off x="2175020" y="5547864"/>
            <a:ext cx="1610123" cy="9584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407BC990-568C-4135-CB88-E84ADF9225F2}"/>
              </a:ext>
            </a:extLst>
          </p:cNvPr>
          <p:cNvSpPr/>
          <p:nvPr/>
        </p:nvSpPr>
        <p:spPr>
          <a:xfrm rot="5460000">
            <a:off x="916448" y="4669855"/>
            <a:ext cx="195187" cy="73730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289C22D7-A326-6825-0091-6033DD00ABE7}"/>
              </a:ext>
            </a:extLst>
          </p:cNvPr>
          <p:cNvSpPr/>
          <p:nvPr/>
        </p:nvSpPr>
        <p:spPr>
          <a:xfrm rot="5460000">
            <a:off x="2954065" y="4688496"/>
            <a:ext cx="195187" cy="73730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F2A7EEDA-3010-31CE-25C0-6E3A6DAC2295}"/>
              </a:ext>
            </a:extLst>
          </p:cNvPr>
          <p:cNvSpPr/>
          <p:nvPr/>
        </p:nvSpPr>
        <p:spPr>
          <a:xfrm rot="5460000">
            <a:off x="4882731" y="4669856"/>
            <a:ext cx="195187" cy="73730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EC9D5CA-6C95-C1F7-9B77-29700A6DC304}"/>
              </a:ext>
            </a:extLst>
          </p:cNvPr>
          <p:cNvSpPr/>
          <p:nvPr/>
        </p:nvSpPr>
        <p:spPr>
          <a:xfrm rot="5460000">
            <a:off x="7119504" y="4680460"/>
            <a:ext cx="195187" cy="73730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3D2902C1-C5CB-036D-C129-9002985E3779}"/>
              </a:ext>
            </a:extLst>
          </p:cNvPr>
          <p:cNvSpPr/>
          <p:nvPr/>
        </p:nvSpPr>
        <p:spPr>
          <a:xfrm rot="5460000">
            <a:off x="8985978" y="4669855"/>
            <a:ext cx="195187" cy="73730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64498A4A-0ABC-9BC8-429F-072512E94606}"/>
              </a:ext>
            </a:extLst>
          </p:cNvPr>
          <p:cNvSpPr/>
          <p:nvPr/>
        </p:nvSpPr>
        <p:spPr>
          <a:xfrm rot="5460000">
            <a:off x="10795078" y="4688495"/>
            <a:ext cx="195187" cy="73730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D486FE-57DE-B4B4-F82F-B92BE1C73641}"/>
              </a:ext>
            </a:extLst>
          </p:cNvPr>
          <p:cNvSpPr/>
          <p:nvPr/>
        </p:nvSpPr>
        <p:spPr>
          <a:xfrm>
            <a:off x="10304835" y="5519063"/>
            <a:ext cx="1677139" cy="9527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CED263-7900-2CEC-22B0-797C7DE4C8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7" y="5709283"/>
            <a:ext cx="1611762" cy="410686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5E1BCC-B559-0AA3-9BE8-DA92F869A4E2}"/>
              </a:ext>
            </a:extLst>
          </p:cNvPr>
          <p:cNvSpPr/>
          <p:nvPr/>
        </p:nvSpPr>
        <p:spPr>
          <a:xfrm>
            <a:off x="148195" y="5494461"/>
            <a:ext cx="1751574" cy="10797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2BEF5D-FAE2-FF70-790E-5AC10DC009BF}"/>
              </a:ext>
            </a:extLst>
          </p:cNvPr>
          <p:cNvSpPr/>
          <p:nvPr/>
        </p:nvSpPr>
        <p:spPr>
          <a:xfrm>
            <a:off x="6295161" y="5525847"/>
            <a:ext cx="1826150" cy="1045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7AD4422-B19D-9FBB-2142-002346DC7C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42112" y="5732366"/>
            <a:ext cx="1379367" cy="660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7A114-8037-AD64-70EC-A2BCF75A69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21" y="5640714"/>
            <a:ext cx="1577983" cy="8157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0803F6-A34C-15F5-2348-1B89964E17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3" y="5579684"/>
            <a:ext cx="1501936" cy="902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A1C25-CA45-3944-1C31-DC57CB6727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66" y="5485415"/>
            <a:ext cx="1524460" cy="107911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5229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E958-B63B-2A33-2342-B3A7835E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6">
                    <a:lumMod val="75000"/>
                  </a:schemeClr>
                </a:solidFill>
              </a:rPr>
              <a:t>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747B8-7542-79A6-94F6-737D2C0511B1}"/>
              </a:ext>
            </a:extLst>
          </p:cNvPr>
          <p:cNvSpPr txBox="1"/>
          <p:nvPr/>
        </p:nvSpPr>
        <p:spPr>
          <a:xfrm>
            <a:off x="838200" y="1584747"/>
            <a:ext cx="972071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>
              <a:latin typeface="Söhne"/>
              <a:cs typeface="Adobe Devanagari" panose="020405030502010202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Söhne"/>
                <a:cs typeface="Adobe Devanagari" panose="02040503050201020203" pitchFamily="18" charset="0"/>
              </a:rPr>
              <a:t> No improper Disposal of unused pesticides and seeds that can hamper the environment and lead to climate change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Söhne"/>
                <a:cs typeface="Adobe Devanagari" panose="02040503050201020203" pitchFamily="18" charset="0"/>
              </a:rPr>
              <a:t> The application gives information of climate change , emergency disaster alerts, good user interface, nice user experience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Söhne"/>
                <a:cs typeface="Adobe Devanagari" panose="02040503050201020203" pitchFamily="18" charset="0"/>
              </a:rPr>
              <a:t> The users will get the alerts and the information direct on the notification calls.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Söhne"/>
                <a:cs typeface="Adobe Devanagari" panose="02040503050201020203" pitchFamily="18" charset="0"/>
              </a:rPr>
              <a:t> The system focuses on improving the rate of productivity of the farming and aims to assist the farmers in need.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Söhne"/>
                <a:cs typeface="Adobe Devanagari" panose="02040503050201020203" pitchFamily="18" charset="0"/>
              </a:rPr>
              <a:t> The personal phone notifications and alerts are a strong supporting tool in improving profitable farming strategies.</a:t>
            </a:r>
            <a:endParaRPr lang="en-IN" sz="2400" dirty="0">
              <a:latin typeface="Söhne"/>
              <a:cs typeface="Adobe Devanagari" panose="020405030502010202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4199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8DDD-7B9D-D5DE-7923-6C67647D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6">
                    <a:lumMod val="75000"/>
                  </a:schemeClr>
                </a:solidFill>
              </a:rPr>
              <a:t>Business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4C5CF-7B4A-AD58-5D2C-625681D5A2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i="0" dirty="0"/>
              <a:t>E-commerce Integration</a:t>
            </a:r>
            <a:r>
              <a:rPr lang="en-US" sz="2800" b="0" i="0" dirty="0"/>
              <a:t>: Collaborate with agricultural input suppliers or equipment manufacturers to establish an e-commerce section within the platform. </a:t>
            </a:r>
            <a:endParaRPr lang="en-IN" sz="2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2800" b="1" i="0" dirty="0"/>
              <a:t>Commission Model</a:t>
            </a:r>
            <a:r>
              <a:rPr lang="en-US" sz="2800" b="0" i="0" dirty="0"/>
              <a:t>: Take a commission on every transaction made through the app, such as the sale of crops, livestock, or farm equipment.</a:t>
            </a:r>
            <a:endParaRPr lang="en-IN" sz="2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E10C9-72A1-9E4B-778D-06EDCB46C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9846"/>
            <a:ext cx="5181600" cy="36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D86745-595E-6CFB-2BB8-9EF74298DAEB}"/>
              </a:ext>
            </a:extLst>
          </p:cNvPr>
          <p:cNvSpPr txBox="1"/>
          <p:nvPr/>
        </p:nvSpPr>
        <p:spPr>
          <a:xfrm>
            <a:off x="1484140" y="2705725"/>
            <a:ext cx="5850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</a:t>
            </a:r>
            <a:r>
              <a:rPr lang="en-US" sz="8800" b="1" i="1" spc="600" dirty="0">
                <a:solidFill>
                  <a:srgbClr val="EE2516"/>
                </a:solidFill>
              </a:rPr>
              <a:t> </a:t>
            </a:r>
            <a:r>
              <a:rPr lang="en-US" sz="8800" b="1" i="1" spc="600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id-ID" sz="8800" i="1" spc="600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6016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355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Adobe Devanagari</vt:lpstr>
      <vt:lpstr>Arial</vt:lpstr>
      <vt:lpstr>Bahnschrift</vt:lpstr>
      <vt:lpstr>Bahnschrift SemiBold</vt:lpstr>
      <vt:lpstr>Calibri</vt:lpstr>
      <vt:lpstr>Calibri Light</vt:lpstr>
      <vt:lpstr>Courier New</vt:lpstr>
      <vt:lpstr>Montserrat</vt:lpstr>
      <vt:lpstr>Söhne</vt:lpstr>
      <vt:lpstr>Wingdings</vt:lpstr>
      <vt:lpstr>Office Theme</vt:lpstr>
      <vt:lpstr>Farm Connect</vt:lpstr>
      <vt:lpstr>SOLUTION </vt:lpstr>
      <vt:lpstr>SOLUTION SCOPE </vt:lpstr>
      <vt:lpstr>PowerPoint Presentation</vt:lpstr>
      <vt:lpstr>PowerPoint Presentation</vt:lpstr>
      <vt:lpstr>PowerPoint Presentation</vt:lpstr>
      <vt:lpstr>Impact</vt:lpstr>
      <vt:lpstr>Business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surya kanta prusty</dc:creator>
  <cp:lastModifiedBy>KIRTI KAMAL</cp:lastModifiedBy>
  <cp:revision>29</cp:revision>
  <dcterms:created xsi:type="dcterms:W3CDTF">2023-03-08T13:19:05Z</dcterms:created>
  <dcterms:modified xsi:type="dcterms:W3CDTF">2023-10-21T07:02:08Z</dcterms:modified>
</cp:coreProperties>
</file>