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313" r:id="rId5"/>
    <p:sldId id="308" r:id="rId6"/>
    <p:sldId id="309" r:id="rId7"/>
    <p:sldId id="310" r:id="rId8"/>
    <p:sldId id="311" r:id="rId9"/>
    <p:sldId id="312" r:id="rId10"/>
    <p:sldId id="31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84DA70-C731-4C70-880D-CCD4705E623C}" type="datetime1">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07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5477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5931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23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30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007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086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21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88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0135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313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D6E202-B606-4609-B914-27C9371A1F6D}" type="datetime1">
              <a:rPr lang="en-US" smtClean="0"/>
              <a:t>10/8/2023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08790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5AC7-5D95-8D31-2533-CC20E6BF3F9E}"/>
              </a:ext>
            </a:extLst>
          </p:cNvPr>
          <p:cNvSpPr>
            <a:spLocks noGrp="1"/>
          </p:cNvSpPr>
          <p:nvPr>
            <p:ph type="title"/>
          </p:nvPr>
        </p:nvSpPr>
        <p:spPr/>
        <p:txBody>
          <a:bodyPr/>
          <a:lstStyle/>
          <a:p>
            <a:r>
              <a:rPr lang="en-IN" dirty="0"/>
              <a:t>Farm </a:t>
            </a:r>
            <a:r>
              <a:rPr lang="en-IN" dirty="0" err="1"/>
              <a:t>COnnect</a:t>
            </a:r>
            <a:endParaRPr lang="en-IN" dirty="0"/>
          </a:p>
        </p:txBody>
      </p:sp>
      <p:sp>
        <p:nvSpPr>
          <p:cNvPr id="3" name="Content Placeholder 2">
            <a:extLst>
              <a:ext uri="{FF2B5EF4-FFF2-40B4-BE49-F238E27FC236}">
                <a16:creationId xmlns:a16="http://schemas.microsoft.com/office/drawing/2014/main" id="{DF9ED891-C8A4-7666-D885-7EF3F0F532C3}"/>
              </a:ext>
            </a:extLst>
          </p:cNvPr>
          <p:cNvSpPr>
            <a:spLocks noGrp="1"/>
          </p:cNvSpPr>
          <p:nvPr>
            <p:ph idx="1"/>
          </p:nvPr>
        </p:nvSpPr>
        <p:spPr/>
        <p:txBody>
          <a:bodyPr>
            <a:normAutofit fontScale="70000" lnSpcReduction="20000"/>
          </a:bodyPr>
          <a:lstStyle/>
          <a:p>
            <a:pPr>
              <a:buFont typeface="Wingdings" panose="05000000000000000000" pitchFamily="2" charset="2"/>
              <a:buChar char="v"/>
            </a:pPr>
            <a:r>
              <a:rPr lang="en-US" sz="2400" dirty="0">
                <a:solidFill>
                  <a:srgbClr val="374151"/>
                </a:solidFill>
                <a:latin typeface="Söhne"/>
              </a:rPr>
              <a:t> This</a:t>
            </a:r>
            <a:r>
              <a:rPr lang="en-US" sz="2400" b="0" i="0" dirty="0">
                <a:solidFill>
                  <a:srgbClr val="374151"/>
                </a:solidFill>
                <a:effectLst/>
                <a:latin typeface="Söhne"/>
              </a:rPr>
              <a:t> application based on satellite technology could be used to help farmers improve their crop yields and reduce their costs by providing them with real-time information about weather conditions, soil moisture, crop health, and market prices. The application could use data from a variety of satellites, including weather satellites, to provide farmers with up-to-date information about weather conditions, such as precipitation, temperature, and wind speed. The application could also use data from satellites equipped with multispectral and hyperspectral sensors to provide farmers with information about soil moisture, crop health, and the presence of pests and diseases.</a:t>
            </a:r>
          </a:p>
          <a:p>
            <a:pPr>
              <a:buFont typeface="Wingdings" panose="05000000000000000000" pitchFamily="2" charset="2"/>
              <a:buChar char="v"/>
            </a:pPr>
            <a:r>
              <a:rPr lang="en-US" sz="2400" b="0" i="0" dirty="0">
                <a:solidFill>
                  <a:srgbClr val="374151"/>
                </a:solidFill>
                <a:effectLst/>
                <a:latin typeface="Söhne"/>
              </a:rPr>
              <a:t> The application could also use data from satellites equipped with GPS to provide farmers with information about the location of their fields and the location of nearby markets. This would enable farmers to make more informed decisions about when to plant, when to harvest, and where to sell their crops. The application could also include a feature that allows farmers to share information with each other, such as crop prices, weather conditions, and pest and disease outbreaks.</a:t>
            </a:r>
          </a:p>
          <a:p>
            <a:pPr>
              <a:buFont typeface="Wingdings" panose="05000000000000000000" pitchFamily="2" charset="2"/>
              <a:buChar char="v"/>
            </a:pPr>
            <a:r>
              <a:rPr lang="en-US" sz="2400" b="0" i="0" dirty="0">
                <a:solidFill>
                  <a:srgbClr val="374151"/>
                </a:solidFill>
                <a:effectLst/>
                <a:latin typeface="Söhne"/>
              </a:rPr>
              <a:t> Additionally, the application could include a feature that allows farmers to submit their crop data to a central database, which could be used to generate reports and provide useful insights for farmers. This data could also be used by agricultural researchers and policy makers to identify trends, patterns and areas that need attention.</a:t>
            </a:r>
            <a:endParaRPr lang="en-US" sz="2400" dirty="0">
              <a:latin typeface="Adobe Devanagari" panose="02040503050201020203" pitchFamily="18" charset="0"/>
              <a:cs typeface="Adobe Devanagari" panose="02040503050201020203" pitchFamily="18" charset="0"/>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00559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p:txBody>
          <a:bodyPr>
            <a:normAutofit/>
          </a:bodyPr>
          <a:lstStyle/>
          <a:p>
            <a:r>
              <a:rPr lang="en-IN" dirty="0"/>
              <a:t>Problem Statement</a:t>
            </a:r>
            <a:endParaRPr lang="en-US" dirty="0"/>
          </a:p>
        </p:txBody>
      </p:sp>
      <p:sp>
        <p:nvSpPr>
          <p:cNvPr id="5" name="Content Placeholder 4">
            <a:extLst>
              <a:ext uri="{FF2B5EF4-FFF2-40B4-BE49-F238E27FC236}">
                <a16:creationId xmlns:a16="http://schemas.microsoft.com/office/drawing/2014/main" id="{9741D564-81C2-E8B1-68A6-630AF7F3D91B}"/>
              </a:ext>
            </a:extLst>
          </p:cNvPr>
          <p:cNvSpPr>
            <a:spLocks noGrp="1"/>
          </p:cNvSpPr>
          <p:nvPr>
            <p:ph idx="1"/>
          </p:nvPr>
        </p:nvSpPr>
        <p:spPr>
          <a:xfrm>
            <a:off x="1024129" y="2286000"/>
            <a:ext cx="5944562" cy="3662414"/>
          </a:xfrm>
        </p:spPr>
        <p:txBody>
          <a:bodyPr/>
          <a:lstStyle/>
          <a:p>
            <a:r>
              <a:rPr lang="en-US" sz="2000" dirty="0">
                <a:solidFill>
                  <a:schemeClr val="tx1"/>
                </a:solidFill>
                <a:latin typeface="Montserrat" panose="00000500000000000000" pitchFamily="2" charset="0"/>
              </a:rPr>
              <a:t>F</a:t>
            </a:r>
            <a:r>
              <a:rPr lang="en-US" sz="2000" b="0" i="0" dirty="0">
                <a:solidFill>
                  <a:schemeClr val="tx1"/>
                </a:solidFill>
                <a:effectLst/>
                <a:latin typeface="Montserrat" panose="00000500000000000000" pitchFamily="2" charset="0"/>
              </a:rPr>
              <a:t>armers often have leftover pesticides, seeds, fertilizers, and Agricultural equipment that they cannot use, which can be wasteful and costly. At the same time, other farmers may need access to these products but cannot afford to buy them at market prices.</a:t>
            </a:r>
          </a:p>
          <a:p>
            <a:r>
              <a:rPr lang="en-US" sz="2000" dirty="0">
                <a:solidFill>
                  <a:schemeClr val="tx1"/>
                </a:solidFill>
                <a:latin typeface="Montserrat" panose="00000500000000000000" pitchFamily="2" charset="0"/>
              </a:rPr>
              <a:t>We are connecting farmers through our platform, through which they can exchange ideas and share</a:t>
            </a:r>
            <a:r>
              <a:rPr lang="en-IN" sz="2000" dirty="0">
                <a:solidFill>
                  <a:schemeClr val="tx1"/>
                </a:solidFill>
                <a:latin typeface="Montserrat" panose="00000500000000000000" pitchFamily="2" charset="0"/>
              </a:rPr>
              <a:t> unused pesticides and seeds.</a:t>
            </a:r>
          </a:p>
          <a:p>
            <a:endParaRPr lang="en-IN" sz="2000" dirty="0">
              <a:latin typeface="Montserrat" panose="00000500000000000000" pitchFamily="2" charset="0"/>
            </a:endParaRPr>
          </a:p>
          <a:p>
            <a:endParaRPr lang="en-IN" sz="2000" dirty="0">
              <a:solidFill>
                <a:schemeClr val="tx1"/>
              </a:solidFill>
              <a:latin typeface="Montserrat" panose="00000500000000000000" pitchFamily="2" charset="0"/>
            </a:endParaRPr>
          </a:p>
          <a:p>
            <a:endParaRPr lang="en-IN" sz="2000" dirty="0">
              <a:solidFill>
                <a:schemeClr val="tx1"/>
              </a:solidFill>
              <a:latin typeface="Montserrat" panose="00000500000000000000" pitchFamily="2" charset="0"/>
            </a:endParaRPr>
          </a:p>
          <a:p>
            <a:endParaRPr lang="en-IN" dirty="0">
              <a:solidFill>
                <a:schemeClr val="tx1"/>
              </a:solidFill>
            </a:endParaRPr>
          </a:p>
        </p:txBody>
      </p:sp>
      <p:pic>
        <p:nvPicPr>
          <p:cNvPr id="6" name="Content Placeholder 4">
            <a:extLst>
              <a:ext uri="{FF2B5EF4-FFF2-40B4-BE49-F238E27FC236}">
                <a16:creationId xmlns:a16="http://schemas.microsoft.com/office/drawing/2014/main" id="{E2B32E6B-78BD-1B99-AF81-703691AD6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24" y="1936630"/>
            <a:ext cx="4315147" cy="4357055"/>
          </a:xfrm>
          <a:prstGeom prst="rect">
            <a:avLst/>
          </a:prstGeom>
        </p:spPr>
      </p:pic>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B364-4957-D86B-00AA-C7A2BC0EA494}"/>
              </a:ext>
            </a:extLst>
          </p:cNvPr>
          <p:cNvSpPr>
            <a:spLocks noGrp="1"/>
          </p:cNvSpPr>
          <p:nvPr>
            <p:ph type="title"/>
          </p:nvPr>
        </p:nvSpPr>
        <p:spPr>
          <a:xfrm>
            <a:off x="1024128" y="556340"/>
            <a:ext cx="9720072" cy="1499616"/>
          </a:xfrm>
        </p:spPr>
        <p:txBody>
          <a:bodyPr/>
          <a:lstStyle/>
          <a:p>
            <a:r>
              <a:rPr lang="en-IN" dirty="0"/>
              <a:t>Solution Overview</a:t>
            </a:r>
          </a:p>
        </p:txBody>
      </p:sp>
      <p:sp>
        <p:nvSpPr>
          <p:cNvPr id="3" name="Content Placeholder 2">
            <a:extLst>
              <a:ext uri="{FF2B5EF4-FFF2-40B4-BE49-F238E27FC236}">
                <a16:creationId xmlns:a16="http://schemas.microsoft.com/office/drawing/2014/main" id="{6E47783D-1A77-5D0A-006F-AC09F7284EBB}"/>
              </a:ext>
            </a:extLst>
          </p:cNvPr>
          <p:cNvSpPr>
            <a:spLocks noGrp="1"/>
          </p:cNvSpPr>
          <p:nvPr>
            <p:ph idx="1"/>
          </p:nvPr>
        </p:nvSpPr>
        <p:spPr>
          <a:xfrm>
            <a:off x="335814" y="2584383"/>
            <a:ext cx="5071872" cy="2651760"/>
          </a:xfrm>
        </p:spPr>
        <p:txBody>
          <a:bodyPr/>
          <a:lstStyle/>
          <a:p>
            <a:r>
              <a:rPr lang="en-US" sz="2000" b="0" i="0" dirty="0">
                <a:solidFill>
                  <a:schemeClr val="tx1"/>
                </a:solidFill>
                <a:effectLst/>
                <a:latin typeface="Montserrat" panose="00000500000000000000" pitchFamily="2" charset="0"/>
              </a:rPr>
              <a:t>Connecting farmers to resell their unused pesticides, fertilizers, and agricultural equipment, the proposed solution could be to develop an application-based platform to create profiles and list unused items as well as new products for sale</a:t>
            </a:r>
            <a:r>
              <a:rPr lang="en-US" sz="2000" b="0" i="0" dirty="0">
                <a:solidFill>
                  <a:schemeClr val="tx1"/>
                </a:solidFill>
                <a:effectLst/>
                <a:latin typeface="Söhne"/>
              </a:rPr>
              <a:t>.</a:t>
            </a:r>
          </a:p>
          <a:p>
            <a:endParaRPr lang="en-US" sz="2000" b="0" i="0" dirty="0">
              <a:solidFill>
                <a:schemeClr val="tx1"/>
              </a:solidFill>
              <a:effectLst/>
              <a:latin typeface="Söhne"/>
            </a:endParaRPr>
          </a:p>
          <a:p>
            <a:endParaRPr lang="en-IN" sz="2000" dirty="0">
              <a:solidFill>
                <a:schemeClr val="tx1"/>
              </a:solidFill>
              <a:latin typeface="Montserrat" panose="00000500000000000000" pitchFamily="2" charset="0"/>
            </a:endParaRPr>
          </a:p>
          <a:p>
            <a:endParaRPr lang="en-IN" sz="2000" dirty="0">
              <a:solidFill>
                <a:schemeClr val="tx1"/>
              </a:solidFill>
              <a:latin typeface="Montserrat" panose="00000500000000000000" pitchFamily="2" charset="0"/>
            </a:endParaRPr>
          </a:p>
          <a:p>
            <a:endParaRPr lang="en-IN" dirty="0">
              <a:solidFill>
                <a:schemeClr val="tx1"/>
              </a:solidFill>
            </a:endParaRPr>
          </a:p>
        </p:txBody>
      </p:sp>
      <p:pic>
        <p:nvPicPr>
          <p:cNvPr id="4" name="Picture 3">
            <a:extLst>
              <a:ext uri="{FF2B5EF4-FFF2-40B4-BE49-F238E27FC236}">
                <a16:creationId xmlns:a16="http://schemas.microsoft.com/office/drawing/2014/main" id="{E047D72E-493C-0285-0AC8-ADD823C9E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0359" y="2084832"/>
            <a:ext cx="6385827" cy="4014258"/>
          </a:xfrm>
          <a:prstGeom prst="rect">
            <a:avLst/>
          </a:prstGeom>
        </p:spPr>
      </p:pic>
    </p:spTree>
    <p:extLst>
      <p:ext uri="{BB962C8B-B14F-4D97-AF65-F5344CB8AC3E}">
        <p14:creationId xmlns:p14="http://schemas.microsoft.com/office/powerpoint/2010/main" val="332935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74E9-DABD-66A1-8C92-FC9A1B76684A}"/>
              </a:ext>
            </a:extLst>
          </p:cNvPr>
          <p:cNvSpPr>
            <a:spLocks noGrp="1"/>
          </p:cNvSpPr>
          <p:nvPr>
            <p:ph type="title"/>
          </p:nvPr>
        </p:nvSpPr>
        <p:spPr/>
        <p:txBody>
          <a:bodyPr/>
          <a:lstStyle/>
          <a:p>
            <a:r>
              <a:rPr lang="en-IN" dirty="0"/>
              <a:t>Tech Stack</a:t>
            </a:r>
          </a:p>
        </p:txBody>
      </p:sp>
      <p:pic>
        <p:nvPicPr>
          <p:cNvPr id="4" name="Content Placeholder 3">
            <a:extLst>
              <a:ext uri="{FF2B5EF4-FFF2-40B4-BE49-F238E27FC236}">
                <a16:creationId xmlns:a16="http://schemas.microsoft.com/office/drawing/2014/main" id="{A06F5DE7-FD62-4931-D4BF-614C18240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788" y="1765210"/>
            <a:ext cx="9192125" cy="4808844"/>
          </a:xfrm>
          <a:prstGeom prst="rect">
            <a:avLst/>
          </a:prstGeom>
        </p:spPr>
      </p:pic>
    </p:spTree>
    <p:extLst>
      <p:ext uri="{BB962C8B-B14F-4D97-AF65-F5344CB8AC3E}">
        <p14:creationId xmlns:p14="http://schemas.microsoft.com/office/powerpoint/2010/main" val="117782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3BF7-7F9E-FE27-6AFC-4BAC71EA7AE6}"/>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A99ACDA3-9335-6EDB-56FB-9FFEFA5B1061}"/>
              </a:ext>
            </a:extLst>
          </p:cNvPr>
          <p:cNvSpPr>
            <a:spLocks noGrp="1"/>
          </p:cNvSpPr>
          <p:nvPr>
            <p:ph idx="1"/>
          </p:nvPr>
        </p:nvSpPr>
        <p:spPr>
          <a:xfrm>
            <a:off x="808521" y="1867301"/>
            <a:ext cx="10857297" cy="4697128"/>
          </a:xfrm>
        </p:spPr>
        <p:txBody>
          <a:bodyPr>
            <a:noAutofit/>
          </a:bodyPr>
          <a:lstStyle/>
          <a:p>
            <a:pPr>
              <a:buFont typeface="Wingdings" panose="05000000000000000000" pitchFamily="2" charset="2"/>
              <a:buChar char="v"/>
            </a:pPr>
            <a:r>
              <a:rPr lang="en-IN" sz="1800" b="1" dirty="0">
                <a:latin typeface="Adobe Devanagari" panose="02040503050201020203" pitchFamily="18" charset="0"/>
                <a:cs typeface="Adobe Devanagari" panose="02040503050201020203" pitchFamily="18" charset="0"/>
              </a:rPr>
              <a:t>Precision agriculture</a:t>
            </a:r>
          </a:p>
          <a:p>
            <a:pPr marL="0" indent="0">
              <a:buNone/>
            </a:pPr>
            <a:r>
              <a:rPr lang="en-US" sz="1800" dirty="0">
                <a:latin typeface="Adobe Devanagari" panose="02040503050201020203" pitchFamily="18" charset="0"/>
                <a:cs typeface="Adobe Devanagari" panose="02040503050201020203" pitchFamily="18" charset="0"/>
              </a:rPr>
              <a:t>A remote sensing application for precision agriculture could use satellite imagery and data analysis to help farmers optimize crop yields .</a:t>
            </a:r>
          </a:p>
          <a:p>
            <a:pPr>
              <a:buFont typeface="Wingdings" panose="05000000000000000000" pitchFamily="2" charset="2"/>
              <a:buChar char="v"/>
            </a:pPr>
            <a:r>
              <a:rPr lang="en-IN" sz="1800" b="1" dirty="0">
                <a:latin typeface="Adobe Devanagari" panose="02040503050201020203" pitchFamily="18" charset="0"/>
                <a:cs typeface="Adobe Devanagari" panose="02040503050201020203" pitchFamily="18" charset="0"/>
              </a:rPr>
              <a:t>Environmental monitoring</a:t>
            </a:r>
          </a:p>
          <a:p>
            <a:pPr marL="0" indent="0">
              <a:buNone/>
            </a:pPr>
            <a:r>
              <a:rPr lang="en-US" sz="1800" dirty="0">
                <a:latin typeface="Adobe Devanagari" panose="02040503050201020203" pitchFamily="18" charset="0"/>
                <a:cs typeface="Adobe Devanagari" panose="02040503050201020203" pitchFamily="18" charset="0"/>
              </a:rPr>
              <a:t>A remote sensing application for environmental monitoring could use satellite imagery and data analysis to track changes in land use, vegetation, and water bodies over time .</a:t>
            </a:r>
            <a:endParaRPr lang="en-IN" sz="1800" dirty="0">
              <a:latin typeface="Adobe Devanagari" panose="02040503050201020203" pitchFamily="18" charset="0"/>
              <a:cs typeface="Adobe Devanagari" panose="02040503050201020203" pitchFamily="18" charset="0"/>
            </a:endParaRPr>
          </a:p>
          <a:p>
            <a:pPr>
              <a:buFont typeface="Wingdings" panose="05000000000000000000" pitchFamily="2" charset="2"/>
              <a:buChar char="v"/>
            </a:pPr>
            <a:r>
              <a:rPr lang="en-US" sz="1800" b="1" dirty="0">
                <a:latin typeface="Adobe Devanagari" panose="02040503050201020203" pitchFamily="18" charset="0"/>
                <a:cs typeface="Adobe Devanagari" panose="02040503050201020203" pitchFamily="18" charset="0"/>
              </a:rPr>
              <a:t>Disaster response</a:t>
            </a:r>
          </a:p>
          <a:p>
            <a:pPr marL="0" indent="0">
              <a:buNone/>
            </a:pPr>
            <a:r>
              <a:rPr lang="en-US" sz="1800" dirty="0">
                <a:latin typeface="Adobe Devanagari" panose="02040503050201020203" pitchFamily="18" charset="0"/>
                <a:cs typeface="Adobe Devanagari" panose="02040503050201020203" pitchFamily="18" charset="0"/>
              </a:rPr>
              <a:t>A remote sensing application for disaster response could use satellite imagery and data analysis to quickly identify areas affected by natural disasters and sends the alerts the upcoming disasters .</a:t>
            </a:r>
          </a:p>
          <a:p>
            <a:pPr>
              <a:buFont typeface="Wingdings" panose="05000000000000000000" pitchFamily="2" charset="2"/>
              <a:buChar char="v"/>
            </a:pPr>
            <a:r>
              <a:rPr lang="en-US" sz="1800" b="1" dirty="0">
                <a:latin typeface="Adobe Devanagari" panose="02040503050201020203" pitchFamily="18" charset="0"/>
                <a:cs typeface="Adobe Devanagari" panose="02040503050201020203" pitchFamily="18" charset="0"/>
              </a:rPr>
              <a:t>Building a community for farmers</a:t>
            </a:r>
          </a:p>
          <a:p>
            <a:pPr marL="0" indent="0">
              <a:buNone/>
            </a:pPr>
            <a:r>
              <a:rPr lang="en-US" sz="1800" b="0" i="0" dirty="0">
                <a:solidFill>
                  <a:srgbClr val="374151"/>
                </a:solidFill>
                <a:effectLst/>
                <a:latin typeface="Söhne"/>
              </a:rPr>
              <a:t>Furthermore, the application will include a feature for farmers to communicate with each other, share information, and learn from their peers, thus increasing their collaboration and knowledge sharing.</a:t>
            </a:r>
            <a:endParaRPr lang="en-US" sz="1800" dirty="0">
              <a:latin typeface="Adobe Devanagari" panose="02040503050201020203" pitchFamily="18" charset="0"/>
              <a:cs typeface="Adobe Devanagari" panose="02040503050201020203" pitchFamily="18" charset="0"/>
            </a:endParaRPr>
          </a:p>
          <a:p>
            <a:pPr>
              <a:buFont typeface="Wingdings" panose="05000000000000000000" pitchFamily="2" charset="2"/>
              <a:buChar char="v"/>
            </a:pPr>
            <a:endParaRPr lang="en-IN" sz="1800" dirty="0"/>
          </a:p>
        </p:txBody>
      </p:sp>
    </p:spTree>
    <p:extLst>
      <p:ext uri="{BB962C8B-B14F-4D97-AF65-F5344CB8AC3E}">
        <p14:creationId xmlns:p14="http://schemas.microsoft.com/office/powerpoint/2010/main" val="376164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4263-1E47-9403-61D7-B6F991EDF6E1}"/>
              </a:ext>
            </a:extLst>
          </p:cNvPr>
          <p:cNvSpPr>
            <a:spLocks noGrp="1"/>
          </p:cNvSpPr>
          <p:nvPr>
            <p:ph type="title"/>
          </p:nvPr>
        </p:nvSpPr>
        <p:spPr/>
        <p:txBody>
          <a:bodyPr/>
          <a:lstStyle/>
          <a:p>
            <a:r>
              <a:rPr lang="en-IN" dirty="0"/>
              <a:t>Impact</a:t>
            </a:r>
          </a:p>
        </p:txBody>
      </p:sp>
      <p:sp>
        <p:nvSpPr>
          <p:cNvPr id="3" name="Content Placeholder 2">
            <a:extLst>
              <a:ext uri="{FF2B5EF4-FFF2-40B4-BE49-F238E27FC236}">
                <a16:creationId xmlns:a16="http://schemas.microsoft.com/office/drawing/2014/main" id="{3D86F381-DAC0-66D3-BF01-53C88F53EC1B}"/>
              </a:ext>
            </a:extLst>
          </p:cNvPr>
          <p:cNvSpPr>
            <a:spLocks noGrp="1"/>
          </p:cNvSpPr>
          <p:nvPr>
            <p:ph idx="1"/>
          </p:nvPr>
        </p:nvSpPr>
        <p:spPr>
          <a:xfrm>
            <a:off x="773871" y="1838713"/>
            <a:ext cx="5184167" cy="4023360"/>
          </a:xfrm>
        </p:spPr>
        <p:txBody>
          <a:bodyPr>
            <a:normAutofit fontScale="77500" lnSpcReduction="20000"/>
          </a:bodyPr>
          <a:lstStyle/>
          <a:p>
            <a:pPr marL="0" indent="0">
              <a:buNone/>
            </a:pPr>
            <a:endParaRPr lang="en-US" dirty="0">
              <a:latin typeface="Adobe Devanagari" panose="02040503050201020203" pitchFamily="18" charset="0"/>
              <a:cs typeface="Adobe Devanagari" panose="02040503050201020203" pitchFamily="18" charset="0"/>
            </a:endParaRPr>
          </a:p>
          <a:p>
            <a:pPr>
              <a:buFont typeface="Wingdings" panose="05000000000000000000" pitchFamily="2" charset="2"/>
              <a:buChar char="v"/>
            </a:pPr>
            <a:r>
              <a:rPr lang="en-US" dirty="0">
                <a:latin typeface="Adobe Devanagari" panose="02040503050201020203" pitchFamily="18" charset="0"/>
                <a:cs typeface="Adobe Devanagari" panose="02040503050201020203" pitchFamily="18" charset="0"/>
              </a:rPr>
              <a:t>No improper Disposal of unused pesticides and seeds that can hamper the environment and lead to climate change</a:t>
            </a:r>
          </a:p>
          <a:p>
            <a:pPr>
              <a:buFont typeface="Wingdings" panose="05000000000000000000" pitchFamily="2" charset="2"/>
              <a:buChar char="v"/>
            </a:pPr>
            <a:r>
              <a:rPr lang="en-US" dirty="0">
                <a:latin typeface="Adobe Devanagari" panose="02040503050201020203" pitchFamily="18" charset="0"/>
                <a:cs typeface="Adobe Devanagari" panose="02040503050201020203" pitchFamily="18" charset="0"/>
              </a:rPr>
              <a:t>The application gives information of climate change , emergency disaster alerts, good user interface, nice user experience</a:t>
            </a:r>
          </a:p>
          <a:p>
            <a:pPr>
              <a:buFont typeface="Wingdings" panose="05000000000000000000" pitchFamily="2" charset="2"/>
              <a:buChar char="v"/>
            </a:pPr>
            <a:r>
              <a:rPr lang="en-US" dirty="0">
                <a:latin typeface="Adobe Devanagari" panose="02040503050201020203" pitchFamily="18" charset="0"/>
                <a:cs typeface="Adobe Devanagari" panose="02040503050201020203" pitchFamily="18" charset="0"/>
              </a:rPr>
              <a:t>The users will get the alerts and the information direct on the notification calls.</a:t>
            </a:r>
          </a:p>
          <a:p>
            <a:pPr>
              <a:buFont typeface="Wingdings" panose="05000000000000000000" pitchFamily="2" charset="2"/>
              <a:buChar char="v"/>
            </a:pPr>
            <a:r>
              <a:rPr lang="en-US" dirty="0">
                <a:latin typeface="Adobe Devanagari" panose="02040503050201020203" pitchFamily="18" charset="0"/>
                <a:cs typeface="Adobe Devanagari" panose="02040503050201020203" pitchFamily="18" charset="0"/>
              </a:rPr>
              <a:t>The system focuses on improving the rate of productivity of the farming and aims to assist the farmers in need.</a:t>
            </a:r>
          </a:p>
          <a:p>
            <a:pPr>
              <a:buFont typeface="Wingdings" panose="05000000000000000000" pitchFamily="2" charset="2"/>
              <a:buChar char="v"/>
            </a:pPr>
            <a:r>
              <a:rPr lang="en-US" dirty="0">
                <a:latin typeface="Adobe Devanagari" panose="02040503050201020203" pitchFamily="18" charset="0"/>
                <a:cs typeface="Adobe Devanagari" panose="02040503050201020203" pitchFamily="18" charset="0"/>
              </a:rPr>
              <a:t>The personal phone notifications and alerts are a strong supporting tool in improving profitable farming strategies.</a:t>
            </a:r>
            <a:endParaRPr lang="en-IN" dirty="0">
              <a:latin typeface="Adobe Devanagari" panose="02040503050201020203" pitchFamily="18" charset="0"/>
              <a:cs typeface="Adobe Devanagari" panose="02040503050201020203" pitchFamily="18" charset="0"/>
            </a:endParaRPr>
          </a:p>
          <a:p>
            <a:pPr>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FDAC4C1F-E2E8-A008-154D-6E5AC82E0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987" y="1169182"/>
            <a:ext cx="4000706" cy="4692891"/>
          </a:xfrm>
          <a:prstGeom prst="rect">
            <a:avLst/>
          </a:prstGeom>
        </p:spPr>
      </p:pic>
    </p:spTree>
    <p:extLst>
      <p:ext uri="{BB962C8B-B14F-4D97-AF65-F5344CB8AC3E}">
        <p14:creationId xmlns:p14="http://schemas.microsoft.com/office/powerpoint/2010/main" val="190891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567D-ACC9-288D-806C-C76774D9235B}"/>
              </a:ext>
            </a:extLst>
          </p:cNvPr>
          <p:cNvSpPr>
            <a:spLocks noGrp="1"/>
          </p:cNvSpPr>
          <p:nvPr>
            <p:ph type="title"/>
          </p:nvPr>
        </p:nvSpPr>
        <p:spPr>
          <a:xfrm>
            <a:off x="1024128" y="585215"/>
            <a:ext cx="9720072" cy="5334321"/>
          </a:xfrm>
        </p:spPr>
        <p:txBody>
          <a:bodyPr/>
          <a:lstStyle/>
          <a:p>
            <a:r>
              <a:rPr lang="en-IN" dirty="0"/>
              <a:t>Thank </a:t>
            </a:r>
            <a:r>
              <a:rPr lang="en-IN" dirty="0" err="1"/>
              <a:t>YOu</a:t>
            </a:r>
            <a:endParaRPr lang="en-IN" dirty="0"/>
          </a:p>
        </p:txBody>
      </p:sp>
    </p:spTree>
    <p:extLst>
      <p:ext uri="{BB962C8B-B14F-4D97-AF65-F5344CB8AC3E}">
        <p14:creationId xmlns:p14="http://schemas.microsoft.com/office/powerpoint/2010/main" val="3647794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85</TotalTime>
  <Words>590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Adobe Devanagari</vt:lpstr>
      <vt:lpstr>Montserrat</vt:lpstr>
      <vt:lpstr>Söhne</vt:lpstr>
      <vt:lpstr>Tw Cen MT</vt:lpstr>
      <vt:lpstr>Tw Cen MT Condensed</vt:lpstr>
      <vt:lpstr>Wingdings</vt:lpstr>
      <vt:lpstr>Wingdings 3</vt:lpstr>
      <vt:lpstr>Integral</vt:lpstr>
      <vt:lpstr>Farm COnnect</vt:lpstr>
      <vt:lpstr>Problem Statement</vt:lpstr>
      <vt:lpstr>Solution Overview</vt:lpstr>
      <vt:lpstr>Tech Stack</vt:lpstr>
      <vt:lpstr>Key Features</vt:lpstr>
      <vt:lpstr>Impact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COnnect</dc:title>
  <dc:creator>KIRTI KAMAL</dc:creator>
  <cp:lastModifiedBy>KIRTI KAMAL</cp:lastModifiedBy>
  <cp:revision>2</cp:revision>
  <dcterms:created xsi:type="dcterms:W3CDTF">2023-10-07T07:14:44Z</dcterms:created>
  <dcterms:modified xsi:type="dcterms:W3CDTF">2023-10-08T03:09:54Z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