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7" r:id="rId3"/>
    <p:sldId id="256" r:id="rId4"/>
    <p:sldId id="257" r:id="rId5"/>
    <p:sldId id="258" r:id="rId6"/>
    <p:sldId id="308" r:id="rId7"/>
    <p:sldId id="310" r:id="rId8"/>
    <p:sldId id="311" r:id="rId9"/>
    <p:sldId id="259" r:id="rId10"/>
    <p:sldId id="309" r:id="rId11"/>
    <p:sldId id="277" r:id="rId12"/>
    <p:sldId id="269" r:id="rId13"/>
    <p:sldId id="260" r:id="rId14"/>
    <p:sldId id="274" r:id="rId15"/>
    <p:sldId id="317" r:id="rId16"/>
    <p:sldId id="266" r:id="rId17"/>
    <p:sldId id="315" r:id="rId18"/>
    <p:sldId id="284" r:id="rId19"/>
    <p:sldId id="316" r:id="rId20"/>
    <p:sldId id="286" r:id="rId21"/>
    <p:sldId id="318" r:id="rId22"/>
    <p:sldId id="313" r:id="rId23"/>
    <p:sldId id="314" r:id="rId24"/>
    <p:sldId id="312" r:id="rId25"/>
    <p:sldId id="306" r:id="rId26"/>
    <p:sldId id="288" r:id="rId27"/>
    <p:sldId id="319" r:id="rId28"/>
    <p:sldId id="275" r:id="rId29"/>
    <p:sldId id="279" r:id="rId30"/>
    <p:sldId id="272" r:id="rId31"/>
    <p:sldId id="320" r:id="rId32"/>
    <p:sldId id="352" r:id="rId33"/>
    <p:sldId id="353" r:id="rId34"/>
    <p:sldId id="281" r:id="rId35"/>
    <p:sldId id="282" r:id="rId36"/>
    <p:sldId id="283" r:id="rId37"/>
    <p:sldId id="273" r:id="rId38"/>
    <p:sldId id="346" r:id="rId39"/>
    <p:sldId id="348" r:id="rId40"/>
    <p:sldId id="349" r:id="rId41"/>
    <p:sldId id="354" r:id="rId42"/>
    <p:sldId id="355" r:id="rId43"/>
    <p:sldId id="268" r:id="rId44"/>
    <p:sldId id="27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AF9EDE5-B329-4B49-B419-0F600D4DD452}" type="doc">
      <dgm:prSet loTypeId="urn:microsoft.com/office/officeart/2005/8/layout/StepDownProcess#1" loCatId="process" qsTypeId="urn:microsoft.com/office/officeart/2005/8/quickstyle/simple4#1" qsCatId="simple" csTypeId="urn:microsoft.com/office/officeart/2005/8/colors/colorful4#1" csCatId="colorful" phldr="1"/>
      <dgm:spPr/>
    </dgm:pt>
    <dgm:pt modelId="{CEF0A4D4-8A89-408C-A04C-4D91A9D7DF43}">
      <dgm:prSet phldrT="[Text]"/>
      <dgm:spPr/>
      <dgm:t>
        <a:bodyPr/>
        <a:lstStyle/>
        <a:p>
          <a:r>
            <a:rPr lang="en-US" dirty="0"/>
            <a:t>Job Feeding</a:t>
          </a:r>
          <a:endParaRPr lang="en-IN" dirty="0"/>
        </a:p>
      </dgm:t>
    </dgm:pt>
    <dgm:pt modelId="{C82844E0-9E1E-4FC1-BF0B-255E9A2B75C7}" cxnId="{9EB7E7F6-A280-4C4B-9CB7-EFBB652EFBA2}" type="parTrans">
      <dgm:prSet/>
      <dgm:spPr/>
      <dgm:t>
        <a:bodyPr/>
        <a:lstStyle/>
        <a:p>
          <a:endParaRPr lang="en-IN"/>
        </a:p>
      </dgm:t>
    </dgm:pt>
    <dgm:pt modelId="{18CE4E48-F228-4CDB-A16B-31FC211DB690}" cxnId="{9EB7E7F6-A280-4C4B-9CB7-EFBB652EFBA2}" type="sibTrans">
      <dgm:prSet/>
      <dgm:spPr/>
      <dgm:t>
        <a:bodyPr/>
        <a:lstStyle/>
        <a:p>
          <a:endParaRPr lang="en-IN"/>
        </a:p>
      </dgm:t>
    </dgm:pt>
    <dgm:pt modelId="{A5F1B8B9-0EAF-4906-A14C-D070640294D5}">
      <dgm:prSet phldrT="[Text]"/>
      <dgm:spPr/>
      <dgm:t>
        <a:bodyPr/>
        <a:lstStyle/>
        <a:p>
          <a:r>
            <a:rPr lang="en-US" dirty="0"/>
            <a:t>Measurement Acquisition</a:t>
          </a:r>
          <a:endParaRPr lang="en-IN" dirty="0"/>
        </a:p>
      </dgm:t>
    </dgm:pt>
    <dgm:pt modelId="{4D9BECA2-BE86-41DA-98CD-B8F779F1F036}" cxnId="{5661107A-C6D6-4C66-A29E-2CC76A95F26F}" type="parTrans">
      <dgm:prSet/>
      <dgm:spPr/>
      <dgm:t>
        <a:bodyPr/>
        <a:lstStyle/>
        <a:p>
          <a:endParaRPr lang="en-IN"/>
        </a:p>
      </dgm:t>
    </dgm:pt>
    <dgm:pt modelId="{BEC83E5A-37AA-4061-8D88-D758DCE837F5}" cxnId="{5661107A-C6D6-4C66-A29E-2CC76A95F26F}" type="sibTrans">
      <dgm:prSet/>
      <dgm:spPr/>
      <dgm:t>
        <a:bodyPr/>
        <a:lstStyle/>
        <a:p>
          <a:endParaRPr lang="en-IN"/>
        </a:p>
      </dgm:t>
    </dgm:pt>
    <dgm:pt modelId="{D3830D5A-BF40-47AC-849A-28168C850E72}">
      <dgm:prSet phldrT="[Text]"/>
      <dgm:spPr/>
      <dgm:t>
        <a:bodyPr/>
        <a:lstStyle/>
        <a:p>
          <a:r>
            <a:rPr lang="en-US" dirty="0"/>
            <a:t>Categorizer Unit</a:t>
          </a:r>
          <a:endParaRPr lang="en-IN" dirty="0"/>
        </a:p>
      </dgm:t>
    </dgm:pt>
    <dgm:pt modelId="{2EAA0B83-8AD9-4704-AEDF-A7FADEFED036}" cxnId="{988F816E-BFC3-4F47-A34B-747DF67ECE98}" type="parTrans">
      <dgm:prSet/>
      <dgm:spPr/>
      <dgm:t>
        <a:bodyPr/>
        <a:lstStyle/>
        <a:p>
          <a:endParaRPr lang="en-IN"/>
        </a:p>
      </dgm:t>
    </dgm:pt>
    <dgm:pt modelId="{7BCC6AD7-B499-49A5-89A3-568A0ADD8091}" cxnId="{988F816E-BFC3-4F47-A34B-747DF67ECE98}" type="sibTrans">
      <dgm:prSet/>
      <dgm:spPr/>
      <dgm:t>
        <a:bodyPr/>
        <a:lstStyle/>
        <a:p>
          <a:endParaRPr lang="en-IN"/>
        </a:p>
      </dgm:t>
    </dgm:pt>
    <dgm:pt modelId="{1080697E-212A-4661-933D-C84CFAD97B76}">
      <dgm:prSet phldrT="[Text]"/>
      <dgm:spPr/>
      <dgm:t>
        <a:bodyPr/>
        <a:lstStyle/>
        <a:p>
          <a:r>
            <a:rPr lang="en-US" dirty="0"/>
            <a:t>Sorted Components</a:t>
          </a:r>
          <a:endParaRPr lang="en-IN" dirty="0"/>
        </a:p>
      </dgm:t>
    </dgm:pt>
    <dgm:pt modelId="{E60470FE-C910-4A34-9957-68EF6CB318CE}" cxnId="{B67B5611-D7B3-426B-9F55-C92D14ACD297}" type="parTrans">
      <dgm:prSet/>
      <dgm:spPr/>
      <dgm:t>
        <a:bodyPr/>
        <a:lstStyle/>
        <a:p>
          <a:endParaRPr lang="en-IN"/>
        </a:p>
      </dgm:t>
    </dgm:pt>
    <dgm:pt modelId="{C30CE0BB-7257-4268-9225-722255E3F38B}" cxnId="{B67B5611-D7B3-426B-9F55-C92D14ACD297}" type="sibTrans">
      <dgm:prSet/>
      <dgm:spPr/>
      <dgm:t>
        <a:bodyPr/>
        <a:lstStyle/>
        <a:p>
          <a:endParaRPr lang="en-IN"/>
        </a:p>
      </dgm:t>
    </dgm:pt>
    <dgm:pt modelId="{DDFB5CB8-769C-4221-AC6A-2F97DD543909}" type="pres">
      <dgm:prSet presAssocID="{8AF9EDE5-B329-4B49-B419-0F600D4DD452}" presName="rootnode" presStyleCnt="0">
        <dgm:presLayoutVars>
          <dgm:chMax/>
          <dgm:chPref/>
          <dgm:dir/>
          <dgm:animLvl val="lvl"/>
        </dgm:presLayoutVars>
      </dgm:prSet>
      <dgm:spPr/>
    </dgm:pt>
    <dgm:pt modelId="{9FD33DED-8FDF-47F8-9325-7D234072E4D5}" type="pres">
      <dgm:prSet presAssocID="{CEF0A4D4-8A89-408C-A04C-4D91A9D7DF43}" presName="composite" presStyleCnt="0"/>
      <dgm:spPr/>
    </dgm:pt>
    <dgm:pt modelId="{5E77221B-53BF-4BFD-B18F-C56A4AFB9778}" type="pres">
      <dgm:prSet presAssocID="{CEF0A4D4-8A89-408C-A04C-4D91A9D7DF43}" presName="bentUpArrow1" presStyleLbl="alignImgPlace1" presStyleIdx="0" presStyleCnt="3"/>
      <dgm:spPr/>
    </dgm:pt>
    <dgm:pt modelId="{FCB263CB-8345-407C-96B4-7C53808330BF}" type="pres">
      <dgm:prSet presAssocID="{CEF0A4D4-8A89-408C-A04C-4D91A9D7DF43}" presName="ParentText" presStyleLbl="node1" presStyleIdx="0" presStyleCnt="4">
        <dgm:presLayoutVars>
          <dgm:chMax val="1"/>
          <dgm:chPref val="1"/>
          <dgm:bulletEnabled val="1"/>
        </dgm:presLayoutVars>
      </dgm:prSet>
      <dgm:spPr/>
      <dgm:t>
        <a:bodyPr/>
        <a:lstStyle/>
        <a:p>
          <a:endParaRPr lang="en-US"/>
        </a:p>
      </dgm:t>
    </dgm:pt>
    <dgm:pt modelId="{8FFC88AC-86A1-426A-BD78-3A7017743A50}" type="pres">
      <dgm:prSet presAssocID="{CEF0A4D4-8A89-408C-A04C-4D91A9D7DF43}" presName="ChildText" presStyleLbl="revTx" presStyleIdx="0" presStyleCnt="3">
        <dgm:presLayoutVars>
          <dgm:chMax val="0"/>
          <dgm:chPref val="0"/>
          <dgm:bulletEnabled val="1"/>
        </dgm:presLayoutVars>
      </dgm:prSet>
      <dgm:spPr/>
    </dgm:pt>
    <dgm:pt modelId="{BECC18B6-75BE-4B8E-87CB-D8760089B35D}" type="pres">
      <dgm:prSet presAssocID="{18CE4E48-F228-4CDB-A16B-31FC211DB690}" presName="sibTrans" presStyleCnt="0"/>
      <dgm:spPr/>
    </dgm:pt>
    <dgm:pt modelId="{F083DC78-FAC9-42EE-B818-EA12D8E9F101}" type="pres">
      <dgm:prSet presAssocID="{A5F1B8B9-0EAF-4906-A14C-D070640294D5}" presName="composite" presStyleCnt="0"/>
      <dgm:spPr/>
    </dgm:pt>
    <dgm:pt modelId="{E13EC5ED-ECCF-4B88-800E-BA6AC0EC1863}" type="pres">
      <dgm:prSet presAssocID="{A5F1B8B9-0EAF-4906-A14C-D070640294D5}" presName="bentUpArrow1" presStyleLbl="alignImgPlace1" presStyleIdx="1" presStyleCnt="3"/>
      <dgm:spPr/>
    </dgm:pt>
    <dgm:pt modelId="{64C48F2E-94C5-447C-89DB-83112E75B63B}" type="pres">
      <dgm:prSet presAssocID="{A5F1B8B9-0EAF-4906-A14C-D070640294D5}" presName="ParentText" presStyleLbl="node1" presStyleIdx="1" presStyleCnt="4">
        <dgm:presLayoutVars>
          <dgm:chMax val="1"/>
          <dgm:chPref val="1"/>
          <dgm:bulletEnabled val="1"/>
        </dgm:presLayoutVars>
      </dgm:prSet>
      <dgm:spPr/>
      <dgm:t>
        <a:bodyPr/>
        <a:lstStyle/>
        <a:p>
          <a:endParaRPr lang="en-US"/>
        </a:p>
      </dgm:t>
    </dgm:pt>
    <dgm:pt modelId="{FEB8F266-851C-4D77-AFAD-A1731674CE6D}" type="pres">
      <dgm:prSet presAssocID="{A5F1B8B9-0EAF-4906-A14C-D070640294D5}" presName="ChildText" presStyleLbl="revTx" presStyleIdx="1" presStyleCnt="3">
        <dgm:presLayoutVars>
          <dgm:chMax val="0"/>
          <dgm:chPref val="0"/>
          <dgm:bulletEnabled val="1"/>
        </dgm:presLayoutVars>
      </dgm:prSet>
      <dgm:spPr/>
    </dgm:pt>
    <dgm:pt modelId="{329C3E7C-B58E-46C9-80F5-EEDD7FC7C99C}" type="pres">
      <dgm:prSet presAssocID="{BEC83E5A-37AA-4061-8D88-D758DCE837F5}" presName="sibTrans" presStyleCnt="0"/>
      <dgm:spPr/>
    </dgm:pt>
    <dgm:pt modelId="{142E7A81-8FA8-4048-ABC6-2B9A5819C43A}" type="pres">
      <dgm:prSet presAssocID="{D3830D5A-BF40-47AC-849A-28168C850E72}" presName="composite" presStyleCnt="0"/>
      <dgm:spPr/>
    </dgm:pt>
    <dgm:pt modelId="{06566E42-6F47-48FE-B799-15BB267DE56C}" type="pres">
      <dgm:prSet presAssocID="{D3830D5A-BF40-47AC-849A-28168C850E72}" presName="bentUpArrow1" presStyleLbl="alignImgPlace1" presStyleIdx="2" presStyleCnt="3"/>
      <dgm:spPr/>
    </dgm:pt>
    <dgm:pt modelId="{A5693132-11A5-4889-9E7A-6741DAA573E9}" type="pres">
      <dgm:prSet presAssocID="{D3830D5A-BF40-47AC-849A-28168C850E72}" presName="ParentText" presStyleLbl="node1" presStyleIdx="2" presStyleCnt="4">
        <dgm:presLayoutVars>
          <dgm:chMax val="1"/>
          <dgm:chPref val="1"/>
          <dgm:bulletEnabled val="1"/>
        </dgm:presLayoutVars>
      </dgm:prSet>
      <dgm:spPr/>
      <dgm:t>
        <a:bodyPr/>
        <a:lstStyle/>
        <a:p>
          <a:endParaRPr lang="en-US"/>
        </a:p>
      </dgm:t>
    </dgm:pt>
    <dgm:pt modelId="{A88815F2-3B8E-40E2-B396-EE0C49C6F325}" type="pres">
      <dgm:prSet presAssocID="{D3830D5A-BF40-47AC-849A-28168C850E72}" presName="ChildText" presStyleLbl="revTx" presStyleIdx="2" presStyleCnt="3">
        <dgm:presLayoutVars>
          <dgm:chMax val="0"/>
          <dgm:chPref val="0"/>
          <dgm:bulletEnabled val="1"/>
        </dgm:presLayoutVars>
      </dgm:prSet>
      <dgm:spPr/>
    </dgm:pt>
    <dgm:pt modelId="{8D55521F-4466-4484-8665-8648B161038F}" type="pres">
      <dgm:prSet presAssocID="{7BCC6AD7-B499-49A5-89A3-568A0ADD8091}" presName="sibTrans" presStyleCnt="0"/>
      <dgm:spPr/>
    </dgm:pt>
    <dgm:pt modelId="{708C4C50-F70A-4A95-9A59-4AC312BB02CD}" type="pres">
      <dgm:prSet presAssocID="{1080697E-212A-4661-933D-C84CFAD97B76}" presName="composite" presStyleCnt="0"/>
      <dgm:spPr/>
    </dgm:pt>
    <dgm:pt modelId="{491DADD0-1908-4366-977E-ADB8322C2698}" type="pres">
      <dgm:prSet presAssocID="{1080697E-212A-4661-933D-C84CFAD97B76}" presName="ParentText" presStyleLbl="node1" presStyleIdx="3" presStyleCnt="4">
        <dgm:presLayoutVars>
          <dgm:chMax val="1"/>
          <dgm:chPref val="1"/>
          <dgm:bulletEnabled val="1"/>
        </dgm:presLayoutVars>
      </dgm:prSet>
      <dgm:spPr/>
      <dgm:t>
        <a:bodyPr/>
        <a:lstStyle/>
        <a:p>
          <a:endParaRPr lang="en-US"/>
        </a:p>
      </dgm:t>
    </dgm:pt>
  </dgm:ptLst>
  <dgm:cxnLst>
    <dgm:cxn modelId="{988F816E-BFC3-4F47-A34B-747DF67ECE98}" srcId="{8AF9EDE5-B329-4B49-B419-0F600D4DD452}" destId="{D3830D5A-BF40-47AC-849A-28168C850E72}" srcOrd="2" destOrd="0" parTransId="{2EAA0B83-8AD9-4704-AEDF-A7FADEFED036}" sibTransId="{7BCC6AD7-B499-49A5-89A3-568A0ADD8091}"/>
    <dgm:cxn modelId="{F624C1A6-7CC2-482A-A40A-6F9862C35934}" type="presOf" srcId="{1080697E-212A-4661-933D-C84CFAD97B76}" destId="{491DADD0-1908-4366-977E-ADB8322C2698}" srcOrd="0" destOrd="0" presId="urn:microsoft.com/office/officeart/2005/8/layout/StepDownProcess#1"/>
    <dgm:cxn modelId="{5661107A-C6D6-4C66-A29E-2CC76A95F26F}" srcId="{8AF9EDE5-B329-4B49-B419-0F600D4DD452}" destId="{A5F1B8B9-0EAF-4906-A14C-D070640294D5}" srcOrd="1" destOrd="0" parTransId="{4D9BECA2-BE86-41DA-98CD-B8F779F1F036}" sibTransId="{BEC83E5A-37AA-4061-8D88-D758DCE837F5}"/>
    <dgm:cxn modelId="{DD4DF558-EACD-4ED9-8F1F-7EF65766233E}" type="presOf" srcId="{8AF9EDE5-B329-4B49-B419-0F600D4DD452}" destId="{DDFB5CB8-769C-4221-AC6A-2F97DD543909}" srcOrd="0" destOrd="0" presId="urn:microsoft.com/office/officeart/2005/8/layout/StepDownProcess#1"/>
    <dgm:cxn modelId="{16FD09DB-4694-47D7-AF1E-98F039CF0469}" type="presOf" srcId="{A5F1B8B9-0EAF-4906-A14C-D070640294D5}" destId="{64C48F2E-94C5-447C-89DB-83112E75B63B}" srcOrd="0" destOrd="0" presId="urn:microsoft.com/office/officeart/2005/8/layout/StepDownProcess#1"/>
    <dgm:cxn modelId="{B1361A7C-2978-4DFF-B400-9B30564F6D96}" type="presOf" srcId="{D3830D5A-BF40-47AC-849A-28168C850E72}" destId="{A5693132-11A5-4889-9E7A-6741DAA573E9}" srcOrd="0" destOrd="0" presId="urn:microsoft.com/office/officeart/2005/8/layout/StepDownProcess#1"/>
    <dgm:cxn modelId="{B67B5611-D7B3-426B-9F55-C92D14ACD297}" srcId="{8AF9EDE5-B329-4B49-B419-0F600D4DD452}" destId="{1080697E-212A-4661-933D-C84CFAD97B76}" srcOrd="3" destOrd="0" parTransId="{E60470FE-C910-4A34-9957-68EF6CB318CE}" sibTransId="{C30CE0BB-7257-4268-9225-722255E3F38B}"/>
    <dgm:cxn modelId="{9EB7E7F6-A280-4C4B-9CB7-EFBB652EFBA2}" srcId="{8AF9EDE5-B329-4B49-B419-0F600D4DD452}" destId="{CEF0A4D4-8A89-408C-A04C-4D91A9D7DF43}" srcOrd="0" destOrd="0" parTransId="{C82844E0-9E1E-4FC1-BF0B-255E9A2B75C7}" sibTransId="{18CE4E48-F228-4CDB-A16B-31FC211DB690}"/>
    <dgm:cxn modelId="{183C198B-4261-405D-84C3-18CFB919962C}" type="presOf" srcId="{CEF0A4D4-8A89-408C-A04C-4D91A9D7DF43}" destId="{FCB263CB-8345-407C-96B4-7C53808330BF}" srcOrd="0" destOrd="0" presId="urn:microsoft.com/office/officeart/2005/8/layout/StepDownProcess#1"/>
    <dgm:cxn modelId="{79B9DFA7-0BDE-46D8-A2CC-8B61E7A1F25C}" type="presParOf" srcId="{DDFB5CB8-769C-4221-AC6A-2F97DD543909}" destId="{9FD33DED-8FDF-47F8-9325-7D234072E4D5}" srcOrd="0" destOrd="0" presId="urn:microsoft.com/office/officeart/2005/8/layout/StepDownProcess#1"/>
    <dgm:cxn modelId="{D89FD8E1-F4DE-4ED5-B807-513020612702}" type="presParOf" srcId="{9FD33DED-8FDF-47F8-9325-7D234072E4D5}" destId="{5E77221B-53BF-4BFD-B18F-C56A4AFB9778}" srcOrd="0" destOrd="0" presId="urn:microsoft.com/office/officeart/2005/8/layout/StepDownProcess#1"/>
    <dgm:cxn modelId="{51ECC1F6-D502-47C0-A399-89F190154259}" type="presParOf" srcId="{9FD33DED-8FDF-47F8-9325-7D234072E4D5}" destId="{FCB263CB-8345-407C-96B4-7C53808330BF}" srcOrd="1" destOrd="0" presId="urn:microsoft.com/office/officeart/2005/8/layout/StepDownProcess#1"/>
    <dgm:cxn modelId="{379A0AB3-E280-4E2A-A50C-9AA3C3717B93}" type="presParOf" srcId="{9FD33DED-8FDF-47F8-9325-7D234072E4D5}" destId="{8FFC88AC-86A1-426A-BD78-3A7017743A50}" srcOrd="2" destOrd="0" presId="urn:microsoft.com/office/officeart/2005/8/layout/StepDownProcess#1"/>
    <dgm:cxn modelId="{BF5E8EC9-6D4A-49BD-AF9A-BF2D818D52A7}" type="presParOf" srcId="{DDFB5CB8-769C-4221-AC6A-2F97DD543909}" destId="{BECC18B6-75BE-4B8E-87CB-D8760089B35D}" srcOrd="1" destOrd="0" presId="urn:microsoft.com/office/officeart/2005/8/layout/StepDownProcess#1"/>
    <dgm:cxn modelId="{69CC1284-A6EA-42F0-962D-66EA1D066642}" type="presParOf" srcId="{DDFB5CB8-769C-4221-AC6A-2F97DD543909}" destId="{F083DC78-FAC9-42EE-B818-EA12D8E9F101}" srcOrd="2" destOrd="0" presId="urn:microsoft.com/office/officeart/2005/8/layout/StepDownProcess#1"/>
    <dgm:cxn modelId="{D510AD27-C74E-44AA-8379-3C95D0613955}" type="presParOf" srcId="{F083DC78-FAC9-42EE-B818-EA12D8E9F101}" destId="{E13EC5ED-ECCF-4B88-800E-BA6AC0EC1863}" srcOrd="0" destOrd="0" presId="urn:microsoft.com/office/officeart/2005/8/layout/StepDownProcess#1"/>
    <dgm:cxn modelId="{DB861C66-8B18-4B79-9018-3EBE52CE092D}" type="presParOf" srcId="{F083DC78-FAC9-42EE-B818-EA12D8E9F101}" destId="{64C48F2E-94C5-447C-89DB-83112E75B63B}" srcOrd="1" destOrd="0" presId="urn:microsoft.com/office/officeart/2005/8/layout/StepDownProcess#1"/>
    <dgm:cxn modelId="{EDAA0CF3-A46A-4C57-98D5-D636E2A083AE}" type="presParOf" srcId="{F083DC78-FAC9-42EE-B818-EA12D8E9F101}" destId="{FEB8F266-851C-4D77-AFAD-A1731674CE6D}" srcOrd="2" destOrd="0" presId="urn:microsoft.com/office/officeart/2005/8/layout/StepDownProcess#1"/>
    <dgm:cxn modelId="{C447EE9B-262C-4BBD-AFF7-9B72F90C6B27}" type="presParOf" srcId="{DDFB5CB8-769C-4221-AC6A-2F97DD543909}" destId="{329C3E7C-B58E-46C9-80F5-EEDD7FC7C99C}" srcOrd="3" destOrd="0" presId="urn:microsoft.com/office/officeart/2005/8/layout/StepDownProcess#1"/>
    <dgm:cxn modelId="{B8429135-FD92-4036-8A51-020BC240300A}" type="presParOf" srcId="{DDFB5CB8-769C-4221-AC6A-2F97DD543909}" destId="{142E7A81-8FA8-4048-ABC6-2B9A5819C43A}" srcOrd="4" destOrd="0" presId="urn:microsoft.com/office/officeart/2005/8/layout/StepDownProcess#1"/>
    <dgm:cxn modelId="{EDA36BAC-CE80-45FD-9794-7B2CD3E8AC7D}" type="presParOf" srcId="{142E7A81-8FA8-4048-ABC6-2B9A5819C43A}" destId="{06566E42-6F47-48FE-B799-15BB267DE56C}" srcOrd="0" destOrd="0" presId="urn:microsoft.com/office/officeart/2005/8/layout/StepDownProcess#1"/>
    <dgm:cxn modelId="{A8C794D4-DE3D-4BE1-B6BE-35910FFF84F3}" type="presParOf" srcId="{142E7A81-8FA8-4048-ABC6-2B9A5819C43A}" destId="{A5693132-11A5-4889-9E7A-6741DAA573E9}" srcOrd="1" destOrd="0" presId="urn:microsoft.com/office/officeart/2005/8/layout/StepDownProcess#1"/>
    <dgm:cxn modelId="{7430CAA4-4D6B-4B38-BED2-15A57B5B3322}" type="presParOf" srcId="{142E7A81-8FA8-4048-ABC6-2B9A5819C43A}" destId="{A88815F2-3B8E-40E2-B396-EE0C49C6F325}" srcOrd="2" destOrd="0" presId="urn:microsoft.com/office/officeart/2005/8/layout/StepDownProcess#1"/>
    <dgm:cxn modelId="{6A7F22E6-043D-460F-9B6B-7D0713BD2B0E}" type="presParOf" srcId="{DDFB5CB8-769C-4221-AC6A-2F97DD543909}" destId="{8D55521F-4466-4484-8665-8648B161038F}" srcOrd="5" destOrd="0" presId="urn:microsoft.com/office/officeart/2005/8/layout/StepDownProcess#1"/>
    <dgm:cxn modelId="{5933A00F-D744-4F24-9BFD-C127F937401A}" type="presParOf" srcId="{DDFB5CB8-769C-4221-AC6A-2F97DD543909}" destId="{708C4C50-F70A-4A95-9A59-4AC312BB02CD}" srcOrd="6" destOrd="0" presId="urn:microsoft.com/office/officeart/2005/8/layout/StepDownProcess#1"/>
    <dgm:cxn modelId="{9BEEEC0B-FFB5-41C8-9767-A2D90CD34781}" type="presParOf" srcId="{708C4C50-F70A-4A95-9A59-4AC312BB02CD}" destId="{491DADD0-1908-4366-977E-ADB8322C2698}" srcOrd="0" destOrd="0" presId="urn:microsoft.com/office/officeart/2005/8/layout/StepDown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7221B-53BF-4BFD-B18F-C56A4AFB9778}">
      <dsp:nvSpPr>
        <dsp:cNvPr id="0" name=""/>
        <dsp:cNvSpPr/>
      </dsp:nvSpPr>
      <dsp:spPr>
        <a:xfrm rot="5400000">
          <a:off x="231924" y="1433625"/>
          <a:ext cx="864258" cy="983928"/>
        </a:xfrm>
        <a:prstGeom prst="bentUpArrow">
          <a:avLst>
            <a:gd name="adj1" fmla="val 32840"/>
            <a:gd name="adj2" fmla="val 25000"/>
            <a:gd name="adj3" fmla="val 35780"/>
          </a:avLst>
        </a:prstGeom>
        <a:solidFill>
          <a:schemeClr val="accent4">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CB263CB-8345-407C-96B4-7C53808330BF}">
      <dsp:nvSpPr>
        <dsp:cNvPr id="0" name=""/>
        <dsp:cNvSpPr/>
      </dsp:nvSpPr>
      <dsp:spPr>
        <a:xfrm>
          <a:off x="2948" y="475576"/>
          <a:ext cx="1454903" cy="1018385"/>
        </a:xfrm>
        <a:prstGeom prst="roundRect">
          <a:avLst>
            <a:gd name="adj" fmla="val 166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Job Feeding</a:t>
          </a:r>
          <a:endParaRPr lang="en-IN" sz="1600" kern="1200" dirty="0"/>
        </a:p>
      </dsp:txBody>
      <dsp:txXfrm>
        <a:off x="52670" y="525298"/>
        <a:ext cx="1355459" cy="918941"/>
      </dsp:txXfrm>
    </dsp:sp>
    <dsp:sp modelId="{8FFC88AC-86A1-426A-BD78-3A7017743A50}">
      <dsp:nvSpPr>
        <dsp:cNvPr id="0" name=""/>
        <dsp:cNvSpPr/>
      </dsp:nvSpPr>
      <dsp:spPr>
        <a:xfrm>
          <a:off x="1457852" y="572703"/>
          <a:ext cx="1058157" cy="823103"/>
        </a:xfrm>
        <a:prstGeom prst="rect">
          <a:avLst/>
        </a:prstGeom>
        <a:noFill/>
        <a:ln>
          <a:noFill/>
        </a:ln>
        <a:effectLst/>
      </dsp:spPr>
      <dsp:style>
        <a:lnRef idx="0">
          <a:scrgbClr r="0" g="0" b="0"/>
        </a:lnRef>
        <a:fillRef idx="0">
          <a:scrgbClr r="0" g="0" b="0"/>
        </a:fillRef>
        <a:effectRef idx="0">
          <a:scrgbClr r="0" g="0" b="0"/>
        </a:effectRef>
        <a:fontRef idx="minor"/>
      </dsp:style>
    </dsp:sp>
    <dsp:sp modelId="{E13EC5ED-ECCF-4B88-800E-BA6AC0EC1863}">
      <dsp:nvSpPr>
        <dsp:cNvPr id="0" name=""/>
        <dsp:cNvSpPr/>
      </dsp:nvSpPr>
      <dsp:spPr>
        <a:xfrm rot="5400000">
          <a:off x="1438194" y="2577607"/>
          <a:ext cx="864258" cy="983928"/>
        </a:xfrm>
        <a:prstGeom prst="bentUpArrow">
          <a:avLst>
            <a:gd name="adj1" fmla="val 32840"/>
            <a:gd name="adj2" fmla="val 25000"/>
            <a:gd name="adj3" fmla="val 35780"/>
          </a:avLst>
        </a:prstGeom>
        <a:solidFill>
          <a:schemeClr val="accent4">
            <a:tint val="50000"/>
            <a:hueOff val="2517567"/>
            <a:satOff val="6330"/>
            <a:lumOff val="5141"/>
            <a:alphaOff val="0"/>
          </a:schemeClr>
        </a:solidFill>
        <a:ln>
          <a:noFill/>
        </a:ln>
        <a:effectLst/>
      </dsp:spPr>
      <dsp:style>
        <a:lnRef idx="0">
          <a:scrgbClr r="0" g="0" b="0"/>
        </a:lnRef>
        <a:fillRef idx="1">
          <a:scrgbClr r="0" g="0" b="0"/>
        </a:fillRef>
        <a:effectRef idx="2">
          <a:scrgbClr r="0" g="0" b="0"/>
        </a:effectRef>
        <a:fontRef idx="minor"/>
      </dsp:style>
    </dsp:sp>
    <dsp:sp modelId="{64C48F2E-94C5-447C-89DB-83112E75B63B}">
      <dsp:nvSpPr>
        <dsp:cNvPr id="0" name=""/>
        <dsp:cNvSpPr/>
      </dsp:nvSpPr>
      <dsp:spPr>
        <a:xfrm>
          <a:off x="1209218" y="1619559"/>
          <a:ext cx="1454903" cy="1018385"/>
        </a:xfrm>
        <a:prstGeom prst="roundRect">
          <a:avLst>
            <a:gd name="adj" fmla="val 16670"/>
          </a:avLst>
        </a:prstGeom>
        <a:gradFill rotWithShape="0">
          <a:gsLst>
            <a:gs pos="0">
              <a:schemeClr val="accent4">
                <a:hueOff val="1601170"/>
                <a:satOff val="6061"/>
                <a:lumOff val="-392"/>
                <a:alphaOff val="0"/>
                <a:tint val="94000"/>
                <a:satMod val="103000"/>
                <a:lumMod val="102000"/>
              </a:schemeClr>
            </a:gs>
            <a:gs pos="50000">
              <a:schemeClr val="accent4">
                <a:hueOff val="1601170"/>
                <a:satOff val="6061"/>
                <a:lumOff val="-392"/>
                <a:alphaOff val="0"/>
                <a:shade val="100000"/>
                <a:satMod val="110000"/>
                <a:lumMod val="100000"/>
              </a:schemeClr>
            </a:gs>
            <a:gs pos="100000">
              <a:schemeClr val="accent4">
                <a:hueOff val="1601170"/>
                <a:satOff val="6061"/>
                <a:lumOff val="-39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Measurement Acquisition</a:t>
          </a:r>
          <a:endParaRPr lang="en-IN" sz="1600" kern="1200" dirty="0"/>
        </a:p>
      </dsp:txBody>
      <dsp:txXfrm>
        <a:off x="1258940" y="1669281"/>
        <a:ext cx="1355459" cy="918941"/>
      </dsp:txXfrm>
    </dsp:sp>
    <dsp:sp modelId="{FEB8F266-851C-4D77-AFAD-A1731674CE6D}">
      <dsp:nvSpPr>
        <dsp:cNvPr id="0" name=""/>
        <dsp:cNvSpPr/>
      </dsp:nvSpPr>
      <dsp:spPr>
        <a:xfrm>
          <a:off x="2664121" y="1716685"/>
          <a:ext cx="1058157" cy="823103"/>
        </a:xfrm>
        <a:prstGeom prst="rect">
          <a:avLst/>
        </a:prstGeom>
        <a:noFill/>
        <a:ln>
          <a:noFill/>
        </a:ln>
        <a:effectLst/>
      </dsp:spPr>
      <dsp:style>
        <a:lnRef idx="0">
          <a:scrgbClr r="0" g="0" b="0"/>
        </a:lnRef>
        <a:fillRef idx="0">
          <a:scrgbClr r="0" g="0" b="0"/>
        </a:fillRef>
        <a:effectRef idx="0">
          <a:scrgbClr r="0" g="0" b="0"/>
        </a:effectRef>
        <a:fontRef idx="minor"/>
      </dsp:style>
    </dsp:sp>
    <dsp:sp modelId="{06566E42-6F47-48FE-B799-15BB267DE56C}">
      <dsp:nvSpPr>
        <dsp:cNvPr id="0" name=""/>
        <dsp:cNvSpPr/>
      </dsp:nvSpPr>
      <dsp:spPr>
        <a:xfrm rot="5400000">
          <a:off x="2644463" y="3721589"/>
          <a:ext cx="864258" cy="983928"/>
        </a:xfrm>
        <a:prstGeom prst="bentUpArrow">
          <a:avLst>
            <a:gd name="adj1" fmla="val 32840"/>
            <a:gd name="adj2" fmla="val 25000"/>
            <a:gd name="adj3" fmla="val 35780"/>
          </a:avLst>
        </a:prstGeom>
        <a:solidFill>
          <a:schemeClr val="accent4">
            <a:tint val="50000"/>
            <a:hueOff val="5035133"/>
            <a:satOff val="12660"/>
            <a:lumOff val="10281"/>
            <a:alphaOff val="0"/>
          </a:schemeClr>
        </a:solidFill>
        <a:ln>
          <a:noFill/>
        </a:ln>
        <a:effectLst/>
      </dsp:spPr>
      <dsp:style>
        <a:lnRef idx="0">
          <a:scrgbClr r="0" g="0" b="0"/>
        </a:lnRef>
        <a:fillRef idx="1">
          <a:scrgbClr r="0" g="0" b="0"/>
        </a:fillRef>
        <a:effectRef idx="2">
          <a:scrgbClr r="0" g="0" b="0"/>
        </a:effectRef>
        <a:fontRef idx="minor"/>
      </dsp:style>
    </dsp:sp>
    <dsp:sp modelId="{A5693132-11A5-4889-9E7A-6741DAA573E9}">
      <dsp:nvSpPr>
        <dsp:cNvPr id="0" name=""/>
        <dsp:cNvSpPr/>
      </dsp:nvSpPr>
      <dsp:spPr>
        <a:xfrm>
          <a:off x="2415487" y="2763541"/>
          <a:ext cx="1454903" cy="1018385"/>
        </a:xfrm>
        <a:prstGeom prst="roundRect">
          <a:avLst>
            <a:gd name="adj" fmla="val 16670"/>
          </a:avLst>
        </a:prstGeom>
        <a:gradFill rotWithShape="0">
          <a:gsLst>
            <a:gs pos="0">
              <a:schemeClr val="accent4">
                <a:hueOff val="3202340"/>
                <a:satOff val="12121"/>
                <a:lumOff val="-785"/>
                <a:alphaOff val="0"/>
                <a:tint val="94000"/>
                <a:satMod val="103000"/>
                <a:lumMod val="102000"/>
              </a:schemeClr>
            </a:gs>
            <a:gs pos="50000">
              <a:schemeClr val="accent4">
                <a:hueOff val="3202340"/>
                <a:satOff val="12121"/>
                <a:lumOff val="-785"/>
                <a:alphaOff val="0"/>
                <a:shade val="100000"/>
                <a:satMod val="110000"/>
                <a:lumMod val="100000"/>
              </a:schemeClr>
            </a:gs>
            <a:gs pos="100000">
              <a:schemeClr val="accent4">
                <a:hueOff val="3202340"/>
                <a:satOff val="12121"/>
                <a:lumOff val="-785"/>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Categorizer Unit</a:t>
          </a:r>
          <a:endParaRPr lang="en-IN" sz="1600" kern="1200" dirty="0"/>
        </a:p>
      </dsp:txBody>
      <dsp:txXfrm>
        <a:off x="2465209" y="2813263"/>
        <a:ext cx="1355459" cy="918941"/>
      </dsp:txXfrm>
    </dsp:sp>
    <dsp:sp modelId="{A88815F2-3B8E-40E2-B396-EE0C49C6F325}">
      <dsp:nvSpPr>
        <dsp:cNvPr id="0" name=""/>
        <dsp:cNvSpPr/>
      </dsp:nvSpPr>
      <dsp:spPr>
        <a:xfrm>
          <a:off x="3870390" y="2860667"/>
          <a:ext cx="1058157" cy="823103"/>
        </a:xfrm>
        <a:prstGeom prst="rect">
          <a:avLst/>
        </a:prstGeom>
        <a:noFill/>
        <a:ln>
          <a:noFill/>
        </a:ln>
        <a:effectLst/>
      </dsp:spPr>
      <dsp:style>
        <a:lnRef idx="0">
          <a:scrgbClr r="0" g="0" b="0"/>
        </a:lnRef>
        <a:fillRef idx="0">
          <a:scrgbClr r="0" g="0" b="0"/>
        </a:fillRef>
        <a:effectRef idx="0">
          <a:scrgbClr r="0" g="0" b="0"/>
        </a:effectRef>
        <a:fontRef idx="minor"/>
      </dsp:style>
    </dsp:sp>
    <dsp:sp modelId="{491DADD0-1908-4366-977E-ADB8322C2698}">
      <dsp:nvSpPr>
        <dsp:cNvPr id="0" name=""/>
        <dsp:cNvSpPr/>
      </dsp:nvSpPr>
      <dsp:spPr>
        <a:xfrm>
          <a:off x="3621756" y="3907524"/>
          <a:ext cx="1454903" cy="1018385"/>
        </a:xfrm>
        <a:prstGeom prst="roundRect">
          <a:avLst>
            <a:gd name="adj" fmla="val 16670"/>
          </a:avLst>
        </a:prstGeom>
        <a:gradFill rotWithShape="0">
          <a:gsLst>
            <a:gs pos="0">
              <a:schemeClr val="accent4">
                <a:hueOff val="4803510"/>
                <a:satOff val="18182"/>
                <a:lumOff val="-1177"/>
                <a:alphaOff val="0"/>
                <a:tint val="94000"/>
                <a:satMod val="103000"/>
                <a:lumMod val="102000"/>
              </a:schemeClr>
            </a:gs>
            <a:gs pos="50000">
              <a:schemeClr val="accent4">
                <a:hueOff val="4803510"/>
                <a:satOff val="18182"/>
                <a:lumOff val="-1177"/>
                <a:alphaOff val="0"/>
                <a:shade val="100000"/>
                <a:satMod val="110000"/>
                <a:lumMod val="100000"/>
              </a:schemeClr>
            </a:gs>
            <a:gs pos="100000">
              <a:schemeClr val="accent4">
                <a:hueOff val="4803510"/>
                <a:satOff val="18182"/>
                <a:lumOff val="-1177"/>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Sorted Components</a:t>
          </a:r>
          <a:endParaRPr lang="en-IN" sz="1600" kern="1200" dirty="0"/>
        </a:p>
      </dsp:txBody>
      <dsp:txXfrm>
        <a:off x="3671478" y="3957246"/>
        <a:ext cx="1355459" cy="91894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357E564-8548-48D5-A194-DB74C5F6D1A2}" type="datetimeFigureOut">
              <a:rPr lang="en-IN" smtClean="0"/>
            </a:fld>
            <a:endParaRPr lang="en-IN"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61C8030-FB22-42AC-8430-666E0CB81363}" type="slidenum">
              <a:rPr lang="en-IN" smtClean="0"/>
            </a:fld>
            <a:endParaRPr lang="en-IN"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57E564-8548-48D5-A194-DB74C5F6D1A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1C8030-FB22-42AC-8430-666E0CB81363}"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57E564-8548-48D5-A194-DB74C5F6D1A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1C8030-FB22-42AC-8430-666E0CB81363}"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57E564-8548-48D5-A194-DB74C5F6D1A2}"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1C8030-FB22-42AC-8430-666E0CB81363}"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357E564-8548-48D5-A194-DB74C5F6D1A2}" type="datetimeFigureOut">
              <a:rPr lang="en-IN" smtClean="0"/>
            </a:fld>
            <a:endParaRPr lang="en-IN"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61C8030-FB22-42AC-8430-666E0CB81363}" type="slidenum">
              <a:rPr lang="en-IN" smtClean="0"/>
            </a:fld>
            <a:endParaRPr lang="en-IN" dirty="0"/>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357E564-8548-48D5-A194-DB74C5F6D1A2}"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61C8030-FB22-42AC-8430-666E0CB81363}"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357E564-8548-48D5-A194-DB74C5F6D1A2}"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61C8030-FB22-42AC-8430-666E0CB81363}"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57E564-8548-48D5-A194-DB74C5F6D1A2}"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61C8030-FB22-42AC-8430-666E0CB81363}"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7E564-8548-48D5-A194-DB74C5F6D1A2}"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61C8030-FB22-42AC-8430-666E0CB81363}"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357E564-8548-48D5-A194-DB74C5F6D1A2}" type="datetimeFigureOut">
              <a:rPr lang="en-IN" smtClean="0"/>
            </a:fld>
            <a:endParaRPr lang="en-IN"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1C8030-FB22-42AC-8430-666E0CB81363}" type="slidenum">
              <a:rPr lang="en-IN" smtClean="0"/>
            </a:fld>
            <a:endParaRPr lang="en-IN"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357E564-8548-48D5-A194-DB74C5F6D1A2}" type="datetimeFigureOut">
              <a:rPr lang="en-IN" smtClean="0"/>
            </a:fld>
            <a:endParaRPr lang="en-IN"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1C8030-FB22-42AC-8430-666E0CB81363}" type="slidenum">
              <a:rPr lang="en-IN" smtClean="0"/>
            </a:fld>
            <a:endParaRPr lang="en-IN" dirty="0"/>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357E564-8548-48D5-A194-DB74C5F6D1A2}" type="datetimeFigureOut">
              <a:rPr lang="en-IN" smtClean="0"/>
            </a:fld>
            <a:endParaRPr lang="en-IN"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61C8030-FB22-42AC-8430-666E0CB81363}" type="slidenum">
              <a:rPr lang="en-IN" smtClean="0"/>
            </a:fld>
            <a:endParaRPr lang="en-IN" dirty="0"/>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jpeg"/><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arget="../slideLayouts/slideLayout6.xml" Type="http://schemas.openxmlformats.org/officeDocument/2006/relationships/slideLayout"/><Relationship Id="rId1" Target="../media/image11.jpeg" Type="http://schemas.openxmlformats.org/officeDocument/2006/relationships/image"/></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arget="../slideLayouts/slideLayout6.xml" Type="http://schemas.openxmlformats.org/officeDocument/2006/relationships/slideLayout"/><Relationship Id="rId1" Target="../media/image12.jpeg" Type="http://schemas.openxmlformats.org/officeDocument/2006/relationships/image"/></Relationships>
</file>

<file path=ppt/slides/_rels/slide22.xml.rels><?xml version="1.0" encoding="UTF-8" standalone="yes" ?><Relationships xmlns="http://schemas.openxmlformats.org/package/2006/relationships"><Relationship Id="rId2" Target="../slideLayouts/slideLayout6.xml" Type="http://schemas.openxmlformats.org/officeDocument/2006/relationships/slideLayout"/><Relationship Id="rId1" Target="../media/image13.jpeg" Type="http://schemas.openxmlformats.org/officeDocument/2006/relationships/image"/></Relationships>
</file>

<file path=ppt/slides/_rels/slide23.xml.rels><?xml version="1.0" encoding="UTF-8" standalone="yes" ?><Relationships xmlns="http://schemas.openxmlformats.org/package/2006/relationships"><Relationship Id="rId2" Target="../slideLayouts/slideLayout6.xml" Type="http://schemas.openxmlformats.org/officeDocument/2006/relationships/slideLayout"/><Relationship Id="rId1" Target="../media/image14.jpeg" Type="http://schemas.openxmlformats.org/officeDocument/2006/relationships/image"/></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arget="../slideLayouts/slideLayout6.xml" Type="http://schemas.openxmlformats.org/officeDocument/2006/relationships/slideLayout"/><Relationship Id="rId1" Target="../media/image15.jpeg" Type="http://schemas.openxmlformats.org/officeDocument/2006/relationships/image"/></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jpeg"/><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22.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jpeg"/><Relationship Id="rId1" Type="http://schemas.openxmlformats.org/officeDocument/2006/relationships/image" Target="../media/image23.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jpe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38.xml.rels><?xml version="1.0" encoding="UTF-8" standalone="yes" ?><Relationships xmlns="http://schemas.openxmlformats.org/package/2006/relationships"><Relationship Id="rId2" Target="../slideLayouts/slideLayout4.xml" Type="http://schemas.openxmlformats.org/officeDocument/2006/relationships/slideLayout"/><Relationship Id="rId1" Target="../media/image27.jpeg" Type="http://schemas.openxmlformats.org/officeDocument/2006/relationships/image"/></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0358" y="172379"/>
            <a:ext cx="8361229" cy="2098226"/>
          </a:xfrm>
        </p:spPr>
        <p:txBody>
          <a:bodyPr/>
          <a:lstStyle/>
          <a:p>
            <a:br>
              <a:rPr lang="en-US" dirty="0" smtClean="0">
                <a:solidFill>
                  <a:srgbClr val="FF0000"/>
                </a:solidFill>
                <a:latin typeface="Times New Roman" panose="02020603050405020304" pitchFamily="18" charset="0"/>
                <a:cs typeface="Times New Roman" panose="02020603050405020304" pitchFamily="18" charset="0"/>
              </a:rPr>
            </a:br>
            <a:br>
              <a:rPr lang="en-US" dirty="0" smtClean="0">
                <a:solidFill>
                  <a:srgbClr val="FF0000"/>
                </a:solidFill>
                <a:latin typeface="Times New Roman" panose="02020603050405020304" pitchFamily="18" charset="0"/>
                <a:cs typeface="Times New Roman" panose="02020603050405020304" pitchFamily="18" charset="0"/>
              </a:rPr>
            </a:br>
            <a:br>
              <a:rPr lang="en-US" dirty="0" smtClean="0">
                <a:solidFill>
                  <a:srgbClr val="FF0000"/>
                </a:solidFill>
                <a:latin typeface="Times New Roman" panose="02020603050405020304" pitchFamily="18" charset="0"/>
                <a:cs typeface="Times New Roman" panose="02020603050405020304" pitchFamily="18" charset="0"/>
              </a:rPr>
            </a:br>
            <a:br>
              <a:rPr lang="en-US" dirty="0" smtClean="0">
                <a:solidFill>
                  <a:srgbClr val="FF0000"/>
                </a:solidFill>
                <a:latin typeface="Times New Roman" panose="02020603050405020304" pitchFamily="18" charset="0"/>
                <a:cs typeface="Times New Roman" panose="02020603050405020304" pitchFamily="18" charset="0"/>
              </a:rPr>
            </a:br>
            <a:br>
              <a:rPr lang="en-US" dirty="0" smtClean="0">
                <a:solidFill>
                  <a:srgbClr val="FF0000"/>
                </a:solidFill>
                <a:latin typeface="Times New Roman" panose="02020603050405020304" pitchFamily="18" charset="0"/>
                <a:cs typeface="Times New Roman" panose="02020603050405020304" pitchFamily="18" charset="0"/>
              </a:rPr>
            </a:br>
            <a:r>
              <a:rPr lang="en-US" sz="5400" dirty="0" smtClean="0">
                <a:solidFill>
                  <a:srgbClr val="FF0000"/>
                </a:solidFill>
                <a:latin typeface="Times New Roman" panose="02020603050405020304" pitchFamily="18" charset="0"/>
                <a:cs typeface="Times New Roman" panose="02020603050405020304" pitchFamily="18" charset="0"/>
                <a:sym typeface="+mn-ea"/>
              </a:rPr>
              <a:t>Welcome</a:t>
            </a:r>
            <a:br>
              <a:rPr lang="en-US" dirty="0" smtClean="0">
                <a:solidFill>
                  <a:srgbClr val="FF0000"/>
                </a:solidFill>
                <a:latin typeface="Times New Roman" panose="02020603050405020304" pitchFamily="18" charset="0"/>
                <a:cs typeface="Times New Roman" panose="02020603050405020304" pitchFamily="18" charset="0"/>
              </a:rPr>
            </a:br>
            <a:endParaRPr lang="en-US" dirty="0" smtClean="0">
              <a:solidFill>
                <a:srgbClr val="FF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2878455" y="1295400"/>
            <a:ext cx="6137910" cy="42672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36851" y="1211336"/>
          <a:ext cx="5079609" cy="54014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Rectangle 3"/>
          <p:cNvSpPr/>
          <p:nvPr/>
        </p:nvSpPr>
        <p:spPr>
          <a:xfrm>
            <a:off x="5433825" y="288006"/>
            <a:ext cx="5917004"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METHODOLOGY</a:t>
            </a:r>
            <a:endParaRPr lang="en-US" sz="5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6952891" y="1880559"/>
            <a:ext cx="4523117" cy="4524315"/>
          </a:xfrm>
          <a:prstGeom prst="rect">
            <a:avLst/>
          </a:prstGeom>
          <a:noFill/>
        </p:spPr>
        <p:txBody>
          <a:bodyPr wrap="square" rtlCol="0">
            <a:spAutoFit/>
          </a:bodyPr>
          <a:lstStyle/>
          <a:p>
            <a:r>
              <a:rPr lang="en-US" dirty="0">
                <a:solidFill>
                  <a:srgbClr val="C00000"/>
                </a:solidFill>
                <a:latin typeface="Times New Roman" panose="02020603050405020304" pitchFamily="18" charset="0"/>
                <a:cs typeface="Times New Roman" panose="02020603050405020304" pitchFamily="18" charset="0"/>
              </a:rPr>
              <a:t>First the conveyor is designed such that two jobs can be inspected </a:t>
            </a:r>
            <a:r>
              <a:rPr lang="en-US" dirty="0" smtClean="0">
                <a:solidFill>
                  <a:srgbClr val="C00000"/>
                </a:solidFill>
                <a:latin typeface="Times New Roman" panose="02020603050405020304" pitchFamily="18" charset="0"/>
                <a:cs typeface="Times New Roman" panose="02020603050405020304" pitchFamily="18" charset="0"/>
              </a:rPr>
              <a:t>on two dedicated lines/stations at </a:t>
            </a:r>
            <a:r>
              <a:rPr lang="en-US" dirty="0">
                <a:solidFill>
                  <a:srgbClr val="C00000"/>
                </a:solidFill>
                <a:latin typeface="Times New Roman" panose="02020603050405020304" pitchFamily="18" charset="0"/>
                <a:cs typeface="Times New Roman" panose="02020603050405020304" pitchFamily="18" charset="0"/>
              </a:rPr>
              <a:t>any given time. Based on conveyor dimensions and categories of sorting, separator </a:t>
            </a:r>
            <a:r>
              <a:rPr lang="en-US" dirty="0" smtClean="0">
                <a:solidFill>
                  <a:srgbClr val="C00000"/>
                </a:solidFill>
                <a:latin typeface="Times New Roman" panose="02020603050405020304" pitchFamily="18" charset="0"/>
                <a:cs typeface="Times New Roman" panose="02020603050405020304" pitchFamily="18" charset="0"/>
              </a:rPr>
              <a:t>(</a:t>
            </a:r>
            <a:r>
              <a:rPr lang="en-US" dirty="0" err="1" smtClean="0">
                <a:solidFill>
                  <a:srgbClr val="C00000"/>
                </a:solidFill>
                <a:latin typeface="Times New Roman" panose="02020603050405020304" pitchFamily="18" charset="0"/>
                <a:cs typeface="Times New Roman" panose="02020603050405020304" pitchFamily="18" charset="0"/>
              </a:rPr>
              <a:t>Categoriser</a:t>
            </a:r>
            <a:r>
              <a:rPr lang="en-US" dirty="0" smtClean="0">
                <a:solidFill>
                  <a:srgbClr val="C00000"/>
                </a:solidFill>
                <a:latin typeface="Times New Roman" panose="02020603050405020304" pitchFamily="18" charset="0"/>
                <a:cs typeface="Times New Roman" panose="02020603050405020304" pitchFamily="18" charset="0"/>
              </a:rPr>
              <a:t>) is </a:t>
            </a:r>
            <a:r>
              <a:rPr lang="en-US" dirty="0">
                <a:solidFill>
                  <a:srgbClr val="C00000"/>
                </a:solidFill>
                <a:latin typeface="Times New Roman" panose="02020603050405020304" pitchFamily="18" charset="0"/>
                <a:cs typeface="Times New Roman" panose="02020603050405020304" pitchFamily="18" charset="0"/>
              </a:rPr>
              <a:t>designed and so is sensor assembly. Also a guide-sheet is designed for proper alignment of job under laser beam on conveyor.</a:t>
            </a:r>
            <a:endParaRPr lang="en-IN" dirty="0">
              <a:solidFill>
                <a:srgbClr val="C00000"/>
              </a:solidFill>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 </a:t>
            </a:r>
            <a:endParaRPr lang="en-IN" dirty="0">
              <a:solidFill>
                <a:srgbClr val="C00000"/>
              </a:solidFill>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The job is fed to the system from one end on the slotting made on guide-sheet </a:t>
            </a:r>
            <a:r>
              <a:rPr lang="en-US" dirty="0" smtClean="0">
                <a:solidFill>
                  <a:srgbClr val="C00000"/>
                </a:solidFill>
                <a:latin typeface="Times New Roman" panose="02020603050405020304" pitchFamily="18" charset="0"/>
                <a:cs typeface="Times New Roman" panose="02020603050405020304" pitchFamily="18" charset="0"/>
              </a:rPr>
              <a:t>which is of </a:t>
            </a:r>
            <a:r>
              <a:rPr lang="en-US" dirty="0" smtClean="0">
                <a:solidFill>
                  <a:srgbClr val="C00000"/>
                </a:solidFill>
                <a:latin typeface="Times New Roman" panose="02020603050405020304" pitchFamily="18" charset="0"/>
                <a:cs typeface="Times New Roman" panose="02020603050405020304" pitchFamily="18" charset="0"/>
              </a:rPr>
              <a:t>job’s </a:t>
            </a:r>
            <a:r>
              <a:rPr lang="en-US" dirty="0">
                <a:solidFill>
                  <a:srgbClr val="C00000"/>
                </a:solidFill>
                <a:latin typeface="Times New Roman" panose="02020603050405020304" pitchFamily="18" charset="0"/>
                <a:cs typeface="Times New Roman" panose="02020603050405020304" pitchFamily="18" charset="0"/>
              </a:rPr>
              <a:t>shape. It moves on conveyor, gets inspected by sensor and passed onto separator to be sorted. Sorted components are stored in the bins placed at the end of separator.</a:t>
            </a:r>
            <a:endParaRPr lang="en-IN" dirty="0">
              <a:solidFill>
                <a:srgbClr val="C0000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9720" y="318135"/>
            <a:ext cx="10622280" cy="749935"/>
          </a:xfrm>
          <a:prstGeom prst="rect">
            <a:avLst/>
          </a:prstGeom>
        </p:spPr>
        <p:txBody>
          <a:bodyPr wrap="square">
            <a:spAutoFit/>
          </a:bodyPr>
          <a:lstStyle/>
          <a:p>
            <a:pPr algn="ctr">
              <a:lnSpc>
                <a:spcPct val="107000"/>
              </a:lnSpc>
              <a:spcAft>
                <a:spcPts val="800"/>
              </a:spcAft>
            </a:pPr>
            <a:r>
              <a:rPr lang="en-IN" sz="4000" b="1" dirty="0">
                <a:solidFill>
                  <a:srgbClr val="7030A0"/>
                </a:solidFill>
                <a:latin typeface="Cambria" panose="02040503050406030204" pitchFamily="18" charset="0"/>
                <a:ea typeface="Calibri" panose="020F0502020204030204" pitchFamily="34" charset="0"/>
                <a:cs typeface="Times New Roman" panose="02020603050405020304" pitchFamily="18" charset="0"/>
              </a:rPr>
              <a:t>Proposed Concept old Block Diagram</a:t>
            </a:r>
            <a:endParaRPr lang="en-IN" sz="4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block dia"/>
          <p:cNvPicPr>
            <a:picLocks noChangeAspect="1"/>
          </p:cNvPicPr>
          <p:nvPr/>
        </p:nvPicPr>
        <p:blipFill>
          <a:blip r:embed="rId1"/>
          <a:srcRect b="31972"/>
          <a:stretch>
            <a:fillRect/>
          </a:stretch>
        </p:blipFill>
        <p:spPr>
          <a:xfrm>
            <a:off x="3097530" y="1677035"/>
            <a:ext cx="7820025" cy="3819525"/>
          </a:xfrm>
          <a:prstGeom prst="rect">
            <a:avLst/>
          </a:prstGeom>
        </p:spPr>
      </p:pic>
      <p:sp>
        <p:nvSpPr>
          <p:cNvPr id="4" name="Rectangles 3"/>
          <p:cNvSpPr/>
          <p:nvPr/>
        </p:nvSpPr>
        <p:spPr>
          <a:xfrm>
            <a:off x="3096895" y="3978275"/>
            <a:ext cx="1173480" cy="63881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a:t>Induction motor</a:t>
            </a:r>
            <a:endParaRPr lang="en-I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3931" y="923641"/>
            <a:ext cx="9768426" cy="5101781"/>
          </a:xfrm>
          <a:prstGeom prst="rect">
            <a:avLst/>
          </a:prstGeom>
        </p:spPr>
        <p:txBody>
          <a:bodyPr wrap="square">
            <a:spAutoFit/>
          </a:bodyPr>
          <a:lstStyle/>
          <a:p>
            <a:pPr lvl="0">
              <a:lnSpc>
                <a:spcPct val="107000"/>
              </a:lnSpc>
              <a:spcAft>
                <a:spcPts val="0"/>
              </a:spcAft>
            </a:pPr>
            <a:r>
              <a:rPr lang="en-US" sz="4000" b="1" dirty="0">
                <a:solidFill>
                  <a:srgbClr val="7030A0"/>
                </a:solidFill>
                <a:latin typeface="Times New Roman" panose="02020603050405020304" pitchFamily="18" charset="0"/>
                <a:cs typeface="Times New Roman" panose="02020603050405020304" pitchFamily="18" charset="0"/>
                <a:sym typeface="+mn-ea"/>
              </a:rPr>
              <a:t>Industry accepted solution :</a:t>
            </a:r>
            <a:endParaRPr lang="en-US" sz="4000" b="1" dirty="0">
              <a:solidFill>
                <a:srgbClr val="7030A0"/>
              </a:solidFill>
              <a:latin typeface="Times New Roman" panose="02020603050405020304" pitchFamily="18" charset="0"/>
              <a:cs typeface="Times New Roman" panose="02020603050405020304" pitchFamily="18" charset="0"/>
              <a:sym typeface="+mn-ea"/>
            </a:endParaRPr>
          </a:p>
          <a:p>
            <a:pPr lvl="0">
              <a:lnSpc>
                <a:spcPct val="107000"/>
              </a:lnSpc>
              <a:spcAft>
                <a:spcPts val="0"/>
              </a:spcAft>
            </a:pPr>
            <a:endParaRPr lang="en-IN" sz="20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r>
              <a:rPr lang="en-US" sz="2000" dirty="0">
                <a:solidFill>
                  <a:srgbClr val="FF0000"/>
                </a:solidFill>
                <a:latin typeface="Times New Roman" panose="02020603050405020304" pitchFamily="18" charset="0"/>
                <a:cs typeface="Times New Roman" panose="02020603050405020304" pitchFamily="18" charset="0"/>
                <a:sym typeface="+mn-ea"/>
              </a:rPr>
              <a:t>For this automation project first we design our magnetic conveyor </a:t>
            </a:r>
            <a:r>
              <a:rPr lang="en-US" sz="2000" dirty="0" smtClean="0">
                <a:solidFill>
                  <a:srgbClr val="FF0000"/>
                </a:solidFill>
                <a:latin typeface="Times New Roman" panose="02020603050405020304" pitchFamily="18" charset="0"/>
                <a:cs typeface="Times New Roman" panose="02020603050405020304" pitchFamily="18" charset="0"/>
                <a:sym typeface="+mn-ea"/>
              </a:rPr>
              <a:t>so that highly sensitive sensor  is fed with a properly aligned job</a:t>
            </a:r>
            <a:r>
              <a:rPr lang="en-US" sz="2000" dirty="0" smtClean="0">
                <a:solidFill>
                  <a:srgbClr val="FF0000"/>
                </a:solidFill>
                <a:latin typeface="Times New Roman" panose="02020603050405020304" pitchFamily="18" charset="0"/>
                <a:cs typeface="Times New Roman" panose="02020603050405020304" pitchFamily="18" charset="0"/>
                <a:sym typeface="+mn-ea"/>
              </a:rPr>
              <a:t>. A sensor mounting assembly with 2 degree of freedom(horizontal and vertical) is designed. </a:t>
            </a:r>
            <a:r>
              <a:rPr lang="en-US" sz="2000" dirty="0" smtClean="0">
                <a:solidFill>
                  <a:srgbClr val="FF0000"/>
                </a:solidFill>
                <a:latin typeface="Times New Roman" panose="02020603050405020304" pitchFamily="18" charset="0"/>
                <a:cs typeface="Times New Roman" panose="02020603050405020304" pitchFamily="18" charset="0"/>
                <a:sym typeface="+mn-ea"/>
              </a:rPr>
              <a:t>A</a:t>
            </a:r>
            <a:r>
              <a:rPr lang="en-US" sz="2000" dirty="0" smtClean="0">
                <a:solidFill>
                  <a:srgbClr val="FF0000"/>
                </a:solidFill>
                <a:latin typeface="Times New Roman" panose="02020603050405020304" pitchFamily="18" charset="0"/>
                <a:cs typeface="Times New Roman" panose="02020603050405020304" pitchFamily="18" charset="0"/>
                <a:sym typeface="+mn-ea"/>
              </a:rPr>
              <a:t>t the end of conveyor a Categorizer unit segregates the job using motors connected to flaps.  A setup quite similar to pinball game in windows.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40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Idea of work :</a:t>
            </a:r>
            <a:endParaRPr lang="en-IN" sz="40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endParaRPr>
          </a:p>
          <a:p>
            <a:pPr lvl="0">
              <a:lnSpc>
                <a:spcPct val="107000"/>
              </a:lnSpc>
              <a:spcAft>
                <a:spcPts val="0"/>
              </a:spcAft>
            </a:pPr>
            <a:r>
              <a:rPr lang="en-US" sz="2000" dirty="0">
                <a:solidFill>
                  <a:srgbClr val="FF0000"/>
                </a:solidFill>
                <a:latin typeface="Times New Roman" panose="02020603050405020304" pitchFamily="18" charset="0"/>
                <a:cs typeface="Times New Roman" panose="02020603050405020304" pitchFamily="18" charset="0"/>
                <a:sym typeface="+mn-ea"/>
              </a:rPr>
              <a:t>With the help of manually feeding of job in slot, It will travel </a:t>
            </a:r>
            <a:r>
              <a:rPr lang="en-US" sz="2000" dirty="0" smtClean="0">
                <a:solidFill>
                  <a:srgbClr val="FF0000"/>
                </a:solidFill>
                <a:latin typeface="Times New Roman" panose="02020603050405020304" pitchFamily="18" charset="0"/>
                <a:cs typeface="Times New Roman" panose="02020603050405020304" pitchFamily="18" charset="0"/>
                <a:sym typeface="+mn-ea"/>
              </a:rPr>
              <a:t>with conveyor and passed under the sensor unit then </a:t>
            </a:r>
            <a:r>
              <a:rPr lang="en-US" sz="2000" dirty="0">
                <a:solidFill>
                  <a:srgbClr val="FF0000"/>
                </a:solidFill>
                <a:latin typeface="Times New Roman" panose="02020603050405020304" pitchFamily="18" charset="0"/>
                <a:cs typeface="Times New Roman" panose="02020603050405020304" pitchFamily="18" charset="0"/>
                <a:sym typeface="+mn-ea"/>
              </a:rPr>
              <a:t>the sensor </a:t>
            </a:r>
            <a:r>
              <a:rPr lang="en-US" sz="2000" dirty="0" smtClean="0">
                <a:solidFill>
                  <a:srgbClr val="FF0000"/>
                </a:solidFill>
                <a:latin typeface="Times New Roman" panose="02020603050405020304" pitchFamily="18" charset="0"/>
                <a:cs typeface="Times New Roman" panose="02020603050405020304" pitchFamily="18" charset="0"/>
                <a:sym typeface="+mn-ea"/>
              </a:rPr>
              <a:t>assembly </a:t>
            </a:r>
            <a:r>
              <a:rPr lang="en-US" sz="2000" dirty="0">
                <a:solidFill>
                  <a:srgbClr val="FF0000"/>
                </a:solidFill>
                <a:latin typeface="Times New Roman" panose="02020603050405020304" pitchFamily="18" charset="0"/>
                <a:cs typeface="Times New Roman" panose="02020603050405020304" pitchFamily="18" charset="0"/>
                <a:sym typeface="+mn-ea"/>
              </a:rPr>
              <a:t>will automatically inspect </a:t>
            </a:r>
            <a:r>
              <a:rPr lang="en-US" sz="2000" dirty="0" smtClean="0">
                <a:solidFill>
                  <a:srgbClr val="FF0000"/>
                </a:solidFill>
                <a:latin typeface="Times New Roman" panose="02020603050405020304" pitchFamily="18" charset="0"/>
                <a:cs typeface="Times New Roman" panose="02020603050405020304" pitchFamily="18" charset="0"/>
                <a:sym typeface="+mn-ea"/>
              </a:rPr>
              <a:t>the job and gives signal to the </a:t>
            </a:r>
            <a:r>
              <a:rPr lang="en-US" sz="2000" dirty="0" smtClean="0">
                <a:solidFill>
                  <a:srgbClr val="FF0000"/>
                </a:solidFill>
                <a:latin typeface="Times New Roman" panose="02020603050405020304" pitchFamily="18" charset="0"/>
                <a:cs typeface="Times New Roman" panose="02020603050405020304" pitchFamily="18" charset="0"/>
                <a:sym typeface="+mn-ea"/>
              </a:rPr>
              <a:t>motors of Categorizer via a controller and </a:t>
            </a:r>
            <a:r>
              <a:rPr lang="en-US" sz="2000" dirty="0" smtClean="0">
                <a:solidFill>
                  <a:srgbClr val="FF0000"/>
                </a:solidFill>
                <a:latin typeface="Times New Roman" panose="02020603050405020304" pitchFamily="18" charset="0"/>
                <a:cs typeface="Times New Roman" panose="02020603050405020304" pitchFamily="18" charset="0"/>
                <a:sym typeface="+mn-ea"/>
              </a:rPr>
              <a:t>accordingly the </a:t>
            </a:r>
            <a:r>
              <a:rPr lang="en-US" sz="2000" dirty="0" smtClean="0">
                <a:solidFill>
                  <a:srgbClr val="FF0000"/>
                </a:solidFill>
                <a:latin typeface="Times New Roman" panose="02020603050405020304" pitchFamily="18" charset="0"/>
                <a:cs typeface="Times New Roman" panose="02020603050405020304" pitchFamily="18" charset="0"/>
                <a:sym typeface="+mn-ea"/>
              </a:rPr>
              <a:t>appropriate motors rotate in </a:t>
            </a:r>
            <a:r>
              <a:rPr lang="en-US" sz="2000" dirty="0" smtClean="0">
                <a:solidFill>
                  <a:srgbClr val="FF0000"/>
                </a:solidFill>
                <a:latin typeface="Times New Roman" panose="02020603050405020304" pitchFamily="18" charset="0"/>
                <a:cs typeface="Times New Roman" panose="02020603050405020304" pitchFamily="18" charset="0"/>
                <a:sym typeface="+mn-ea"/>
              </a:rPr>
              <a:t>required direction and components </a:t>
            </a:r>
            <a:r>
              <a:rPr lang="en-US" sz="2000" dirty="0">
                <a:solidFill>
                  <a:srgbClr val="FF0000"/>
                </a:solidFill>
                <a:latin typeface="Times New Roman" panose="02020603050405020304" pitchFamily="18" charset="0"/>
                <a:cs typeface="Times New Roman" panose="02020603050405020304" pitchFamily="18" charset="0"/>
                <a:sym typeface="+mn-ea"/>
              </a:rPr>
              <a:t>goes to the </a:t>
            </a:r>
            <a:r>
              <a:rPr lang="en-US" sz="2000" dirty="0" smtClean="0">
                <a:solidFill>
                  <a:srgbClr val="FF0000"/>
                </a:solidFill>
                <a:latin typeface="Times New Roman" panose="02020603050405020304" pitchFamily="18" charset="0"/>
                <a:cs typeface="Times New Roman" panose="02020603050405020304" pitchFamily="18" charset="0"/>
                <a:sym typeface="+mn-ea"/>
              </a:rPr>
              <a:t>categorized bean through categorized unit.</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440" y="87630"/>
            <a:ext cx="9601200" cy="624840"/>
          </a:xfrm>
        </p:spPr>
        <p:txBody>
          <a:bodyPr>
            <a:normAutofit fontScale="90000"/>
          </a:bodyPr>
          <a:lstStyle/>
          <a:p>
            <a:pPr algn="ctr"/>
            <a:r>
              <a:rPr lang="en-US" sz="4000" b="1" dirty="0">
                <a:solidFill>
                  <a:srgbClr val="7030A0"/>
                </a:solidFill>
                <a:latin typeface="Times New Roman" panose="02020603050405020304" pitchFamily="18" charset="0"/>
                <a:cs typeface="Times New Roman" panose="02020603050405020304" pitchFamily="18" charset="0"/>
              </a:rPr>
              <a:t>Conveyer Belt</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36625" y="712470"/>
            <a:ext cx="5509895" cy="5433695"/>
          </a:xfrm>
        </p:spPr>
        <p:txBody>
          <a:bodyPr>
            <a:normAutofit fontScale="92500" lnSpcReduction="10000"/>
          </a:bodyPr>
          <a:lstStyle/>
          <a:p>
            <a:pPr marL="342900" indent="-342900" algn="just">
              <a:lnSpc>
                <a:spcPct val="150000"/>
              </a:lnSpc>
              <a:buFont typeface="Arial" panose="020B0604020202020204" pitchFamily="34" charset="0"/>
              <a:buChar char="•"/>
            </a:pPr>
            <a:r>
              <a:rPr lang="en-US" cap="none" dirty="0">
                <a:solidFill>
                  <a:schemeClr val="accent6">
                    <a:lumMod val="75000"/>
                  </a:schemeClr>
                </a:solidFill>
                <a:latin typeface="Times New Roman" panose="02020603050405020304" pitchFamily="18" charset="0"/>
                <a:cs typeface="Times New Roman" panose="02020603050405020304" pitchFamily="18" charset="0"/>
              </a:rPr>
              <a:t>Figure shows the conveyer belt which is used to convey </a:t>
            </a:r>
            <a:r>
              <a:rPr lang="en-US" cap="none" dirty="0" smtClean="0">
                <a:solidFill>
                  <a:schemeClr val="accent6">
                    <a:lumMod val="75000"/>
                  </a:schemeClr>
                </a:solidFill>
                <a:latin typeface="Times New Roman" panose="02020603050405020304" pitchFamily="18" charset="0"/>
                <a:cs typeface="Times New Roman" panose="02020603050405020304" pitchFamily="18" charset="0"/>
              </a:rPr>
              <a:t>the </a:t>
            </a:r>
            <a:r>
              <a:rPr lang="en-US" cap="none" dirty="0" smtClean="0">
                <a:solidFill>
                  <a:schemeClr val="accent6">
                    <a:lumMod val="75000"/>
                  </a:schemeClr>
                </a:solidFill>
                <a:latin typeface="Times New Roman" panose="02020603050405020304" pitchFamily="18" charset="0"/>
                <a:cs typeface="Times New Roman" panose="02020603050405020304" pitchFamily="18" charset="0"/>
              </a:rPr>
              <a:t>jobs</a:t>
            </a:r>
            <a:r>
              <a:rPr lang="en-US" cap="none" dirty="0" smtClean="0">
                <a:solidFill>
                  <a:schemeClr val="accent6">
                    <a:lumMod val="75000"/>
                  </a:schemeClr>
                </a:solidFill>
                <a:latin typeface="Times New Roman" panose="02020603050405020304" pitchFamily="18" charset="0"/>
                <a:cs typeface="Times New Roman" panose="02020603050405020304" pitchFamily="18" charset="0"/>
              </a:rPr>
              <a:t>. </a:t>
            </a:r>
            <a:endParaRPr lang="en-US" cap="none" dirty="0" smtClean="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smtClean="0">
                <a:solidFill>
                  <a:schemeClr val="accent6">
                    <a:lumMod val="75000"/>
                  </a:schemeClr>
                </a:solidFill>
                <a:latin typeface="Times New Roman" panose="02020603050405020304" pitchFamily="18" charset="0"/>
                <a:cs typeface="Times New Roman" panose="02020603050405020304" pitchFamily="18" charset="0"/>
              </a:rPr>
              <a:t>In the earlier approach, the impressions of job shape are made </a:t>
            </a:r>
            <a:r>
              <a:rPr lang="en-US" dirty="0" smtClean="0">
                <a:solidFill>
                  <a:schemeClr val="accent6">
                    <a:lumMod val="75000"/>
                  </a:schemeClr>
                </a:solidFill>
                <a:latin typeface="Times New Roman" panose="02020603050405020304" pitchFamily="18" charset="0"/>
                <a:cs typeface="Times New Roman" panose="02020603050405020304" pitchFamily="18" charset="0"/>
              </a:rPr>
              <a:t>on belt </a:t>
            </a:r>
            <a:r>
              <a:rPr lang="en-US" dirty="0" smtClean="0">
                <a:solidFill>
                  <a:schemeClr val="accent6">
                    <a:lumMod val="75000"/>
                  </a:schemeClr>
                </a:solidFill>
                <a:latin typeface="Times New Roman" panose="02020603050405020304" pitchFamily="18" charset="0"/>
                <a:cs typeface="Times New Roman" panose="02020603050405020304" pitchFamily="18" charset="0"/>
              </a:rPr>
              <a:t>for proper orientation of job along the conveyor length. But this approach didn’t work due to increased belt thickness which would in turn stress out motor and other components of the system leading to failure. </a:t>
            </a:r>
            <a:endParaRPr lang="en-US" cap="none" dirty="0" smtClean="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smtClean="0">
                <a:solidFill>
                  <a:schemeClr val="accent6">
                    <a:lumMod val="75000"/>
                  </a:schemeClr>
                </a:solidFill>
                <a:latin typeface="Times New Roman" panose="02020603050405020304" pitchFamily="18" charset="0"/>
                <a:cs typeface="Times New Roman" panose="02020603050405020304" pitchFamily="18" charset="0"/>
              </a:rPr>
              <a:t>Then we </a:t>
            </a:r>
            <a:r>
              <a:rPr lang="en-US" dirty="0" smtClean="0">
                <a:solidFill>
                  <a:schemeClr val="accent6">
                    <a:lumMod val="75000"/>
                  </a:schemeClr>
                </a:solidFill>
                <a:latin typeface="Times New Roman" panose="02020603050405020304" pitchFamily="18" charset="0"/>
                <a:cs typeface="Times New Roman" panose="02020603050405020304" pitchFamily="18" charset="0"/>
              </a:rPr>
              <a:t>decided to go for </a:t>
            </a:r>
            <a:r>
              <a:rPr lang="en-US" cap="none" dirty="0" smtClean="0">
                <a:solidFill>
                  <a:schemeClr val="accent6">
                    <a:lumMod val="75000"/>
                  </a:schemeClr>
                </a:solidFill>
                <a:latin typeface="Times New Roman" panose="02020603050405020304" pitchFamily="18" charset="0"/>
                <a:cs typeface="Times New Roman" panose="02020603050405020304" pitchFamily="18" charset="0"/>
              </a:rPr>
              <a:t>magnetic </a:t>
            </a:r>
            <a:r>
              <a:rPr lang="en-US" cap="none" dirty="0" smtClean="0">
                <a:solidFill>
                  <a:schemeClr val="accent6">
                    <a:lumMod val="75000"/>
                  </a:schemeClr>
                </a:solidFill>
                <a:latin typeface="Times New Roman" panose="02020603050405020304" pitchFamily="18" charset="0"/>
                <a:cs typeface="Times New Roman" panose="02020603050405020304" pitchFamily="18" charset="0"/>
              </a:rPr>
              <a:t>type conveyor that </a:t>
            </a:r>
            <a:r>
              <a:rPr lang="en-US" cap="none" dirty="0" smtClean="0">
                <a:solidFill>
                  <a:schemeClr val="accent6">
                    <a:lumMod val="75000"/>
                  </a:schemeClr>
                </a:solidFill>
                <a:latin typeface="Times New Roman" panose="02020603050405020304" pitchFamily="18" charset="0"/>
                <a:cs typeface="Times New Roman" panose="02020603050405020304" pitchFamily="18" charset="0"/>
              </a:rPr>
              <a:t>holds </a:t>
            </a:r>
            <a:r>
              <a:rPr lang="en-US" cap="none" dirty="0" smtClean="0">
                <a:solidFill>
                  <a:schemeClr val="accent6">
                    <a:lumMod val="75000"/>
                  </a:schemeClr>
                </a:solidFill>
                <a:latin typeface="Times New Roman" panose="02020603050405020304" pitchFamily="18" charset="0"/>
                <a:cs typeface="Times New Roman" panose="02020603050405020304" pitchFamily="18" charset="0"/>
              </a:rPr>
              <a:t>the jobs in proper alignment and </a:t>
            </a:r>
            <a:r>
              <a:rPr lang="en-US" cap="none" dirty="0" smtClean="0">
                <a:solidFill>
                  <a:schemeClr val="accent6">
                    <a:lumMod val="75000"/>
                  </a:schemeClr>
                </a:solidFill>
                <a:latin typeface="Times New Roman" panose="02020603050405020304" pitchFamily="18" charset="0"/>
                <a:cs typeface="Times New Roman" panose="02020603050405020304" pitchFamily="18" charset="0"/>
              </a:rPr>
              <a:t>position due to use of sheet magnets under the belt of conveyor.</a:t>
            </a:r>
            <a:endParaRPr lang="en-US" cap="none" dirty="0">
              <a:solidFill>
                <a:schemeClr val="accent6">
                  <a:lumMod val="7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7" name="Picture 6" descr="WhatsApp Image 2020-10-01 at 11.37.06 PM.jpeg"/>
          <p:cNvPicPr>
            <a:picLocks noChangeAspect="1"/>
          </p:cNvPicPr>
          <p:nvPr/>
        </p:nvPicPr>
        <p:blipFill>
          <a:blip r:embed="rId1" cstate="print"/>
          <a:stretch>
            <a:fillRect/>
          </a:stretch>
        </p:blipFill>
        <p:spPr>
          <a:xfrm>
            <a:off x="6829425" y="588645"/>
            <a:ext cx="3648710" cy="2404110"/>
          </a:xfrm>
          <a:prstGeom prst="rect">
            <a:avLst/>
          </a:prstGeom>
        </p:spPr>
      </p:pic>
      <p:pic>
        <p:nvPicPr>
          <p:cNvPr id="6" name="Content Placeholder 5" descr="WhatsApp Image 2020-11-22 at 8.32.32 PM"/>
          <p:cNvPicPr>
            <a:picLocks noGrp="1" noChangeAspect="1"/>
          </p:cNvPicPr>
          <p:nvPr>
            <p:ph sz="half" idx="2"/>
          </p:nvPr>
        </p:nvPicPr>
        <p:blipFill>
          <a:blip r:embed="rId2"/>
          <a:srcRect t="9402" r="12138" b="24212"/>
          <a:stretch>
            <a:fillRect/>
          </a:stretch>
        </p:blipFill>
        <p:spPr>
          <a:xfrm rot="10800000" flipV="1">
            <a:off x="6863080" y="3048000"/>
            <a:ext cx="3582035" cy="336105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Non-contact thickness Measurement</a:t>
            </a:r>
            <a:endParaRPr lang="en-US" dirty="0"/>
          </a:p>
        </p:txBody>
      </p:sp>
      <p:sp>
        <p:nvSpPr>
          <p:cNvPr id="3" name="Content Placeholder 2"/>
          <p:cNvSpPr>
            <a:spLocks noGrp="1"/>
          </p:cNvSpPr>
          <p:nvPr>
            <p:ph sz="half" idx="1"/>
          </p:nvPr>
        </p:nvSpPr>
        <p:spPr>
          <a:xfrm>
            <a:off x="1371599" y="1606731"/>
            <a:ext cx="10162903" cy="4260669"/>
          </a:xfrm>
        </p:spPr>
        <p:txBody>
          <a:bodyPr>
            <a:normAutofit/>
          </a:bodyPr>
          <a:lstStyle/>
          <a:p>
            <a:r>
              <a:rPr lang="en-IN" sz="2400" dirty="0" smtClean="0">
                <a:solidFill>
                  <a:schemeClr val="accent6">
                    <a:lumMod val="75000"/>
                  </a:schemeClr>
                </a:solidFill>
                <a:latin typeface="Times New Roman" panose="02020603050405020304" pitchFamily="18" charset="0"/>
                <a:cs typeface="Times New Roman" panose="02020603050405020304" pitchFamily="18" charset="0"/>
              </a:rPr>
              <a:t>Various sensors and their working principles were studied and research was done advantages and disadvantages of all possible thickness measurement or displacement sensors.</a:t>
            </a:r>
            <a:endParaRPr lang="en-IN" sz="2400" dirty="0" smtClean="0">
              <a:solidFill>
                <a:schemeClr val="accent6">
                  <a:lumMod val="75000"/>
                </a:schemeClr>
              </a:solidFill>
              <a:latin typeface="Times New Roman" panose="02020603050405020304" pitchFamily="18" charset="0"/>
              <a:cs typeface="Times New Roman" panose="02020603050405020304" pitchFamily="18" charset="0"/>
            </a:endParaRPr>
          </a:p>
          <a:p>
            <a:r>
              <a:rPr lang="en-US" sz="2400" dirty="0" smtClean="0">
                <a:solidFill>
                  <a:schemeClr val="accent6">
                    <a:lumMod val="75000"/>
                  </a:schemeClr>
                </a:solidFill>
                <a:latin typeface="Times New Roman" panose="02020603050405020304" pitchFamily="18" charset="0"/>
                <a:cs typeface="Times New Roman" panose="02020603050405020304" pitchFamily="18" charset="0"/>
              </a:rPr>
              <a:t>Few sensor approaches were shortlisted and the best one was chosen based on performance factors like accuracy, measuring range, start of measuring, beam diameter, external interference factors.</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428616"/>
            <a:ext cx="9448800" cy="2035810"/>
          </a:xfrm>
          <a:prstGeom prst="rect">
            <a:avLst/>
          </a:prstGeom>
        </p:spPr>
        <p:txBody>
          <a:bodyPr wrap="square">
            <a:spAutoFit/>
          </a:bodyPr>
          <a:lstStyle/>
          <a:p>
            <a:pPr>
              <a:lnSpc>
                <a:spcPct val="107000"/>
              </a:lnSpc>
              <a:spcAft>
                <a:spcPts val="800"/>
              </a:spcAft>
            </a:pPr>
            <a:r>
              <a:rPr lang="en-IN" sz="3200" b="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rPr>
              <a:t>Proximity Displacement </a:t>
            </a:r>
            <a:r>
              <a:rPr lang="en-IN" sz="3200" b="1"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Sensor :</a:t>
            </a:r>
            <a:endParaRPr lang="en-IN" sz="32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Proximity sensor is a sensor able to detect the presence of nearby objects without any physical contact. A proximity sensor often emits an electromagnetic field or a beam of electromagnetic radiation (infrared, for instance), and looks for changes in the field or return signal.</a:t>
            </a:r>
            <a:endParaRPr lang="en-IN" sz="1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1">
            <a:extLst>
              <a:ext uri="{28A0092B-C50C-407E-A947-70E740481C1C}">
                <a14:useLocalDpi xmlns:a14="http://schemas.microsoft.com/office/drawing/2010/main" val="0"/>
              </a:ext>
            </a:extLst>
          </a:blip>
          <a:stretch>
            <a:fillRect/>
          </a:stretch>
        </p:blipFill>
        <p:spPr>
          <a:xfrm>
            <a:off x="1995392" y="3715721"/>
            <a:ext cx="3794760" cy="2790825"/>
          </a:xfrm>
          <a:prstGeom prst="rect">
            <a:avLst/>
          </a:prstGeom>
        </p:spPr>
      </p:pic>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401849" y="3715721"/>
            <a:ext cx="4446664" cy="2790824"/>
          </a:xfrm>
          <a:prstGeom prst="rect">
            <a:avLst/>
          </a:prstGeom>
        </p:spPr>
      </p:pic>
      <p:sp>
        <p:nvSpPr>
          <p:cNvPr id="5" name="Title 4"/>
          <p:cNvSpPr>
            <a:spLocks noGrp="1"/>
          </p:cNvSpPr>
          <p:nvPr>
            <p:ph type="title"/>
          </p:nvPr>
        </p:nvSpPr>
        <p:spPr>
          <a:xfrm>
            <a:off x="1371600" y="685800"/>
            <a:ext cx="9601200" cy="904875"/>
          </a:xfrm>
        </p:spPr>
        <p:txBody>
          <a:bodyPr>
            <a:normAutofit fontScale="90000"/>
          </a:bodyPr>
          <a:lstStyle/>
          <a:p>
            <a:pPr algn="ctr"/>
            <a:r>
              <a:rPr lang="en-IN" sz="4400" b="1" dirty="0" smtClean="0">
                <a:solidFill>
                  <a:srgbClr val="7030A0"/>
                </a:solidFill>
                <a:latin typeface="Times New Roman" panose="02020603050405020304" pitchFamily="18" charset="0"/>
                <a:ea typeface="Cambria" panose="02040503050406030204" pitchFamily="18" charset="0"/>
                <a:cs typeface="Times New Roman" panose="02020603050405020304" pitchFamily="18" charset="0"/>
              </a:rPr>
              <a:t>Approach 1 </a:t>
            </a:r>
            <a:br>
              <a:rPr lang="en-IN" sz="4400" dirty="0">
                <a:latin typeface="Cambria" panose="02040503050406030204" pitchFamily="18" charset="0"/>
                <a:ea typeface="Cambria" panose="02040503050406030204" pitchFamily="18" charset="0"/>
                <a:cs typeface="Times New Roman" panose="02020603050405020304" pitchFamily="18" charset="0"/>
              </a:rPr>
            </a:b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73989"/>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Reason of Rejection of Approach 1</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99404" y="1949570"/>
            <a:ext cx="9670211"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We didn’t get the sensor of required size and also the operating range is not sufficient to suit for our Project</a:t>
            </a:r>
            <a:endParaRPr lang="en-US" sz="2000" dirty="0" smtClean="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The accuracy is not satisfy the industry requirement</a:t>
            </a:r>
            <a:endParaRPr lang="en-US" sz="2000" dirty="0" smtClean="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The requirement is not accomplished by the</a:t>
            </a:r>
            <a:r>
              <a:rPr lang="en-IN" sz="2000" dirty="0" smtClean="0">
                <a:solidFill>
                  <a:srgbClr val="C00000"/>
                </a:solidFill>
                <a:latin typeface="Times New Roman" panose="02020603050405020304" pitchFamily="18" charset="0"/>
                <a:cs typeface="Times New Roman" panose="02020603050405020304" pitchFamily="18" charset="0"/>
              </a:rPr>
              <a:t> proximity sensor.</a:t>
            </a:r>
            <a:endParaRPr lang="en-IN" sz="2000" dirty="0" smtClean="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err="1" smtClean="0">
                <a:solidFill>
                  <a:srgbClr val="C00000"/>
                </a:solidFill>
                <a:latin typeface="Times New Roman" panose="02020603050405020304" pitchFamily="18" charset="0"/>
                <a:cs typeface="Times New Roman" panose="02020603050405020304" pitchFamily="18" charset="0"/>
              </a:rPr>
              <a:t>Soes</a:t>
            </a:r>
            <a:r>
              <a:rPr lang="en-IN" sz="2000" dirty="0" smtClean="0">
                <a:solidFill>
                  <a:srgbClr val="C00000"/>
                </a:solidFill>
                <a:latin typeface="Times New Roman" panose="02020603050405020304" pitchFamily="18" charset="0"/>
                <a:cs typeface="Times New Roman" panose="02020603050405020304" pitchFamily="18" charset="0"/>
              </a:rPr>
              <a:t> not get the stable Reading </a:t>
            </a:r>
            <a:endParaRPr lang="en-US" sz="2000" dirty="0" smtClean="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428616"/>
            <a:ext cx="9448800" cy="2796540"/>
          </a:xfrm>
          <a:prstGeom prst="rect">
            <a:avLst/>
          </a:prstGeom>
        </p:spPr>
        <p:txBody>
          <a:bodyPr wrap="square">
            <a:spAutoFit/>
          </a:bodyPr>
          <a:lstStyle/>
          <a:p>
            <a:pPr>
              <a:lnSpc>
                <a:spcPct val="107000"/>
              </a:lnSpc>
              <a:spcAft>
                <a:spcPts val="800"/>
              </a:spcAft>
            </a:pPr>
            <a:r>
              <a:rPr lang="en-IN" sz="3200" b="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rPr>
              <a:t>Photoelectric Displacement Sensor </a:t>
            </a:r>
            <a:r>
              <a:rPr lang="en-IN" sz="3200" b="1"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a:t>
            </a:r>
            <a:endParaRPr lang="en-IN" sz="32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 photoelectric sensor emits a light beam (visible or infrared) from its light-emitting </a:t>
            </a:r>
            <a:r>
              <a:rPr lang="en-US" sz="2000" dirty="0" err="1" smtClean="0">
                <a:latin typeface="Times New Roman" panose="02020603050405020304" pitchFamily="18" charset="0"/>
                <a:cs typeface="Times New Roman" panose="02020603050405020304" pitchFamily="18" charset="0"/>
              </a:rPr>
              <a:t>element.A</a:t>
            </a:r>
            <a:r>
              <a:rPr lang="en-US" sz="2000" dirty="0" smtClean="0">
                <a:latin typeface="Times New Roman" panose="02020603050405020304" pitchFamily="18" charset="0"/>
                <a:cs typeface="Times New Roman" panose="02020603050405020304" pitchFamily="18" charset="0"/>
              </a:rPr>
              <a:t> reflective-type photoelectric sensor is used to detect the light beam reflected from the </a:t>
            </a:r>
            <a:r>
              <a:rPr lang="en-US" sz="2000" dirty="0" err="1" smtClean="0">
                <a:latin typeface="Times New Roman" panose="02020603050405020304" pitchFamily="18" charset="0"/>
                <a:cs typeface="Times New Roman" panose="02020603050405020304" pitchFamily="18" charset="0"/>
              </a:rPr>
              <a:t>target.A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thrubeam</a:t>
            </a:r>
            <a:r>
              <a:rPr lang="en-US" sz="2000" dirty="0" smtClean="0">
                <a:latin typeface="Times New Roman" panose="02020603050405020304" pitchFamily="18" charset="0"/>
                <a:cs typeface="Times New Roman" panose="02020603050405020304" pitchFamily="18" charset="0"/>
              </a:rPr>
              <a:t> type sensor is used to measure the change in light quantity caused by the target crossing the optical axis. A beam of light is emitted from the light emitting element and is received by the light receiving element.</a:t>
            </a:r>
            <a:endParaRPr lang="en-US" sz="2000" dirty="0" smtClean="0">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a:xfrm>
            <a:off x="1371600" y="685800"/>
            <a:ext cx="9601200" cy="904875"/>
          </a:xfrm>
        </p:spPr>
        <p:txBody>
          <a:bodyPr>
            <a:normAutofit fontScale="90000"/>
          </a:bodyPr>
          <a:lstStyle/>
          <a:p>
            <a:pPr algn="ctr"/>
            <a:r>
              <a:rPr lang="en-IN" sz="4400" b="1" dirty="0" smtClean="0">
                <a:solidFill>
                  <a:srgbClr val="7030A0"/>
                </a:solidFill>
                <a:latin typeface="Times New Roman" panose="02020603050405020304" pitchFamily="18" charset="0"/>
                <a:ea typeface="Cambria" panose="02040503050406030204" pitchFamily="18" charset="0"/>
                <a:cs typeface="Times New Roman" panose="02020603050405020304" pitchFamily="18" charset="0"/>
              </a:rPr>
              <a:t>Approach 2 </a:t>
            </a:r>
            <a:br>
              <a:rPr lang="en-IN" sz="4400" dirty="0">
                <a:latin typeface="Cambria" panose="02040503050406030204" pitchFamily="18" charset="0"/>
                <a:ea typeface="Cambria" panose="02040503050406030204" pitchFamily="18" charset="0"/>
                <a:cs typeface="Times New Roman" panose="02020603050405020304" pitchFamily="18" charset="0"/>
              </a:rPr>
            </a:br>
            <a:endParaRPr lang="en-IN" dirty="0"/>
          </a:p>
        </p:txBody>
      </p:sp>
      <p:pic>
        <p:nvPicPr>
          <p:cNvPr id="9" name="Picture 8" descr="Photoelectric - Reflective model.png"/>
          <p:cNvPicPr>
            <a:picLocks noChangeAspect="1"/>
          </p:cNvPicPr>
          <p:nvPr/>
        </p:nvPicPr>
        <p:blipFill>
          <a:blip r:embed="rId1"/>
          <a:stretch>
            <a:fillRect/>
          </a:stretch>
        </p:blipFill>
        <p:spPr>
          <a:xfrm>
            <a:off x="1371600" y="3841115"/>
            <a:ext cx="9282430" cy="275653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6351"/>
          </a:xfrm>
        </p:spPr>
        <p:txBody>
          <a:bodyPr/>
          <a:lstStyle/>
          <a:p>
            <a:r>
              <a:rPr lang="en-US" dirty="0">
                <a:solidFill>
                  <a:srgbClr val="C00000"/>
                </a:solidFill>
                <a:latin typeface="Times New Roman" panose="02020603050405020304" pitchFamily="18" charset="0"/>
                <a:cs typeface="Times New Roman" panose="02020603050405020304" pitchFamily="18" charset="0"/>
              </a:rPr>
              <a:t>Reason of Rejection of Approach </a:t>
            </a:r>
            <a:r>
              <a:rPr lang="en-US" dirty="0" smtClean="0">
                <a:solidFill>
                  <a:srgbClr val="C00000"/>
                </a:solidFill>
                <a:latin typeface="Times New Roman" panose="02020603050405020304" pitchFamily="18" charset="0"/>
                <a:cs typeface="Times New Roman" panose="02020603050405020304" pitchFamily="18" charset="0"/>
              </a:rPr>
              <a:t>2</a:t>
            </a:r>
            <a:endParaRPr lang="en-IN" dirty="0"/>
          </a:p>
        </p:txBody>
      </p:sp>
      <p:sp>
        <p:nvSpPr>
          <p:cNvPr id="3" name="TextBox 2"/>
          <p:cNvSpPr txBox="1"/>
          <p:nvPr/>
        </p:nvSpPr>
        <p:spPr>
          <a:xfrm>
            <a:off x="1570007" y="1915065"/>
            <a:ext cx="894559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Highly Expensive</a:t>
            </a:r>
            <a:endParaRPr lang="en-US" sz="2000" dirty="0" smtClean="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Not suitable with the design as the sensor unable to give accurate reading due to vibration in belt</a:t>
            </a:r>
            <a:endParaRPr lang="en-US" sz="2000" dirty="0" smtClean="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rgbClr val="C00000"/>
                </a:solidFill>
                <a:latin typeface="Times New Roman" panose="02020603050405020304" pitchFamily="18" charset="0"/>
                <a:cs typeface="Times New Roman" panose="02020603050405020304" pitchFamily="18" charset="0"/>
              </a:rPr>
              <a:t>Affected by light and Pollution</a:t>
            </a:r>
            <a:endParaRPr lang="en-IN" sz="20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630" y="1640205"/>
            <a:ext cx="4803140" cy="5127625"/>
          </a:xfrm>
          <a:prstGeom prst="rect">
            <a:avLst/>
          </a:prstGeom>
        </p:spPr>
        <p:txBody>
          <a:bodyPr wrap="square">
            <a:spAutoFit/>
          </a:bodyPr>
          <a:lstStyle/>
          <a:p>
            <a:pPr algn="just">
              <a:lnSpc>
                <a:spcPct val="107000"/>
              </a:lnSpc>
              <a:spcAft>
                <a:spcPts val="800"/>
              </a:spcAft>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The principle of laser displacement sensor ranging is a method where triangulation is applied by combining the emitting element and the position sensitive device (PSD) to perform ranging (detecting the amount of displacement). The laser light is focused through the emitting lens and projected on an object. At that time, some of the light beam that is reflected from the object produces a light spot on the position sensing device. When the object moves, the PSD moves as well. Detecting the changes in positions makes it possible to detect the amount of displacement of the object.</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lnSpc>
                <a:spcPct val="107000"/>
              </a:lnSpc>
              <a:spcAft>
                <a:spcPts val="800"/>
              </a:spcAft>
            </a:pPr>
            <a:endParaRPr lang="en-US" sz="20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a:xfrm>
            <a:off x="1493520" y="219710"/>
            <a:ext cx="9601200" cy="904875"/>
          </a:xfrm>
        </p:spPr>
        <p:txBody>
          <a:bodyPr>
            <a:normAutofit fontScale="90000"/>
          </a:bodyPr>
          <a:lstStyle/>
          <a:p>
            <a:pPr algn="ctr"/>
            <a:r>
              <a:rPr lang="en-IN" sz="4400" b="1" dirty="0" smtClean="0">
                <a:solidFill>
                  <a:srgbClr val="7030A0"/>
                </a:solidFill>
                <a:latin typeface="Times New Roman" panose="02020603050405020304" pitchFamily="18" charset="0"/>
                <a:ea typeface="Cambria" panose="02040503050406030204" pitchFamily="18" charset="0"/>
                <a:cs typeface="Times New Roman" panose="02020603050405020304" pitchFamily="18" charset="0"/>
              </a:rPr>
              <a:t>Approach 3</a:t>
            </a:r>
            <a:br>
              <a:rPr lang="en-IN" sz="4400" dirty="0">
                <a:latin typeface="Cambria" panose="02040503050406030204" pitchFamily="18" charset="0"/>
                <a:ea typeface="Cambria" panose="02040503050406030204" pitchFamily="18" charset="0"/>
                <a:cs typeface="Times New Roman" panose="02020603050405020304" pitchFamily="18" charset="0"/>
              </a:rPr>
            </a:br>
            <a:endParaRPr lang="en-IN" dirty="0"/>
          </a:p>
        </p:txBody>
      </p:sp>
      <p:pic>
        <p:nvPicPr>
          <p:cNvPr id="6" name="Picture 5" descr="Laser Principal.png"/>
          <p:cNvPicPr>
            <a:picLocks noChangeAspect="1"/>
          </p:cNvPicPr>
          <p:nvPr/>
        </p:nvPicPr>
        <p:blipFill>
          <a:blip r:embed="rId1"/>
          <a:stretch>
            <a:fillRect/>
          </a:stretch>
        </p:blipFill>
        <p:spPr>
          <a:xfrm>
            <a:off x="5803900" y="1724025"/>
            <a:ext cx="6022975" cy="4977765"/>
          </a:xfrm>
          <a:prstGeom prst="rect">
            <a:avLst/>
          </a:prstGeom>
        </p:spPr>
      </p:pic>
      <p:sp>
        <p:nvSpPr>
          <p:cNvPr id="3" name="Text Box 2"/>
          <p:cNvSpPr txBox="1"/>
          <p:nvPr/>
        </p:nvSpPr>
        <p:spPr>
          <a:xfrm>
            <a:off x="1493520" y="890270"/>
            <a:ext cx="10323195" cy="749935"/>
          </a:xfrm>
          <a:prstGeom prst="rect">
            <a:avLst/>
          </a:prstGeom>
          <a:noFill/>
        </p:spPr>
        <p:txBody>
          <a:bodyPr wrap="square" rtlCol="0" anchor="t">
            <a:spAutoFit/>
          </a:bodyPr>
          <a:lstStyle/>
          <a:p>
            <a:pPr>
              <a:lnSpc>
                <a:spcPct val="107000"/>
              </a:lnSpc>
              <a:spcAft>
                <a:spcPts val="800"/>
              </a:spcAft>
            </a:pPr>
            <a:r>
              <a:rPr lang="en-IN" sz="4000" b="1" dirty="0" smtClean="0">
                <a:solidFill>
                  <a:srgbClr val="00B050"/>
                </a:solidFill>
                <a:latin typeface="Times New Roman" panose="02020603050405020304" pitchFamily="18" charset="0"/>
                <a:ea typeface="Cambria" panose="02040503050406030204" pitchFamily="18" charset="0"/>
                <a:cs typeface="Times New Roman" panose="02020603050405020304" pitchFamily="18" charset="0"/>
                <a:sym typeface="+mn-ea"/>
              </a:rPr>
              <a:t>Laser Displacement </a:t>
            </a:r>
            <a:r>
              <a:rPr lang="en-IN" sz="4000" b="1" dirty="0">
                <a:solidFill>
                  <a:srgbClr val="00B050"/>
                </a:solidFill>
                <a:latin typeface="Times New Roman" panose="02020603050405020304" pitchFamily="18" charset="0"/>
                <a:ea typeface="Cambria" panose="02040503050406030204" pitchFamily="18" charset="0"/>
                <a:cs typeface="Times New Roman" panose="02020603050405020304" pitchFamily="18" charset="0"/>
                <a:sym typeface="+mn-ea"/>
              </a:rPr>
              <a:t>Sensor :</a:t>
            </a:r>
            <a:endParaRPr lang="en-IN" sz="4000" b="1" dirty="0">
              <a:solidFill>
                <a:srgbClr val="00B050"/>
              </a:solidFill>
              <a:latin typeface="Times New Roman" panose="02020603050405020304" pitchFamily="18" charset="0"/>
              <a:ea typeface="Cambria" panose="020405030504060302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3" name="Subtitle 2"/>
          <p:cNvSpPr>
            <a:spLocks noGrp="1"/>
          </p:cNvSpPr>
          <p:nvPr>
            <p:ph type="body" idx="1"/>
          </p:nvPr>
        </p:nvSpPr>
        <p:spPr>
          <a:xfrm>
            <a:off x="1137148" y="388406"/>
            <a:ext cx="9683056" cy="1962807"/>
          </a:xfrm>
        </p:spPr>
        <p:txBody>
          <a:bodyPr>
            <a:normAutofit/>
          </a:bodyPr>
          <a:lstStyle/>
          <a:p>
            <a:pPr algn="ctr"/>
            <a:r>
              <a:rPr lang="en-IN" sz="4000" dirty="0" smtClean="0">
                <a:solidFill>
                  <a:srgbClr val="C00000"/>
                </a:solidFill>
                <a:latin typeface="Times New Roman" panose="02020603050405020304" pitchFamily="18" charset="0"/>
                <a:ea typeface="Cambria" panose="02040503050406030204" pitchFamily="18" charset="0"/>
                <a:cs typeface="Times New Roman" panose="02020603050405020304" pitchFamily="18" charset="0"/>
              </a:rPr>
              <a:t>      Dedicated Job Thickness Measurement Automation</a:t>
            </a:r>
            <a:endParaRPr lang="en-IN" sz="4000" dirty="0" smtClean="0">
              <a:solidFill>
                <a:srgbClr val="C00000"/>
              </a:solidFill>
              <a:latin typeface="Times New Roman" panose="02020603050405020304" pitchFamily="18" charset="0"/>
              <a:ea typeface="Cambria" panose="02040503050406030204" pitchFamily="18" charset="0"/>
              <a:cs typeface="Times New Roman" panose="02020603050405020304" pitchFamily="18" charset="0"/>
            </a:endParaRPr>
          </a:p>
          <a:p>
            <a:pPr algn="ctr"/>
            <a:endParaRPr lang="en-IN" sz="2000"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a:p>
            <a:pPr algn="ctr"/>
            <a:r>
              <a:rPr lang="en-IN" sz="2800"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      Project Analysis, </a:t>
            </a:r>
            <a:r>
              <a:rPr lang="en-IN" sz="2800" dirty="0" smtClean="0">
                <a:solidFill>
                  <a:srgbClr val="0070C0"/>
                </a:solidFill>
                <a:latin typeface="Times New Roman" panose="02020603050405020304" pitchFamily="18" charset="0"/>
                <a:ea typeface="Cambria" panose="02040503050406030204" pitchFamily="18" charset="0"/>
                <a:cs typeface="Times New Roman" panose="02020603050405020304" pitchFamily="18" charset="0"/>
              </a:rPr>
              <a:t>Research-work </a:t>
            </a:r>
            <a:r>
              <a:rPr lang="en-IN" sz="2800"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And Conclusion</a:t>
            </a:r>
            <a:endParaRPr lang="en-IN" sz="2800"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Content Placeholder 3"/>
          <p:cNvSpPr>
            <a:spLocks noGrp="1"/>
          </p:cNvSpPr>
          <p:nvPr>
            <p:ph sz="half" idx="2"/>
          </p:nvPr>
        </p:nvSpPr>
        <p:spPr>
          <a:xfrm>
            <a:off x="1698307" y="3167487"/>
            <a:ext cx="8947785" cy="403849"/>
          </a:xfrm>
        </p:spPr>
        <p:txBody>
          <a:bodyPr>
            <a:normAutofit fontScale="25000" lnSpcReduction="20000"/>
          </a:bodyPr>
          <a:lstStyle/>
          <a:p>
            <a:pPr marL="0" indent="0">
              <a:buNone/>
            </a:pPr>
            <a:r>
              <a:rPr lang="en-IN" altLang="en-US" sz="2400" dirty="0">
                <a:solidFill>
                  <a:srgbClr val="00B050"/>
                </a:solidFill>
                <a:latin typeface="Times New Roman" panose="02020603050405020304" pitchFamily="18" charset="0"/>
                <a:cs typeface="Times New Roman" panose="02020603050405020304" pitchFamily="18" charset="0"/>
              </a:rPr>
              <a:t>                                            		</a:t>
            </a:r>
            <a:r>
              <a:rPr lang="en-IN" altLang="en-US" sz="2800" dirty="0">
                <a:solidFill>
                  <a:srgbClr val="00B050"/>
                </a:solidFill>
                <a:latin typeface="Times New Roman" panose="02020603050405020304" pitchFamily="18" charset="0"/>
                <a:cs typeface="Times New Roman" panose="02020603050405020304" pitchFamily="18" charset="0"/>
              </a:rPr>
              <a:t>	</a:t>
            </a:r>
            <a:r>
              <a:rPr lang="en-US" sz="12800" b="1" dirty="0">
                <a:solidFill>
                  <a:srgbClr val="00B050"/>
                </a:solidFill>
                <a:latin typeface="Times New Roman" panose="02020603050405020304" pitchFamily="18" charset="0"/>
                <a:cs typeface="Times New Roman" panose="02020603050405020304" pitchFamily="18" charset="0"/>
              </a:rPr>
              <a:t>Team </a:t>
            </a:r>
            <a:r>
              <a:rPr lang="en-US" sz="12800" b="1" dirty="0" smtClean="0">
                <a:solidFill>
                  <a:srgbClr val="00B050"/>
                </a:solidFill>
                <a:latin typeface="Times New Roman" panose="02020603050405020304" pitchFamily="18" charset="0"/>
                <a:cs typeface="Times New Roman" panose="02020603050405020304" pitchFamily="18" charset="0"/>
              </a:rPr>
              <a:t>Members : </a:t>
            </a:r>
            <a:endParaRPr lang="en-US" sz="12800" dirty="0" smtClean="0">
              <a:solidFill>
                <a:srgbClr val="00B050"/>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accent6">
                    <a:lumMod val="75000"/>
                  </a:schemeClr>
                </a:solidFill>
                <a:latin typeface="Times New Roman" panose="02020603050405020304" pitchFamily="18" charset="0"/>
                <a:cs typeface="Times New Roman" panose="02020603050405020304" pitchFamily="18" charset="0"/>
              </a:rPr>
              <a:t>	                                </a:t>
            </a:r>
            <a:r>
              <a:rPr lang="en-US" sz="2400" b="1" u="sng" dirty="0" smtClean="0">
                <a:solidFill>
                  <a:srgbClr val="00B0F0"/>
                </a:solidFill>
                <a:latin typeface="Times New Roman" panose="02020603050405020304" pitchFamily="18" charset="0"/>
                <a:cs typeface="Times New Roman" panose="02020603050405020304" pitchFamily="18" charset="0"/>
              </a:rPr>
              <a:t>    </a:t>
            </a:r>
            <a:r>
              <a:rPr lang="en-IN" altLang="en-US" sz="9600" dirty="0" smtClean="0">
                <a:solidFill>
                  <a:schemeClr val="accent6">
                    <a:lumMod val="75000"/>
                  </a:schemeClr>
                </a:solidFill>
                <a:latin typeface="Times New Roman" panose="02020603050405020304" pitchFamily="18" charset="0"/>
                <a:cs typeface="Times New Roman" panose="02020603050405020304" pitchFamily="18" charset="0"/>
                <a:sym typeface="+mn-ea"/>
              </a:rPr>
              <a:t>	</a:t>
            </a:r>
            <a:r>
              <a:rPr lang="en-IN" altLang="en-US" sz="9600" dirty="0" smtClean="0">
                <a:solidFill>
                  <a:schemeClr val="accent6">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6">
                    <a:lumMod val="75000"/>
                  </a:schemeClr>
                </a:solidFill>
                <a:latin typeface="Times New Roman" panose="02020603050405020304" pitchFamily="18" charset="0"/>
                <a:cs typeface="Times New Roman" panose="02020603050405020304" pitchFamily="18" charset="0"/>
              </a:rPr>
              <a:t>			</a:t>
            </a:r>
            <a:endParaRPr lang="en-US" sz="2400" dirty="0" smtClean="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IN" altLang="en-US" dirty="0">
                <a:solidFill>
                  <a:schemeClr val="accent6">
                    <a:lumMod val="75000"/>
                  </a:schemeClr>
                </a:solidFill>
              </a:rPr>
              <a:t>	</a:t>
            </a:r>
            <a:endParaRPr lang="en-US" dirty="0">
              <a:solidFill>
                <a:schemeClr val="accent6">
                  <a:lumMod val="75000"/>
                </a:schemeClr>
              </a:solidFill>
            </a:endParaRPr>
          </a:p>
          <a:p>
            <a:pPr marL="0" indent="0">
              <a:buNone/>
            </a:pPr>
            <a:endParaRPr lang="en-IN" dirty="0"/>
          </a:p>
        </p:txBody>
      </p:sp>
      <p:sp>
        <p:nvSpPr>
          <p:cNvPr id="5" name="TextBox 4"/>
          <p:cNvSpPr txBox="1"/>
          <p:nvPr/>
        </p:nvSpPr>
        <p:spPr>
          <a:xfrm>
            <a:off x="6547449" y="3804248"/>
            <a:ext cx="4425352" cy="1938020"/>
          </a:xfrm>
          <a:prstGeom prst="rect">
            <a:avLst/>
          </a:prstGeom>
          <a:noFill/>
        </p:spPr>
        <p:txBody>
          <a:bodyPr wrap="square" rtlCol="0">
            <a:spAutoFit/>
          </a:bodyPr>
          <a:lstStyle/>
          <a:p>
            <a:r>
              <a:rPr lang="en-IN" altLang="en-US" sz="2400" dirty="0">
                <a:solidFill>
                  <a:schemeClr val="accent6">
                    <a:lumMod val="75000"/>
                  </a:schemeClr>
                </a:solidFill>
                <a:latin typeface="Times New Roman" panose="02020603050405020304" pitchFamily="18" charset="0"/>
                <a:cs typeface="Times New Roman" panose="02020603050405020304" pitchFamily="18" charset="0"/>
                <a:sym typeface="+mn-ea"/>
              </a:rPr>
              <a:t>		Group No : 4</a:t>
            </a:r>
            <a:endParaRPr lang="en-IN" altLang="en-US" sz="2400" dirty="0">
              <a:solidFill>
                <a:schemeClr val="accent6">
                  <a:lumMod val="75000"/>
                </a:schemeClr>
              </a:solidFill>
              <a:latin typeface="Times New Roman" panose="02020603050405020304" pitchFamily="18" charset="0"/>
              <a:cs typeface="Times New Roman" panose="02020603050405020304" pitchFamily="18" charset="0"/>
              <a:sym typeface="+mn-ea"/>
            </a:endParaRPr>
          </a:p>
          <a:p>
            <a:r>
              <a:rPr lang="en-IN" altLang="en-US" sz="2400" dirty="0">
                <a:solidFill>
                  <a:schemeClr val="accent6">
                    <a:lumMod val="75000"/>
                  </a:schemeClr>
                </a:solidFill>
                <a:latin typeface="Times New Roman" panose="02020603050405020304" pitchFamily="18" charset="0"/>
                <a:cs typeface="Times New Roman" panose="02020603050405020304" pitchFamily="18" charset="0"/>
                <a:sym typeface="+mn-ea"/>
              </a:rPr>
              <a:t>	1</a:t>
            </a:r>
            <a:r>
              <a:rPr lang="en-IN" altLang="en-US" sz="2400" dirty="0" smtClean="0">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sym typeface="+mn-ea"/>
              </a:rPr>
              <a:t>Sujit</a:t>
            </a:r>
            <a:r>
              <a:rPr lang="en-US" sz="2400" dirty="0">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sz="2400" dirty="0" err="1" smtClean="0">
                <a:solidFill>
                  <a:schemeClr val="accent6">
                    <a:lumMod val="75000"/>
                  </a:schemeClr>
                </a:solidFill>
                <a:latin typeface="Times New Roman" panose="02020603050405020304" pitchFamily="18" charset="0"/>
                <a:cs typeface="Times New Roman" panose="02020603050405020304" pitchFamily="18" charset="0"/>
                <a:sym typeface="+mn-ea"/>
              </a:rPr>
              <a:t>Bhausaheb</a:t>
            </a:r>
            <a:r>
              <a:rPr lang="en-US" sz="2400" dirty="0" smtClean="0">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sz="2400" dirty="0" err="1" smtClean="0">
                <a:solidFill>
                  <a:schemeClr val="accent6">
                    <a:lumMod val="75000"/>
                  </a:schemeClr>
                </a:solidFill>
                <a:latin typeface="Times New Roman" panose="02020603050405020304" pitchFamily="18" charset="0"/>
                <a:cs typeface="Times New Roman" panose="02020603050405020304" pitchFamily="18" charset="0"/>
                <a:sym typeface="+mn-ea"/>
              </a:rPr>
              <a:t>Jamdade</a:t>
            </a:r>
            <a:endParaRPr lang="en-IN" altLang="en-US" sz="2400" dirty="0">
              <a:solidFill>
                <a:schemeClr val="accent6">
                  <a:lumMod val="75000"/>
                </a:schemeClr>
              </a:solidFill>
              <a:latin typeface="Times New Roman" panose="02020603050405020304" pitchFamily="18" charset="0"/>
              <a:cs typeface="Times New Roman" panose="02020603050405020304" pitchFamily="18" charset="0"/>
            </a:endParaRPr>
          </a:p>
          <a:p>
            <a:r>
              <a:rPr lang="en-IN" altLang="en-US" sz="2400" dirty="0">
                <a:solidFill>
                  <a:schemeClr val="accent6">
                    <a:lumMod val="75000"/>
                  </a:schemeClr>
                </a:solidFill>
                <a:latin typeface="Times New Roman" panose="02020603050405020304" pitchFamily="18" charset="0"/>
                <a:cs typeface="Times New Roman" panose="02020603050405020304" pitchFamily="18" charset="0"/>
              </a:rPr>
              <a:t>	2</a:t>
            </a:r>
            <a:r>
              <a:rPr lang="en-IN" altLang="en-US" sz="2400" dirty="0" smtClean="0">
                <a:solidFill>
                  <a:schemeClr val="accent6">
                    <a:lumMod val="75000"/>
                  </a:schemeClr>
                </a:solidFill>
                <a:latin typeface="Times New Roman" panose="02020603050405020304" pitchFamily="18" charset="0"/>
                <a:cs typeface="Times New Roman" panose="02020603050405020304" pitchFamily="18" charset="0"/>
              </a:rPr>
              <a:t>. </a:t>
            </a:r>
            <a:r>
              <a:rPr lang="en-IN" altLang="en-US" sz="2400" dirty="0" err="1" smtClean="0">
                <a:solidFill>
                  <a:schemeClr val="accent6">
                    <a:lumMod val="75000"/>
                  </a:schemeClr>
                </a:solidFill>
                <a:latin typeface="Times New Roman" panose="02020603050405020304" pitchFamily="18" charset="0"/>
                <a:cs typeface="Times New Roman" panose="02020603050405020304" pitchFamily="18" charset="0"/>
              </a:rPr>
              <a:t>Komal</a:t>
            </a:r>
            <a:r>
              <a:rPr lang="en-IN" altLang="en-US" sz="2400" dirty="0" smtClean="0">
                <a:solidFill>
                  <a:schemeClr val="accent6">
                    <a:lumMod val="75000"/>
                  </a:schemeClr>
                </a:solidFill>
                <a:latin typeface="Times New Roman" panose="02020603050405020304" pitchFamily="18" charset="0"/>
                <a:cs typeface="Times New Roman" panose="02020603050405020304" pitchFamily="18" charset="0"/>
              </a:rPr>
              <a:t> </a:t>
            </a:r>
            <a:r>
              <a:rPr lang="en-IN" altLang="en-US" sz="2400" dirty="0" err="1" smtClean="0">
                <a:solidFill>
                  <a:schemeClr val="accent6">
                    <a:lumMod val="75000"/>
                  </a:schemeClr>
                </a:solidFill>
                <a:latin typeface="Times New Roman" panose="02020603050405020304" pitchFamily="18" charset="0"/>
                <a:cs typeface="Times New Roman" panose="02020603050405020304" pitchFamily="18" charset="0"/>
              </a:rPr>
              <a:t>Sandip</a:t>
            </a:r>
            <a:r>
              <a:rPr lang="en-IN" altLang="en-US" sz="2400" dirty="0" smtClean="0">
                <a:solidFill>
                  <a:schemeClr val="accent6">
                    <a:lumMod val="75000"/>
                  </a:schemeClr>
                </a:solidFill>
                <a:latin typeface="Times New Roman" panose="02020603050405020304" pitchFamily="18" charset="0"/>
                <a:cs typeface="Times New Roman" panose="02020603050405020304" pitchFamily="18" charset="0"/>
              </a:rPr>
              <a:t> </a:t>
            </a:r>
            <a:r>
              <a:rPr lang="en-IN" altLang="en-US" sz="2400" dirty="0" err="1">
                <a:solidFill>
                  <a:schemeClr val="accent6">
                    <a:lumMod val="75000"/>
                  </a:schemeClr>
                </a:solidFill>
                <a:latin typeface="Times New Roman" panose="02020603050405020304" pitchFamily="18" charset="0"/>
                <a:cs typeface="Times New Roman" panose="02020603050405020304" pitchFamily="18" charset="0"/>
              </a:rPr>
              <a:t>Deshmukh</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a:p>
            <a:r>
              <a:rPr lang="en-US" altLang="en-US" sz="2400" dirty="0" smtClean="0">
                <a:solidFill>
                  <a:schemeClr val="accent6">
                    <a:lumMod val="75000"/>
                  </a:schemeClr>
                </a:solidFill>
                <a:latin typeface="Times New Roman" panose="02020603050405020304" pitchFamily="18" charset="0"/>
                <a:cs typeface="Times New Roman" panose="02020603050405020304" pitchFamily="18" charset="0"/>
              </a:rPr>
              <a:t>	</a:t>
            </a:r>
            <a:r>
              <a:rPr lang="en-IN" altLang="en-US" sz="2400" dirty="0" smtClean="0">
                <a:solidFill>
                  <a:schemeClr val="accent6">
                    <a:lumMod val="75000"/>
                  </a:schemeClr>
                </a:solidFill>
                <a:latin typeface="Times New Roman" panose="02020603050405020304" pitchFamily="18" charset="0"/>
                <a:cs typeface="Times New Roman" panose="02020603050405020304" pitchFamily="18" charset="0"/>
              </a:rPr>
              <a:t>3. </a:t>
            </a:r>
            <a:r>
              <a:rPr lang="en-US" sz="2400" dirty="0" err="1" smtClean="0">
                <a:solidFill>
                  <a:schemeClr val="accent6">
                    <a:lumMod val="75000"/>
                  </a:schemeClr>
                </a:solidFill>
                <a:latin typeface="Times New Roman" panose="02020603050405020304" pitchFamily="18" charset="0"/>
                <a:cs typeface="Times New Roman" panose="02020603050405020304" pitchFamily="18" charset="0"/>
                <a:sym typeface="+mn-ea"/>
              </a:rPr>
              <a:t>Aniket</a:t>
            </a:r>
            <a:r>
              <a:rPr lang="en-US" sz="2400" dirty="0" smtClean="0">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sz="2400" dirty="0" err="1" smtClean="0">
                <a:solidFill>
                  <a:schemeClr val="accent6">
                    <a:lumMod val="75000"/>
                  </a:schemeClr>
                </a:solidFill>
                <a:latin typeface="Times New Roman" panose="02020603050405020304" pitchFamily="18" charset="0"/>
                <a:cs typeface="Times New Roman" panose="02020603050405020304" pitchFamily="18" charset="0"/>
                <a:sym typeface="+mn-ea"/>
              </a:rPr>
              <a:t>Yashwant</a:t>
            </a:r>
            <a:r>
              <a:rPr lang="en-US" sz="2400" dirty="0" smtClean="0">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sym typeface="+mn-ea"/>
              </a:rPr>
              <a:t>Kedari</a:t>
            </a:r>
            <a:r>
              <a:rPr lang="en-IN" altLang="en-US" sz="2400" dirty="0">
                <a:solidFill>
                  <a:schemeClr val="accent6">
                    <a:lumMod val="75000"/>
                  </a:schemeClr>
                </a:solidFill>
                <a:latin typeface="Times New Roman" panose="02020603050405020304" pitchFamily="18" charset="0"/>
                <a:cs typeface="Times New Roman" panose="02020603050405020304" pitchFamily="18" charset="0"/>
                <a:sym typeface="+mn-ea"/>
              </a:rPr>
              <a:t>	</a:t>
            </a:r>
            <a:r>
              <a:rPr lang="en-IN" altLang="en-US" sz="2400" dirty="0">
                <a:solidFill>
                  <a:schemeClr val="accent6">
                    <a:lumMod val="75000"/>
                  </a:schemeClr>
                </a:solidFill>
                <a:latin typeface="Times New Roman" panose="02020603050405020304" pitchFamily="18" charset="0"/>
                <a:cs typeface="Times New Roman" panose="02020603050405020304" pitchFamily="18" charset="0"/>
              </a:rPr>
              <a:t>	4</a:t>
            </a:r>
            <a:r>
              <a:rPr lang="en-IN" altLang="en-US" sz="2400" dirty="0" smtClean="0">
                <a:solidFill>
                  <a:schemeClr val="accent6">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6">
                    <a:lumMod val="75000"/>
                  </a:schemeClr>
                </a:solidFill>
                <a:latin typeface="Times New Roman" panose="02020603050405020304" pitchFamily="18" charset="0"/>
                <a:cs typeface="Times New Roman" panose="02020603050405020304" pitchFamily="18" charset="0"/>
                <a:sym typeface="+mn-ea"/>
              </a:rPr>
              <a:t>Chetan </a:t>
            </a:r>
            <a:r>
              <a:rPr lang="en-US" sz="2400" dirty="0" err="1" smtClean="0">
                <a:solidFill>
                  <a:schemeClr val="accent6">
                    <a:lumMod val="75000"/>
                  </a:schemeClr>
                </a:solidFill>
                <a:latin typeface="Times New Roman" panose="02020603050405020304" pitchFamily="18" charset="0"/>
                <a:cs typeface="Times New Roman" panose="02020603050405020304" pitchFamily="18" charset="0"/>
                <a:sym typeface="+mn-ea"/>
              </a:rPr>
              <a:t>Jalinder</a:t>
            </a:r>
            <a:r>
              <a:rPr lang="en-US" sz="2400" dirty="0" smtClean="0">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sz="2400" dirty="0">
                <a:solidFill>
                  <a:schemeClr val="accent6">
                    <a:lumMod val="75000"/>
                  </a:schemeClr>
                </a:solidFill>
                <a:latin typeface="Times New Roman" panose="02020603050405020304" pitchFamily="18" charset="0"/>
                <a:cs typeface="Times New Roman" panose="02020603050405020304" pitchFamily="18" charset="0"/>
                <a:sym typeface="+mn-ea"/>
              </a:rPr>
              <a:t>Gaikwad</a:t>
            </a:r>
            <a:endParaRPr lang="en-IN" sz="2400" dirty="0"/>
          </a:p>
        </p:txBody>
      </p:sp>
      <p:sp>
        <p:nvSpPr>
          <p:cNvPr id="6" name="TextBox 5"/>
          <p:cNvSpPr txBox="1"/>
          <p:nvPr/>
        </p:nvSpPr>
        <p:spPr>
          <a:xfrm>
            <a:off x="2139350" y="3804248"/>
            <a:ext cx="3942272" cy="1938020"/>
          </a:xfrm>
          <a:prstGeom prst="rect">
            <a:avLst/>
          </a:prstGeom>
          <a:noFill/>
        </p:spPr>
        <p:txBody>
          <a:bodyPr wrap="square" rtlCol="0">
            <a:spAutoFit/>
          </a:bodyPr>
          <a:lstStyle/>
          <a:p>
            <a:r>
              <a:rPr lang="en-IN" altLang="en-US" sz="2400" dirty="0">
                <a:solidFill>
                  <a:schemeClr val="accent6">
                    <a:lumMod val="75000"/>
                  </a:schemeClr>
                </a:solidFill>
                <a:latin typeface="Times New Roman" panose="02020603050405020304" pitchFamily="18" charset="0"/>
                <a:cs typeface="Times New Roman" panose="02020603050405020304" pitchFamily="18" charset="0"/>
              </a:rPr>
              <a:t>	Group No : 5</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a:p>
            <a:r>
              <a:rPr lang="en-US" sz="2400" dirty="0">
                <a:solidFill>
                  <a:schemeClr val="accent6">
                    <a:lumMod val="75000"/>
                  </a:schemeClr>
                </a:solidFill>
                <a:latin typeface="Times New Roman" panose="02020603050405020304" pitchFamily="18" charset="0"/>
                <a:cs typeface="Times New Roman" panose="02020603050405020304" pitchFamily="18" charset="0"/>
              </a:rPr>
              <a:t>1.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Tejas</a:t>
            </a:r>
            <a:r>
              <a:rPr lang="en-US" sz="2400" dirty="0">
                <a:solidFill>
                  <a:schemeClr val="accent6">
                    <a:lumMod val="75000"/>
                  </a:schemeClr>
                </a:solidFill>
                <a:latin typeface="Times New Roman" panose="02020603050405020304" pitchFamily="18" charset="0"/>
                <a:cs typeface="Times New Roman" panose="02020603050405020304" pitchFamily="18" charset="0"/>
              </a:rPr>
              <a:t> Anil </a:t>
            </a:r>
            <a:r>
              <a:rPr lang="en-US" sz="2400" dirty="0" err="1" smtClean="0">
                <a:solidFill>
                  <a:schemeClr val="accent6">
                    <a:lumMod val="75000"/>
                  </a:schemeClr>
                </a:solidFill>
                <a:latin typeface="Times New Roman" panose="02020603050405020304" pitchFamily="18" charset="0"/>
                <a:cs typeface="Times New Roman" panose="02020603050405020304" pitchFamily="18" charset="0"/>
              </a:rPr>
              <a:t>Patil</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a:p>
            <a:r>
              <a:rPr lang="en-US" sz="2400" dirty="0">
                <a:solidFill>
                  <a:schemeClr val="accent6">
                    <a:lumMod val="75000"/>
                  </a:schemeClr>
                </a:solidFill>
                <a:latin typeface="Times New Roman" panose="02020603050405020304" pitchFamily="18" charset="0"/>
                <a:cs typeface="Times New Roman" panose="02020603050405020304" pitchFamily="18" charset="0"/>
              </a:rPr>
              <a:t>2.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Kirtikumar</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Kishor</a:t>
            </a:r>
            <a:r>
              <a:rPr lang="en-US" sz="2400" dirty="0">
                <a:solidFill>
                  <a:schemeClr val="accent6">
                    <a:lumMod val="75000"/>
                  </a:schemeClr>
                </a:solidFill>
                <a:latin typeface="Times New Roman" panose="02020603050405020304" pitchFamily="18" charset="0"/>
                <a:cs typeface="Times New Roman" panose="02020603050405020304" pitchFamily="18" charset="0"/>
              </a:rPr>
              <a:t> Kadam</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a:p>
            <a:r>
              <a:rPr lang="en-US" sz="2400" dirty="0">
                <a:solidFill>
                  <a:schemeClr val="accent6">
                    <a:lumMod val="75000"/>
                  </a:schemeClr>
                </a:solidFill>
                <a:latin typeface="Times New Roman" panose="02020603050405020304" pitchFamily="18" charset="0"/>
                <a:cs typeface="Times New Roman" panose="02020603050405020304" pitchFamily="18" charset="0"/>
              </a:rPr>
              <a:t>3. Jeevan Dipak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Ahire</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a:p>
            <a:r>
              <a:rPr lang="en-US" sz="2400" dirty="0">
                <a:solidFill>
                  <a:schemeClr val="accent6">
                    <a:lumMod val="75000"/>
                  </a:schemeClr>
                </a:solidFill>
                <a:latin typeface="Times New Roman" panose="02020603050405020304" pitchFamily="18" charset="0"/>
                <a:cs typeface="Times New Roman" panose="02020603050405020304" pitchFamily="18" charset="0"/>
              </a:rPr>
              <a:t>4.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Pawan</a:t>
            </a:r>
            <a:r>
              <a:rPr lang="en-US" sz="2400" dirty="0">
                <a:solidFill>
                  <a:schemeClr val="accent6">
                    <a:lumMod val="75000"/>
                  </a:schemeClr>
                </a:solidFill>
                <a:latin typeface="Times New Roman" panose="02020603050405020304" pitchFamily="18" charset="0"/>
                <a:cs typeface="Times New Roman" panose="02020603050405020304" pitchFamily="18" charset="0"/>
              </a:rPr>
              <a:t> Bharat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Jaware</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7030A0"/>
                </a:solidFill>
                <a:latin typeface="Times New Roman" panose="02020603050405020304" pitchFamily="18" charset="0"/>
                <a:ea typeface="Cambria" panose="02040503050406030204" pitchFamily="18" charset="0"/>
                <a:cs typeface="Times New Roman" panose="02020603050405020304" pitchFamily="18" charset="0"/>
                <a:sym typeface="+mn-ea"/>
              </a:rPr>
              <a:t>Final Approach Selection</a:t>
            </a:r>
            <a:endParaRPr lang="en-US" dirty="0"/>
          </a:p>
        </p:txBody>
      </p:sp>
      <p:sp>
        <p:nvSpPr>
          <p:cNvPr id="3" name="TextBox 2"/>
          <p:cNvSpPr txBox="1"/>
          <p:nvPr/>
        </p:nvSpPr>
        <p:spPr>
          <a:xfrm>
            <a:off x="992776" y="2403566"/>
            <a:ext cx="10776857" cy="3170099"/>
          </a:xfrm>
          <a:prstGeom prst="rect">
            <a:avLst/>
          </a:prstGeom>
          <a:noFill/>
        </p:spPr>
        <p:txBody>
          <a:bodyPr wrap="square" rtlCol="0">
            <a:spAutoFit/>
          </a:bodyPr>
          <a:lstStyle/>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LASER </a:t>
            </a:r>
            <a:r>
              <a:rPr lang="en-US" sz="2000" dirty="0" err="1" smtClean="0">
                <a:latin typeface="Times New Roman" panose="02020603050405020304" pitchFamily="18" charset="0"/>
                <a:cs typeface="Times New Roman" panose="02020603050405020304" pitchFamily="18" charset="0"/>
              </a:rPr>
              <a:t>Dispacement</a:t>
            </a:r>
            <a:r>
              <a:rPr lang="en-US" sz="2000" dirty="0" smtClean="0">
                <a:latin typeface="Times New Roman" panose="02020603050405020304" pitchFamily="18" charset="0"/>
                <a:cs typeface="Times New Roman" panose="02020603050405020304" pitchFamily="18" charset="0"/>
              </a:rPr>
              <a:t> sensor is finalized for the thickness measurement</a:t>
            </a:r>
            <a:r>
              <a:rPr lang="en-US" dirty="0" smtClean="0"/>
              <a:t>.</a:t>
            </a:r>
            <a:endParaRPr lang="en-US" dirty="0" smtClean="0"/>
          </a:p>
          <a:p>
            <a:endParaRPr lang="en-US" dirty="0" smtClean="0"/>
          </a:p>
          <a:p>
            <a:pPr marL="342900" indent="-342900">
              <a:buFont typeface="Arial" panose="020B0604020202020204" pitchFamily="34" charset="0"/>
              <a:buChar char="•"/>
            </a:pPr>
            <a:r>
              <a:rPr lang="en-US" dirty="0" smtClean="0"/>
              <a:t> Reasons for selection of LASER Sensor  :</a:t>
            </a:r>
            <a:endParaRPr lang="en-US" dirty="0" smtClean="0"/>
          </a:p>
          <a:p>
            <a:pPr marL="342900" indent="-342900">
              <a:buFont typeface="+mj-lt"/>
              <a:buAutoNum type="arabicPeriod"/>
            </a:pPr>
            <a:r>
              <a:rPr lang="en-US" dirty="0" smtClean="0"/>
              <a:t> </a:t>
            </a:r>
            <a:r>
              <a:rPr lang="en-US" dirty="0" smtClean="0"/>
              <a:t>High accuracy in the range of few microns</a:t>
            </a:r>
            <a:endParaRPr lang="en-US" dirty="0" smtClean="0"/>
          </a:p>
          <a:p>
            <a:pPr marL="342900" indent="-342900">
              <a:buFont typeface="+mj-lt"/>
              <a:buAutoNum type="arabicPeriod"/>
            </a:pPr>
            <a:r>
              <a:rPr lang="en-US" dirty="0" smtClean="0"/>
              <a:t> </a:t>
            </a:r>
            <a:r>
              <a:rPr lang="en-US" dirty="0" smtClean="0"/>
              <a:t>Smallest beam diameter amongst all </a:t>
            </a:r>
            <a:r>
              <a:rPr lang="en-US" dirty="0" err="1" smtClean="0"/>
              <a:t>dispalcement</a:t>
            </a:r>
            <a:r>
              <a:rPr lang="en-US" dirty="0" smtClean="0"/>
              <a:t> sensor. Least the beam diameter, higher the accuracy.</a:t>
            </a:r>
            <a:endParaRPr lang="en-US" dirty="0" smtClean="0"/>
          </a:p>
          <a:p>
            <a:pPr marL="342900" indent="-342900">
              <a:buFont typeface="+mj-lt"/>
              <a:buAutoNum type="arabicPeriod"/>
            </a:pPr>
            <a:r>
              <a:rPr lang="en-US" dirty="0" smtClean="0"/>
              <a:t> </a:t>
            </a:r>
            <a:r>
              <a:rPr lang="en-US" dirty="0" smtClean="0"/>
              <a:t>High sensitivity</a:t>
            </a:r>
            <a:endParaRPr lang="en-US" dirty="0" smtClean="0"/>
          </a:p>
          <a:p>
            <a:pPr marL="342900" indent="-342900">
              <a:buFont typeface="+mj-lt"/>
              <a:buAutoNum type="arabicPeriod"/>
            </a:pPr>
            <a:r>
              <a:rPr lang="en-US" dirty="0" smtClean="0"/>
              <a:t> </a:t>
            </a:r>
            <a:r>
              <a:rPr lang="en-US" dirty="0" smtClean="0"/>
              <a:t>Least Susceptible to external disturbances like vibration .</a:t>
            </a:r>
            <a:endParaRPr lang="en-US" dirty="0" smtClean="0"/>
          </a:p>
          <a:p>
            <a:pPr marL="342900" indent="-342900"/>
            <a:endParaRPr lang="en-US" dirty="0" smtClean="0"/>
          </a:p>
          <a:p>
            <a:endParaRPr lang="en-US" dirty="0" smtClean="0"/>
          </a:p>
          <a:p>
            <a:pPr marL="342900" indent="-342900"/>
            <a:endParaRPr lang="en-US" dirty="0" smtClean="0"/>
          </a:p>
          <a:p>
            <a:pPr>
              <a:buFont typeface="Arial" panose="020B0604020202020204"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67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Trials Conducted on different </a:t>
            </a:r>
            <a:r>
              <a:rPr lang="en-US" dirty="0" smtClean="0">
                <a:latin typeface="Times New Roman" panose="02020603050405020304" pitchFamily="18" charset="0"/>
                <a:cs typeface="Times New Roman" panose="02020603050405020304" pitchFamily="18" charset="0"/>
              </a:rPr>
              <a:t>LASER Sensors</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1) Banner Sensor: </a:t>
            </a:r>
            <a:endParaRPr lang="en-IN" sz="31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1600" y="4442604"/>
            <a:ext cx="9954883" cy="2308324"/>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1) Banner</a:t>
            </a:r>
            <a:r>
              <a:rPr lang="en-IN" dirty="0">
                <a:latin typeface="Times New Roman" panose="02020603050405020304" pitchFamily="18" charset="0"/>
                <a:cs typeface="Times New Roman" panose="02020603050405020304" pitchFamily="18" charset="0"/>
              </a:rPr>
              <a:t>:  Banner industries provided us L-GAGE® LE250/550 Analog-Discrete Laser Sensor for trial purposes.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installed the sensor on our setup and conducted a few trials, it was observed that the sensor was a bit difficult to install and the reading contained noise.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minor </a:t>
            </a:r>
            <a:r>
              <a:rPr lang="en-IN" dirty="0" smtClean="0">
                <a:latin typeface="Times New Roman" panose="02020603050405020304" pitchFamily="18" charset="0"/>
                <a:cs typeface="Times New Roman" panose="02020603050405020304" pitchFamily="18" charset="0"/>
              </a:rPr>
              <a:t> vibrations </a:t>
            </a:r>
            <a:r>
              <a:rPr lang="en-IN" dirty="0">
                <a:latin typeface="Times New Roman" panose="02020603050405020304" pitchFamily="18" charset="0"/>
                <a:cs typeface="Times New Roman" panose="02020603050405020304" pitchFamily="18" charset="0"/>
              </a:rPr>
              <a:t>in the system translated into large measurement deflections for the sensor. That was not acceptable in our system hence we decided not to use Sensor from banner Industries.</a:t>
            </a:r>
            <a:endParaRPr lang="en-IN" dirty="0">
              <a:latin typeface="Times New Roman" panose="02020603050405020304" pitchFamily="18" charset="0"/>
              <a:cs typeface="Times New Roman" panose="02020603050405020304" pitchFamily="18" charset="0"/>
            </a:endParaRPr>
          </a:p>
          <a:p>
            <a:r>
              <a:rPr lang="en-IN" dirty="0"/>
              <a:t> </a:t>
            </a:r>
            <a:endParaRPr lang="en-IN" dirty="0"/>
          </a:p>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0298" y="1742536"/>
            <a:ext cx="3722612" cy="257564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565" y="1631950"/>
            <a:ext cx="4937125" cy="2286000"/>
          </a:xfrm>
        </p:spPr>
        <p:txBody>
          <a:bodyPr>
            <a:noAutofit/>
          </a:bodyPr>
          <a:lstStyle/>
          <a:p>
            <a:br>
              <a:rPr lang="en-IN" sz="2800" dirty="0" smtClean="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We contacted </a:t>
            </a:r>
            <a:r>
              <a:rPr lang="en-IN" sz="2800" dirty="0" smtClean="0">
                <a:latin typeface="Times New Roman" panose="02020603050405020304" pitchFamily="18" charset="0"/>
                <a:cs typeface="Times New Roman" panose="02020603050405020304" pitchFamily="18" charset="0"/>
              </a:rPr>
              <a:t>Micro-epsilon </a:t>
            </a:r>
            <a:r>
              <a:rPr lang="en-IN" sz="2800" dirty="0" smtClean="0">
                <a:latin typeface="Times New Roman" panose="02020603050405020304" pitchFamily="18" charset="0"/>
                <a:cs typeface="Times New Roman" panose="02020603050405020304" pitchFamily="18" charset="0"/>
              </a:rPr>
              <a:t>Sensors Pvt. Ltd. </a:t>
            </a:r>
            <a:r>
              <a:rPr lang="en-IN" sz="2800" dirty="0" smtClean="0">
                <a:latin typeface="Times New Roman" panose="02020603050405020304" pitchFamily="18" charset="0"/>
                <a:cs typeface="Times New Roman" panose="02020603050405020304" pitchFamily="18" charset="0"/>
              </a:rPr>
              <a:t>via </a:t>
            </a:r>
            <a:r>
              <a:rPr lang="en-IN" sz="2800" dirty="0">
                <a:latin typeface="Times New Roman" panose="02020603050405020304" pitchFamily="18" charset="0"/>
                <a:cs typeface="Times New Roman" panose="02020603050405020304" pitchFamily="18" charset="0"/>
              </a:rPr>
              <a:t>their website and we had a chance to talk with their representative via a zoom </a:t>
            </a:r>
            <a:r>
              <a:rPr lang="en-IN" sz="2800" dirty="0" smtClean="0">
                <a:latin typeface="Times New Roman" panose="02020603050405020304" pitchFamily="18" charset="0"/>
                <a:cs typeface="Times New Roman" panose="02020603050405020304" pitchFamily="18" charset="0"/>
              </a:rPr>
              <a:t>meeting</a:t>
            </a:r>
            <a:r>
              <a:rPr lang="en-IN" sz="2800"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for our sensing requirements.</a:t>
            </a:r>
            <a:br>
              <a:rPr lang="en-IN" sz="2800" dirty="0" smtClean="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The sensor that they provided us for trials was </a:t>
            </a:r>
            <a:r>
              <a:rPr lang="en-IN" sz="2800" dirty="0" err="1">
                <a:latin typeface="Times New Roman" panose="02020603050405020304" pitchFamily="18" charset="0"/>
                <a:cs typeface="Times New Roman" panose="02020603050405020304" pitchFamily="18" charset="0"/>
              </a:rPr>
              <a:t>optoNCDT</a:t>
            </a:r>
            <a:r>
              <a:rPr lang="en-IN" sz="2800" dirty="0">
                <a:latin typeface="Times New Roman" panose="02020603050405020304" pitchFamily="18" charset="0"/>
                <a:cs typeface="Times New Roman" panose="02020603050405020304" pitchFamily="18" charset="0"/>
              </a:rPr>
              <a:t> - 1320 sensor, </a:t>
            </a:r>
            <a:r>
              <a:rPr lang="en-IN" sz="2800" dirty="0" smtClean="0">
                <a:latin typeface="Times New Roman" panose="02020603050405020304" pitchFamily="18" charset="0"/>
                <a:cs typeface="Times New Roman" panose="02020603050405020304" pitchFamily="18" charset="0"/>
              </a:rPr>
              <a:t>Model No.: </a:t>
            </a:r>
            <a:r>
              <a:rPr lang="en-IN" sz="2800" dirty="0">
                <a:latin typeface="Times New Roman" panose="02020603050405020304" pitchFamily="18" charset="0"/>
                <a:cs typeface="Times New Roman" panose="02020603050405020304" pitchFamily="18" charset="0"/>
              </a:rPr>
              <a:t>ILD1320-10.</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8958" y="588981"/>
            <a:ext cx="9195759"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2) Micro-Epsilon:</a:t>
            </a:r>
            <a:endParaRPr lang="en-IN" sz="28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01822" y="2094782"/>
            <a:ext cx="4591969" cy="302839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301" y="0"/>
            <a:ext cx="9601200" cy="774898"/>
          </a:xfrm>
        </p:spPr>
        <p:txBody>
          <a:bodyPr>
            <a:normAutofit fontScale="90000"/>
          </a:bodyPr>
          <a:lstStyle/>
          <a:p>
            <a:br>
              <a:rPr lang="en-US" b="1" dirty="0" smtClean="0">
                <a:solidFill>
                  <a:srgbClr val="7030A0"/>
                </a:solidFill>
                <a:latin typeface="Times New Roman" panose="02020603050405020304" pitchFamily="18" charset="0"/>
                <a:ea typeface="Cambria" panose="02040503050406030204" pitchFamily="18" charset="0"/>
                <a:cs typeface="Times New Roman" panose="02020603050405020304" pitchFamily="18" charset="0"/>
              </a:rPr>
            </a:br>
            <a:r>
              <a:rPr lang="en-IN" sz="3600" b="1" dirty="0" err="1" smtClean="0">
                <a:solidFill>
                  <a:srgbClr val="00B050"/>
                </a:solidFill>
                <a:latin typeface="Times New Roman" panose="02020603050405020304" pitchFamily="18" charset="0"/>
                <a:cs typeface="Times New Roman" panose="02020603050405020304" pitchFamily="18" charset="0"/>
              </a:rPr>
              <a:t>optoNCDT</a:t>
            </a:r>
            <a:r>
              <a:rPr lang="en-IN" sz="3600" b="1" dirty="0" smtClean="0">
                <a:solidFill>
                  <a:srgbClr val="00B050"/>
                </a:solidFill>
                <a:latin typeface="Times New Roman" panose="02020603050405020304" pitchFamily="18" charset="0"/>
                <a:cs typeface="Times New Roman" panose="02020603050405020304" pitchFamily="18" charset="0"/>
              </a:rPr>
              <a:t> ILD1320-10 Laser </a:t>
            </a:r>
            <a:r>
              <a:rPr lang="en-IN" sz="3600" b="1" dirty="0">
                <a:solidFill>
                  <a:srgbClr val="00B050"/>
                </a:solidFill>
                <a:latin typeface="Times New Roman" panose="02020603050405020304" pitchFamily="18" charset="0"/>
                <a:cs typeface="Times New Roman" panose="02020603050405020304" pitchFamily="18" charset="0"/>
              </a:rPr>
              <a:t>displacement </a:t>
            </a:r>
            <a:r>
              <a:rPr lang="en-IN" sz="3600" b="1" dirty="0" smtClean="0">
                <a:solidFill>
                  <a:srgbClr val="00B050"/>
                </a:solidFill>
                <a:latin typeface="Times New Roman" panose="02020603050405020304" pitchFamily="18" charset="0"/>
                <a:cs typeface="Times New Roman" panose="02020603050405020304" pitchFamily="18" charset="0"/>
              </a:rPr>
              <a:t>sensor Specifications</a:t>
            </a:r>
            <a:br>
              <a:rPr lang="en-IN" dirty="0"/>
            </a:br>
            <a:endParaRPr lang="en-IN"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TextBox 3"/>
          <p:cNvSpPr txBox="1"/>
          <p:nvPr/>
        </p:nvSpPr>
        <p:spPr>
          <a:xfrm>
            <a:off x="1224951" y="1483743"/>
            <a:ext cx="6719978"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Measuring range: </a:t>
            </a:r>
            <a:r>
              <a:rPr lang="en-IN" dirty="0" smtClean="0">
                <a:latin typeface="Times New Roman" panose="02020603050405020304" pitchFamily="18" charset="0"/>
                <a:cs typeface="Times New Roman" panose="02020603050405020304" pitchFamily="18" charset="0"/>
              </a:rPr>
              <a:t>              10 mm</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Start of measuring </a:t>
            </a:r>
            <a:r>
              <a:rPr lang="en-IN" dirty="0" smtClean="0">
                <a:latin typeface="Times New Roman" panose="02020603050405020304" pitchFamily="18" charset="0"/>
                <a:cs typeface="Times New Roman" panose="02020603050405020304" pitchFamily="18" charset="0"/>
              </a:rPr>
              <a:t>range:  20 </a:t>
            </a:r>
            <a:r>
              <a:rPr lang="en-IN" dirty="0">
                <a:latin typeface="Times New Roman" panose="02020603050405020304" pitchFamily="18" charset="0"/>
                <a:cs typeface="Times New Roman" panose="02020603050405020304" pitchFamily="18" charset="0"/>
              </a:rPr>
              <a:t>mm</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Mid of measuring </a:t>
            </a:r>
            <a:r>
              <a:rPr lang="en-IN" dirty="0" smtClean="0">
                <a:latin typeface="Times New Roman" panose="02020603050405020304" pitchFamily="18" charset="0"/>
                <a:cs typeface="Times New Roman" panose="02020603050405020304" pitchFamily="18" charset="0"/>
              </a:rPr>
              <a:t>range  : 25 </a:t>
            </a:r>
            <a:r>
              <a:rPr lang="en-IN" dirty="0">
                <a:latin typeface="Times New Roman" panose="02020603050405020304" pitchFamily="18" charset="0"/>
                <a:cs typeface="Times New Roman" panose="02020603050405020304" pitchFamily="18" charset="0"/>
              </a:rPr>
              <a:t>mm</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End of measuring </a:t>
            </a:r>
            <a:r>
              <a:rPr lang="en-IN" dirty="0" smtClean="0">
                <a:latin typeface="Times New Roman" panose="02020603050405020304" pitchFamily="18" charset="0"/>
                <a:cs typeface="Times New Roman" panose="02020603050405020304" pitchFamily="18" charset="0"/>
              </a:rPr>
              <a:t>range  : 30 </a:t>
            </a:r>
            <a:r>
              <a:rPr lang="en-IN" dirty="0">
                <a:latin typeface="Times New Roman" panose="02020603050405020304" pitchFamily="18" charset="0"/>
                <a:cs typeface="Times New Roman" panose="02020603050405020304" pitchFamily="18" charset="0"/>
              </a:rPr>
              <a:t>mm</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Linearity:                          &lt; </a:t>
            </a:r>
            <a:r>
              <a:rPr lang="en-IN" dirty="0">
                <a:latin typeface="Times New Roman" panose="02020603050405020304" pitchFamily="18" charset="0"/>
                <a:cs typeface="Times New Roman" panose="02020603050405020304" pitchFamily="18" charset="0"/>
              </a:rPr>
              <a:t>±10 µm</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Light </a:t>
            </a:r>
            <a:r>
              <a:rPr lang="en-IN" dirty="0" smtClean="0">
                <a:latin typeface="Times New Roman" panose="02020603050405020304" pitchFamily="18" charset="0"/>
                <a:cs typeface="Times New Roman" panose="02020603050405020304" pitchFamily="18" charset="0"/>
              </a:rPr>
              <a:t>source:                    </a:t>
            </a:r>
            <a:r>
              <a:rPr lang="es-ES" dirty="0" smtClean="0">
                <a:latin typeface="Times New Roman" panose="02020603050405020304" pitchFamily="18" charset="0"/>
                <a:cs typeface="Times New Roman" panose="02020603050405020304" pitchFamily="18" charset="0"/>
              </a:rPr>
              <a:t>Semiconductor </a:t>
            </a:r>
            <a:r>
              <a:rPr lang="es-ES" dirty="0">
                <a:latin typeface="Times New Roman" panose="02020603050405020304" pitchFamily="18" charset="0"/>
                <a:cs typeface="Times New Roman" panose="02020603050405020304" pitchFamily="18" charset="0"/>
              </a:rPr>
              <a:t>laser &lt; 1 </a:t>
            </a:r>
            <a:r>
              <a:rPr lang="es-ES" dirty="0" err="1">
                <a:latin typeface="Times New Roman" panose="02020603050405020304" pitchFamily="18" charset="0"/>
                <a:cs typeface="Times New Roman" panose="02020603050405020304" pitchFamily="18" charset="0"/>
              </a:rPr>
              <a:t>mW</a:t>
            </a:r>
            <a:r>
              <a:rPr lang="es-ES" dirty="0">
                <a:latin typeface="Times New Roman" panose="02020603050405020304" pitchFamily="18" charset="0"/>
                <a:cs typeface="Times New Roman" panose="02020603050405020304" pitchFamily="18" charset="0"/>
              </a:rPr>
              <a:t>, 670 </a:t>
            </a:r>
            <a:r>
              <a:rPr lang="es-ES" dirty="0" err="1">
                <a:latin typeface="Times New Roman" panose="02020603050405020304" pitchFamily="18" charset="0"/>
                <a:cs typeface="Times New Roman" panose="02020603050405020304" pitchFamily="18" charset="0"/>
              </a:rPr>
              <a:t>nm</a:t>
            </a:r>
            <a:r>
              <a:rPr lang="es-ES" dirty="0">
                <a:latin typeface="Times New Roman" panose="02020603050405020304" pitchFamily="18" charset="0"/>
                <a:cs typeface="Times New Roman" panose="02020603050405020304" pitchFamily="18" charset="0"/>
              </a:rPr>
              <a:t> (red)</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Supply </a:t>
            </a:r>
            <a:r>
              <a:rPr lang="en-IN" dirty="0" smtClean="0">
                <a:latin typeface="Times New Roman" panose="02020603050405020304" pitchFamily="18" charset="0"/>
                <a:cs typeface="Times New Roman" panose="02020603050405020304" pitchFamily="18" charset="0"/>
              </a:rPr>
              <a:t>voltage:                 11 </a:t>
            </a:r>
            <a:r>
              <a:rPr lang="en-IN" dirty="0">
                <a:latin typeface="Times New Roman" panose="02020603050405020304" pitchFamily="18" charset="0"/>
                <a:cs typeface="Times New Roman" panose="02020603050405020304" pitchFamily="18" charset="0"/>
              </a:rPr>
              <a:t>… 30 </a:t>
            </a:r>
            <a:r>
              <a:rPr lang="en-IN" dirty="0" smtClean="0">
                <a:latin typeface="Times New Roman" panose="02020603050405020304" pitchFamily="18" charset="0"/>
                <a:cs typeface="Times New Roman" panose="02020603050405020304" pitchFamily="18" charset="0"/>
              </a:rPr>
              <a:t>VDC</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Signal </a:t>
            </a:r>
            <a:r>
              <a:rPr lang="en-IN" dirty="0" smtClean="0">
                <a:latin typeface="Times New Roman" panose="02020603050405020304" pitchFamily="18" charset="0"/>
                <a:cs typeface="Times New Roman" panose="02020603050405020304" pitchFamily="18" charset="0"/>
              </a:rPr>
              <a:t>input:                    &lt; </a:t>
            </a:r>
            <a:r>
              <a:rPr lang="en-IN" dirty="0">
                <a:latin typeface="Times New Roman" panose="02020603050405020304" pitchFamily="18" charset="0"/>
                <a:cs typeface="Times New Roman" panose="02020603050405020304" pitchFamily="18" charset="0"/>
              </a:rPr>
              <a:t>2 W (24 V)</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Analog </a:t>
            </a:r>
            <a:r>
              <a:rPr lang="en-IN" dirty="0" smtClean="0">
                <a:latin typeface="Times New Roman" panose="02020603050405020304" pitchFamily="18" charset="0"/>
                <a:cs typeface="Times New Roman" panose="02020603050405020304" pitchFamily="18" charset="0"/>
              </a:rPr>
              <a:t>output:                </a:t>
            </a:r>
            <a:r>
              <a:rPr lang="en-US"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 20 mA (12 bit, freely </a:t>
            </a:r>
            <a:r>
              <a:rPr lang="en-US" dirty="0" smtClean="0">
                <a:latin typeface="Times New Roman" panose="02020603050405020304" pitchFamily="18" charset="0"/>
                <a:cs typeface="Times New Roman" panose="02020603050405020304" pitchFamily="18" charset="0"/>
              </a:rPr>
              <a:t>scalable</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within the measuring range)</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Connection:                      </a:t>
            </a:r>
            <a:r>
              <a:rPr lang="en-US" dirty="0" smtClean="0">
                <a:latin typeface="Times New Roman" panose="02020603050405020304" pitchFamily="18" charset="0"/>
                <a:cs typeface="Times New Roman" panose="02020603050405020304" pitchFamily="18" charset="0"/>
              </a:rPr>
              <a:t>integrated </a:t>
            </a:r>
            <a:r>
              <a:rPr lang="en-US" dirty="0">
                <a:latin typeface="Times New Roman" panose="02020603050405020304" pitchFamily="18" charset="0"/>
                <a:cs typeface="Times New Roman" panose="02020603050405020304" pitchFamily="18" charset="0"/>
              </a:rPr>
              <a:t>cable 3 m, open ends, minimum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bending </a:t>
            </a:r>
            <a:r>
              <a:rPr lang="en-US" dirty="0">
                <a:latin typeface="Times New Roman" panose="02020603050405020304" pitchFamily="18" charset="0"/>
                <a:cs typeface="Times New Roman" panose="02020603050405020304" pitchFamily="18" charset="0"/>
              </a:rPr>
              <a:t>radius 30 mm (fixed installation)</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Material:                         </a:t>
            </a:r>
            <a:r>
              <a:rPr lang="en-IN" dirty="0" err="1" smtClean="0">
                <a:latin typeface="Times New Roman" panose="02020603050405020304" pitchFamily="18" charset="0"/>
                <a:cs typeface="Times New Roman" panose="02020603050405020304" pitchFamily="18" charset="0"/>
              </a:rPr>
              <a:t>Aluminum</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housing</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Weight:                           </a:t>
            </a:r>
            <a:r>
              <a:rPr lang="en-US" dirty="0" smtClean="0">
                <a:latin typeface="Times New Roman" panose="02020603050405020304" pitchFamily="18" charset="0"/>
                <a:cs typeface="Times New Roman" panose="02020603050405020304" pitchFamily="18" charset="0"/>
              </a:rPr>
              <a:t>approx</a:t>
            </a:r>
            <a:r>
              <a:rPr lang="en-US" dirty="0">
                <a:latin typeface="Times New Roman" panose="02020603050405020304" pitchFamily="18" charset="0"/>
                <a:cs typeface="Times New Roman" panose="02020603050405020304" pitchFamily="18" charset="0"/>
              </a:rPr>
              <a:t>. 30 g (without cable),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approx</a:t>
            </a:r>
            <a:r>
              <a:rPr lang="en-US" dirty="0">
                <a:latin typeface="Times New Roman" panose="02020603050405020304" pitchFamily="18" charset="0"/>
                <a:cs typeface="Times New Roman" panose="02020603050405020304" pitchFamily="18" charset="0"/>
              </a:rPr>
              <a:t>. 145 g (incl. cable)</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Control and </a:t>
            </a:r>
            <a:r>
              <a:rPr lang="en-IN" dirty="0" smtClean="0">
                <a:latin typeface="Times New Roman" panose="02020603050405020304" pitchFamily="18" charset="0"/>
                <a:cs typeface="Times New Roman" panose="02020603050405020304" pitchFamily="18" charset="0"/>
              </a:rPr>
              <a:t>display elements: </a:t>
            </a:r>
            <a:r>
              <a:rPr lang="en-US" dirty="0" smtClean="0">
                <a:latin typeface="Times New Roman" panose="02020603050405020304" pitchFamily="18" charset="0"/>
                <a:cs typeface="Times New Roman" panose="02020603050405020304" pitchFamily="18" charset="0"/>
              </a:rPr>
              <a:t>Select </a:t>
            </a:r>
            <a:r>
              <a:rPr lang="en-US" dirty="0">
                <a:latin typeface="Times New Roman" panose="02020603050405020304" pitchFamily="18" charset="0"/>
                <a:cs typeface="Times New Roman" panose="02020603050405020304" pitchFamily="18" charset="0"/>
              </a:rPr>
              <a:t>button: zero, teach, factory setting; Web interface for setup with defined presets 6); 2 x color LEDs for power / status</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4929" y="2136116"/>
            <a:ext cx="3837422" cy="25307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1449239" y="1841741"/>
            <a:ext cx="9765100" cy="3543919"/>
          </a:xfrm>
          <a:prstGeom prst="rect">
            <a:avLst/>
          </a:prstGeom>
          <a:noFill/>
        </p:spPr>
        <p:txBody>
          <a:bodyPr wrap="square" rtlCol="0">
            <a:spAutoFit/>
          </a:bodyPr>
          <a:lstStyle/>
          <a:p>
            <a:r>
              <a:rPr lang="en-US" sz="1800" dirty="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sym typeface="+mn-ea"/>
              </a:rPr>
              <a:t>Laser optical displacement sensor </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from Micro-Epsilon was </a:t>
            </a:r>
            <a:r>
              <a:rPr lang="en-US" sz="1800" dirty="0">
                <a:solidFill>
                  <a:schemeClr val="tx1"/>
                </a:solidFill>
                <a:latin typeface="Times New Roman" panose="02020603050405020304" pitchFamily="18" charset="0"/>
                <a:cs typeface="Times New Roman" panose="02020603050405020304" pitchFamily="18" charset="0"/>
              </a:rPr>
              <a:t>finalized as the way to go about on the basis of following factors </a:t>
            </a:r>
            <a:r>
              <a:rPr lang="en-US" sz="1800" dirty="0" smtClean="0">
                <a:solidFill>
                  <a:schemeClr val="tx1"/>
                </a:solidFill>
                <a:latin typeface="Times New Roman" panose="02020603050405020304" pitchFamily="18" charset="0"/>
                <a:cs typeface="Times New Roman" panose="02020603050405020304" pitchFamily="18" charset="0"/>
              </a:rPr>
              <a:t>:</a:t>
            </a:r>
            <a:br>
              <a:rPr lang="en-US" sz="1800" dirty="0" smtClean="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latin typeface="Times New Roman" panose="02020603050405020304" pitchFamily="18" charset="0"/>
                <a:cs typeface="Times New Roman" panose="02020603050405020304" pitchFamily="18" charset="0"/>
              </a:rPr>
            </a:br>
            <a:r>
              <a:rPr lang="en-IN" sz="1800" dirty="0" smtClean="0">
                <a:solidFill>
                  <a:schemeClr val="tx1"/>
                </a:solidFill>
                <a:latin typeface="Times New Roman" panose="02020603050405020304" pitchFamily="18" charset="0"/>
                <a:cs typeface="Times New Roman" panose="02020603050405020304" pitchFamily="18" charset="0"/>
              </a:rPr>
              <a:t> 1. This </a:t>
            </a:r>
            <a:r>
              <a:rPr lang="en-IN" sz="1800" dirty="0">
                <a:solidFill>
                  <a:schemeClr val="tx1"/>
                </a:solidFill>
                <a:latin typeface="Times New Roman" panose="02020603050405020304" pitchFamily="18" charset="0"/>
                <a:cs typeface="Times New Roman" panose="02020603050405020304" pitchFamily="18" charset="0"/>
              </a:rPr>
              <a:t>sensor showed promise as it had </a:t>
            </a:r>
            <a:r>
              <a:rPr lang="en-IN" sz="1800" dirty="0" smtClean="0">
                <a:solidFill>
                  <a:schemeClr val="tx1"/>
                </a:solidFill>
                <a:latin typeface="Times New Roman" panose="02020603050405020304" pitchFamily="18" charset="0"/>
                <a:cs typeface="Times New Roman" panose="02020603050405020304" pitchFamily="18" charset="0"/>
              </a:rPr>
              <a:t>a sufficient measuring  range and an error compensation feature that can compensate for system vibrations, noise through a component called C-Box.</a:t>
            </a:r>
            <a:br>
              <a:rPr lang="en-IN" sz="1800" dirty="0">
                <a:solidFill>
                  <a:schemeClr val="tx1"/>
                </a:solidFill>
                <a:latin typeface="Times New Roman" panose="02020603050405020304" pitchFamily="18" charset="0"/>
                <a:cs typeface="Times New Roman" panose="02020603050405020304" pitchFamily="18" charset="0"/>
              </a:rPr>
            </a:br>
            <a:r>
              <a:rPr lang="en-IN" sz="1800" dirty="0" smtClean="0">
                <a:solidFill>
                  <a:schemeClr val="tx1"/>
                </a:solidFill>
                <a:latin typeface="Times New Roman" panose="02020603050405020304" pitchFamily="18" charset="0"/>
                <a:cs typeface="Times New Roman" panose="02020603050405020304" pitchFamily="18" charset="0"/>
              </a:rPr>
              <a:t> 2. The </a:t>
            </a:r>
            <a:r>
              <a:rPr lang="en-IN" sz="1800" dirty="0">
                <a:solidFill>
                  <a:schemeClr val="tx1"/>
                </a:solidFill>
                <a:latin typeface="Times New Roman" panose="02020603050405020304" pitchFamily="18" charset="0"/>
                <a:cs typeface="Times New Roman" panose="02020603050405020304" pitchFamily="18" charset="0"/>
              </a:rPr>
              <a:t>body vibrations did not affect the measurement values on a large amount and this sensor </a:t>
            </a:r>
            <a:br>
              <a:rPr lang="en-IN" sz="1800" dirty="0" smtClean="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dirty="0" smtClean="0">
                <a:solidFill>
                  <a:schemeClr val="tx1"/>
                </a:solidFill>
                <a:latin typeface="Times New Roman" panose="02020603050405020304" pitchFamily="18" charset="0"/>
                <a:cs typeface="Times New Roman" panose="02020603050405020304" pitchFamily="18" charset="0"/>
              </a:rPr>
              <a:t>    was finalized.</a:t>
            </a:r>
            <a:br>
              <a:rPr lang="en-IN" sz="1800" dirty="0">
                <a:solidFill>
                  <a:schemeClr val="tx1"/>
                </a:solidFill>
                <a:latin typeface="Times New Roman" panose="02020603050405020304" pitchFamily="18" charset="0"/>
                <a:cs typeface="Times New Roman" panose="02020603050405020304" pitchFamily="18" charset="0"/>
              </a:rPr>
            </a:br>
            <a:r>
              <a:rPr lang="en-IN" sz="1800" dirty="0" smtClean="0">
                <a:solidFill>
                  <a:schemeClr val="tx1"/>
                </a:solidFill>
                <a:latin typeface="Times New Roman" panose="02020603050405020304" pitchFamily="18" charset="0"/>
                <a:cs typeface="Times New Roman" panose="02020603050405020304" pitchFamily="18" charset="0"/>
              </a:rPr>
              <a:t> 3. The </a:t>
            </a:r>
            <a:r>
              <a:rPr lang="en-IN" sz="1800" dirty="0">
                <a:solidFill>
                  <a:schemeClr val="tx1"/>
                </a:solidFill>
                <a:latin typeface="Times New Roman" panose="02020603050405020304" pitchFamily="18" charset="0"/>
                <a:cs typeface="Times New Roman" panose="02020603050405020304" pitchFamily="18" charset="0"/>
              </a:rPr>
              <a:t>sensor was easy to connect and install. And the sensor’s body was pretty robust</a:t>
            </a:r>
            <a:r>
              <a:rPr lang="en-IN"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 4. Highest resolution( in range of few microns )</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 5. Quickest response time</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 6. Highest accuracy</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 7. Least affected by the external interference causing factors.</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 8.  Easy calibration</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 9.  Easy integration with controller</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56272" y="646981"/>
            <a:ext cx="8850702" cy="9541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WHY WE SELECTED THE Micro-Epsilon </a:t>
            </a:r>
            <a:r>
              <a:rPr lang="en-IN" sz="2800" dirty="0" err="1">
                <a:latin typeface="Times New Roman" panose="02020603050405020304" pitchFamily="18" charset="0"/>
                <a:cs typeface="Times New Roman" panose="02020603050405020304" pitchFamily="18" charset="0"/>
              </a:rPr>
              <a:t>optoNCDT</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ILD1320-10 SENSOR</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80691"/>
          </a:xfrm>
        </p:spPr>
        <p:txBody>
          <a:bodyPr/>
          <a:lstStyle/>
          <a:p>
            <a:r>
              <a:rPr lang="en-US" dirty="0" smtClean="0">
                <a:solidFill>
                  <a:srgbClr val="7030A0"/>
                </a:solidFill>
                <a:latin typeface="Times New Roman" panose="02020603050405020304" pitchFamily="18" charset="0"/>
                <a:cs typeface="Times New Roman" panose="02020603050405020304" pitchFamily="18" charset="0"/>
              </a:rPr>
              <a:t>Micro-Epsilon C-Box Controller</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733910" y="4735902"/>
            <a:ext cx="9359660"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C-Box </a:t>
            </a:r>
            <a:r>
              <a:rPr lang="en-US" dirty="0">
                <a:latin typeface="Times New Roman" panose="02020603050405020304" pitchFamily="18" charset="0"/>
                <a:cs typeface="Times New Roman" panose="02020603050405020304" pitchFamily="18" charset="0"/>
              </a:rPr>
              <a:t>is used for fast D/A conversion of two digital input signals or for evaluating two digital sensor signals. Output of the sensor signals is possible via two configurable analog outputs, Ethernet or USB. Handling of the C-Box/2A and of the connected sensors are performed via web interface. Averaging functions, thickness, diameter, step and inclinations can be calculated. The D/A conversion is executed with 16 Bit and max. 70 kHz.</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06794" y="1538574"/>
            <a:ext cx="6927441" cy="262798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Times New Roman" panose="02020603050405020304" pitchFamily="18" charset="0"/>
                <a:cs typeface="Times New Roman" panose="02020603050405020304" pitchFamily="18" charset="0"/>
              </a:rPr>
              <a:t>Micro-Epsilon C-Box </a:t>
            </a:r>
            <a:r>
              <a:rPr lang="en-US" dirty="0" smtClean="0">
                <a:solidFill>
                  <a:srgbClr val="7030A0"/>
                </a:solidFill>
                <a:latin typeface="Times New Roman" panose="02020603050405020304" pitchFamily="18" charset="0"/>
                <a:cs typeface="Times New Roman" panose="02020603050405020304" pitchFamily="18" charset="0"/>
              </a:rPr>
              <a:t>Controller Features</a:t>
            </a:r>
            <a:endParaRPr lang="en-US" dirty="0"/>
          </a:p>
        </p:txBody>
      </p:sp>
      <p:sp>
        <p:nvSpPr>
          <p:cNvPr id="4" name="TextBox 3"/>
          <p:cNvSpPr txBox="1"/>
          <p:nvPr/>
        </p:nvSpPr>
        <p:spPr>
          <a:xfrm>
            <a:off x="1397726" y="1645920"/>
            <a:ext cx="9953897" cy="3785652"/>
          </a:xfrm>
          <a:prstGeom prst="rect">
            <a:avLst/>
          </a:prstGeom>
          <a:noFill/>
        </p:spPr>
        <p:txBody>
          <a:bodyPr wrap="square" rtlCol="0">
            <a:spAutoFit/>
          </a:bodyPr>
          <a:lstStyle/>
          <a:p>
            <a:pPr>
              <a:buFont typeface="Arial" panose="020B0604020202020204" pitchFamily="34" charset="0"/>
              <a:buChar char="•"/>
            </a:pPr>
            <a:r>
              <a:rPr lang="en-US" dirty="0" smtClean="0"/>
              <a:t> </a:t>
            </a:r>
            <a:r>
              <a:rPr lang="en-US" sz="2400" dirty="0" smtClean="0"/>
              <a:t>A smart accessory for Micro-epsilon sensor doing many tasks.</a:t>
            </a:r>
            <a:endParaRPr lang="en-US" sz="2400" dirty="0" smtClean="0"/>
          </a:p>
          <a:p>
            <a:pPr>
              <a:buFont typeface="Arial" panose="020B0604020202020204" pitchFamily="34" charset="0"/>
              <a:buChar char="•"/>
            </a:pPr>
            <a:r>
              <a:rPr lang="en-US" sz="2400" dirty="0" smtClean="0"/>
              <a:t> Can be programmed for error-compensation arising out of fluctuating reference point, system vibrations and external disturbances</a:t>
            </a:r>
            <a:endParaRPr lang="en-US" sz="2400" dirty="0" smtClean="0"/>
          </a:p>
          <a:p>
            <a:pPr>
              <a:buFont typeface="Arial" panose="020B0604020202020204" pitchFamily="34" charset="0"/>
              <a:buChar char="•"/>
            </a:pPr>
            <a:r>
              <a:rPr lang="en-US" sz="2400" dirty="0" smtClean="0"/>
              <a:t> </a:t>
            </a:r>
            <a:r>
              <a:rPr lang="en-US" sz="2400" dirty="0" smtClean="0"/>
              <a:t>Also acts as Analog-to-Digital Convertor(ADC).</a:t>
            </a:r>
            <a:endParaRPr lang="en-US" sz="2400" dirty="0" smtClean="0"/>
          </a:p>
          <a:p>
            <a:pPr>
              <a:buFont typeface="Arial" panose="020B0604020202020204" pitchFamily="34" charset="0"/>
              <a:buChar char="•"/>
            </a:pPr>
            <a:r>
              <a:rPr lang="en-US" sz="2400" dirty="0" smtClean="0"/>
              <a:t> </a:t>
            </a:r>
            <a:r>
              <a:rPr lang="en-US" sz="2400" dirty="0" smtClean="0"/>
              <a:t>Has two digital output ports that gives flexibility to connect sensors to digital controllers</a:t>
            </a:r>
            <a:endParaRPr lang="en-US" sz="2400" dirty="0" smtClean="0"/>
          </a:p>
          <a:p>
            <a:pPr>
              <a:buFont typeface="Arial" panose="020B0604020202020204" pitchFamily="34" charset="0"/>
              <a:buChar char="•"/>
            </a:pPr>
            <a:r>
              <a:rPr lang="en-US" sz="2400" dirty="0" smtClean="0"/>
              <a:t> </a:t>
            </a:r>
            <a:r>
              <a:rPr lang="en-US" sz="2400" dirty="0" smtClean="0"/>
              <a:t>Can be used to </a:t>
            </a:r>
            <a:r>
              <a:rPr lang="en-US" sz="2400" dirty="0" err="1" smtClean="0"/>
              <a:t>programme</a:t>
            </a:r>
            <a:r>
              <a:rPr lang="en-US" sz="2400" dirty="0" smtClean="0"/>
              <a:t> the sensor based on our needs and also modify certain sensor parameters to suit our needs.</a:t>
            </a:r>
            <a:endParaRPr lang="en-US" sz="2400" dirty="0" smtClean="0"/>
          </a:p>
          <a:p>
            <a:pPr>
              <a:buFont typeface="Arial" panose="020B0604020202020204" pitchFamily="34" charset="0"/>
              <a:buChar char="•"/>
            </a:pPr>
            <a:r>
              <a:rPr lang="en-US" sz="2400" dirty="0" smtClean="0"/>
              <a:t> </a:t>
            </a:r>
            <a:r>
              <a:rPr lang="en-US" sz="2400" dirty="0" smtClean="0"/>
              <a:t>Also acts as an interface between sensor and computer via an </a:t>
            </a:r>
            <a:r>
              <a:rPr lang="en-US" sz="2400" dirty="0" err="1" smtClean="0"/>
              <a:t>ethernet</a:t>
            </a:r>
            <a:r>
              <a:rPr lang="en-US" sz="2400" dirty="0" smtClean="0"/>
              <a:t> for programming, displaying live-readings.</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7030A0"/>
                </a:solidFill>
                <a:latin typeface="Times New Roman" panose="02020603050405020304" pitchFamily="18" charset="0"/>
                <a:cs typeface="Times New Roman" panose="02020603050405020304" pitchFamily="18" charset="0"/>
              </a:rPr>
              <a:t>Sensor Assembly</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88274" y="1403350"/>
            <a:ext cx="6270172" cy="5219519"/>
          </a:xfrm>
        </p:spPr>
        <p:txBody>
          <a:bodyPr>
            <a:normAutofit fontScale="92500" lnSpcReduction="10000"/>
          </a:bodyPr>
          <a:lstStyle/>
          <a:p>
            <a:pPr algn="just">
              <a:lnSpc>
                <a:spcPct val="150000"/>
              </a:lnSpc>
            </a:pPr>
            <a:r>
              <a:rPr lang="en-US" dirty="0" smtClean="0">
                <a:solidFill>
                  <a:schemeClr val="accent6">
                    <a:lumMod val="75000"/>
                  </a:schemeClr>
                </a:solidFill>
                <a:latin typeface="Times New Roman" panose="02020603050405020304" pitchFamily="18" charset="0"/>
                <a:cs typeface="Times New Roman" panose="02020603050405020304" pitchFamily="18" charset="0"/>
              </a:rPr>
              <a:t>Sensor assembly consists of two sensing stations.</a:t>
            </a:r>
            <a:endParaRPr lang="en-US" dirty="0" smtClean="0">
              <a:solidFill>
                <a:schemeClr val="accent6">
                  <a:lumMod val="75000"/>
                </a:schemeClr>
              </a:solidFill>
              <a:latin typeface="Times New Roman" panose="02020603050405020304" pitchFamily="18" charset="0"/>
              <a:cs typeface="Times New Roman" panose="02020603050405020304" pitchFamily="18" charset="0"/>
            </a:endParaRPr>
          </a:p>
          <a:p>
            <a:pPr algn="just">
              <a:lnSpc>
                <a:spcPct val="150000"/>
              </a:lnSpc>
            </a:pPr>
            <a:r>
              <a:rPr lang="en-US" dirty="0" smtClean="0">
                <a:solidFill>
                  <a:schemeClr val="accent6">
                    <a:lumMod val="75000"/>
                  </a:schemeClr>
                </a:solidFill>
                <a:latin typeface="Times New Roman" panose="02020603050405020304" pitchFamily="18" charset="0"/>
                <a:cs typeface="Times New Roman" panose="02020603050405020304" pitchFamily="18" charset="0"/>
              </a:rPr>
              <a:t>Two pairs of  </a:t>
            </a:r>
            <a:r>
              <a:rPr lang="en-US" dirty="0" smtClean="0">
                <a:solidFill>
                  <a:schemeClr val="accent6">
                    <a:lumMod val="75000"/>
                  </a:schemeClr>
                </a:solidFill>
                <a:latin typeface="Times New Roman" panose="02020603050405020304" pitchFamily="18" charset="0"/>
                <a:cs typeface="Times New Roman" panose="02020603050405020304" pitchFamily="18" charset="0"/>
              </a:rPr>
              <a:t>LASER displacement sensors </a:t>
            </a:r>
            <a:r>
              <a:rPr lang="en-US" dirty="0">
                <a:solidFill>
                  <a:schemeClr val="accent6">
                    <a:lumMod val="75000"/>
                  </a:schemeClr>
                </a:solidFill>
                <a:latin typeface="Times New Roman" panose="02020603050405020304" pitchFamily="18" charset="0"/>
                <a:cs typeface="Times New Roman" panose="02020603050405020304" pitchFamily="18" charset="0"/>
              </a:rPr>
              <a:t>are used </a:t>
            </a:r>
            <a:r>
              <a:rPr lang="en-US" dirty="0" smtClean="0">
                <a:solidFill>
                  <a:schemeClr val="accent6">
                    <a:lumMod val="75000"/>
                  </a:schemeClr>
                </a:solidFill>
                <a:latin typeface="Times New Roman" panose="02020603050405020304" pitchFamily="18" charset="0"/>
                <a:cs typeface="Times New Roman" panose="02020603050405020304" pitchFamily="18" charset="0"/>
              </a:rPr>
              <a: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pPr algn="just">
              <a:lnSpc>
                <a:spcPct val="150000"/>
              </a:lnSpc>
            </a:pPr>
            <a:r>
              <a:rPr lang="en-US" altLang="en-US" dirty="0" smtClean="0">
                <a:solidFill>
                  <a:schemeClr val="accent6">
                    <a:lumMod val="75000"/>
                  </a:schemeClr>
                </a:solidFill>
                <a:latin typeface="Times New Roman" panose="02020603050405020304" pitchFamily="18" charset="0"/>
                <a:cs typeface="Times New Roman" panose="02020603050405020304" pitchFamily="18" charset="0"/>
              </a:rPr>
              <a:t>For every sensing station, one sensor acts as Master and othe</a:t>
            </a:r>
            <a:r>
              <a:rPr lang="en-US" altLang="en-US" dirty="0" smtClean="0">
                <a:solidFill>
                  <a:schemeClr val="accent6">
                    <a:lumMod val="75000"/>
                  </a:schemeClr>
                </a:solidFill>
                <a:latin typeface="Times New Roman" panose="02020603050405020304" pitchFamily="18" charset="0"/>
                <a:cs typeface="Times New Roman" panose="02020603050405020304" pitchFamily="18" charset="0"/>
              </a:rPr>
              <a:t>r as slave</a:t>
            </a:r>
            <a:r>
              <a:rPr lang="en-US" dirty="0" smtClean="0">
                <a:solidFill>
                  <a:schemeClr val="accent6">
                    <a:lumMod val="75000"/>
                  </a:schemeClr>
                </a:solidFill>
                <a:latin typeface="Times New Roman" panose="02020603050405020304" pitchFamily="18" charset="0"/>
                <a:cs typeface="Times New Roman" panose="02020603050405020304" pitchFamily="18" charset="0"/>
              </a:rPr>
              <a:t>.</a:t>
            </a:r>
            <a:endParaRPr lang="en-US" dirty="0" smtClean="0">
              <a:solidFill>
                <a:schemeClr val="accent6">
                  <a:lumMod val="75000"/>
                </a:schemeClr>
              </a:solidFill>
              <a:latin typeface="Times New Roman" panose="02020603050405020304" pitchFamily="18" charset="0"/>
              <a:cs typeface="Times New Roman" panose="02020603050405020304" pitchFamily="18" charset="0"/>
            </a:endParaRPr>
          </a:p>
          <a:p>
            <a:pPr algn="just">
              <a:lnSpc>
                <a:spcPct val="150000"/>
              </a:lnSpc>
            </a:pPr>
            <a:r>
              <a:rPr lang="en-US" dirty="0" smtClean="0">
                <a:solidFill>
                  <a:schemeClr val="accent6">
                    <a:lumMod val="75000"/>
                  </a:schemeClr>
                </a:solidFill>
                <a:latin typeface="Times New Roman" panose="02020603050405020304" pitchFamily="18" charset="0"/>
                <a:cs typeface="Times New Roman" panose="02020603050405020304" pitchFamily="18" charset="0"/>
              </a:rPr>
              <a:t>Total two sensing stations for increased inspection rate.</a:t>
            </a:r>
            <a:endParaRPr lang="en-US" dirty="0" smtClean="0">
              <a:solidFill>
                <a:schemeClr val="accent6">
                  <a:lumMod val="75000"/>
                </a:schemeClr>
              </a:solidFill>
              <a:latin typeface="Times New Roman" panose="02020603050405020304" pitchFamily="18" charset="0"/>
              <a:cs typeface="Times New Roman" panose="02020603050405020304" pitchFamily="18" charset="0"/>
            </a:endParaRPr>
          </a:p>
          <a:p>
            <a:pPr algn="just">
              <a:lnSpc>
                <a:spcPct val="150000"/>
              </a:lnSpc>
            </a:pPr>
            <a:r>
              <a:rPr lang="en-US" dirty="0" smtClean="0">
                <a:solidFill>
                  <a:schemeClr val="accent6">
                    <a:lumMod val="75000"/>
                  </a:schemeClr>
                </a:solidFill>
                <a:latin typeface="Times New Roman" panose="02020603050405020304" pitchFamily="18" charset="0"/>
                <a:cs typeface="Times New Roman" panose="02020603050405020304" pitchFamily="18" charset="0"/>
              </a:rPr>
              <a:t> Master-slave arrangement leads to compensation of error arising out of fluctuating reference point on a constantly moving belt surface.</a:t>
            </a:r>
            <a:endParaRPr lang="en-US" dirty="0" smtClean="0">
              <a:solidFill>
                <a:schemeClr val="accent6">
                  <a:lumMod val="75000"/>
                </a:schemeClr>
              </a:solidFill>
              <a:latin typeface="Times New Roman" panose="02020603050405020304" pitchFamily="18" charset="0"/>
              <a:cs typeface="Times New Roman" panose="02020603050405020304" pitchFamily="18" charset="0"/>
            </a:endParaRPr>
          </a:p>
          <a:p>
            <a:pPr algn="just">
              <a:lnSpc>
                <a:spcPct val="150000"/>
              </a:lnSpc>
            </a:pPr>
            <a:r>
              <a:rPr lang="en-US" dirty="0" smtClean="0">
                <a:solidFill>
                  <a:schemeClr val="accent6">
                    <a:lumMod val="75000"/>
                  </a:schemeClr>
                </a:solidFill>
                <a:latin typeface="Times New Roman" panose="02020603050405020304" pitchFamily="18" charset="0"/>
                <a:cs typeface="Times New Roman" panose="02020603050405020304" pitchFamily="18" charset="0"/>
              </a:rPr>
              <a:t>The two sensors at a sensing station to be placed as close as possible.</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a:p>
            <a:endParaRPr lang="en-IN" dirty="0"/>
          </a:p>
        </p:txBody>
      </p:sp>
      <p:pic>
        <p:nvPicPr>
          <p:cNvPr id="7" name="Content Placeholder 6" descr="WhatsApp Image 2020-11-13 at 10.23.03 AM"/>
          <p:cNvPicPr>
            <a:picLocks noGrp="1" noChangeAspect="1"/>
          </p:cNvPicPr>
          <p:nvPr>
            <p:ph sz="half" idx="2"/>
          </p:nvPr>
        </p:nvPicPr>
        <p:blipFill>
          <a:blip r:embed="rId1"/>
          <a:stretch>
            <a:fillRect/>
          </a:stretch>
        </p:blipFill>
        <p:spPr>
          <a:xfrm>
            <a:off x="7544980" y="1414508"/>
            <a:ext cx="4447540" cy="309308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0650" y="685800"/>
            <a:ext cx="9886950" cy="1485900"/>
          </a:xfrm>
        </p:spPr>
        <p:txBody>
          <a:bodyPr>
            <a:normAutofit/>
          </a:bodyPr>
          <a:lstStyle/>
          <a:p>
            <a:pPr algn="ctr"/>
            <a:r>
              <a:rPr lang="en-US" b="1" dirty="0">
                <a:solidFill>
                  <a:srgbClr val="7030A0"/>
                </a:solidFill>
                <a:latin typeface="Times New Roman" panose="02020603050405020304" pitchFamily="18" charset="0"/>
                <a:cs typeface="Times New Roman" panose="02020603050405020304" pitchFamily="18" charset="0"/>
              </a:rPr>
              <a:t>Control Panel</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23503" y="2171700"/>
            <a:ext cx="3488994" cy="3581400"/>
          </a:xfrm>
        </p:spPr>
        <p:txBody>
          <a:bodyPr>
            <a:normAutofit/>
          </a:bodyPr>
          <a:lstStyle/>
          <a:p>
            <a:pPr algn="just">
              <a:lnSpc>
                <a:spcPct val="150000"/>
              </a:lnSpc>
            </a:pPr>
            <a:r>
              <a:rPr lang="en-US" dirty="0">
                <a:solidFill>
                  <a:schemeClr val="accent6">
                    <a:lumMod val="75000"/>
                  </a:schemeClr>
                </a:solidFill>
                <a:latin typeface="Times New Roman" panose="02020603050405020304" pitchFamily="18" charset="0"/>
                <a:cs typeface="Times New Roman" panose="02020603050405020304" pitchFamily="18" charset="0"/>
              </a:rPr>
              <a:t>This control panel will contain all the controls of the Sensors</a:t>
            </a:r>
            <a:r>
              <a:rPr lang="en-US" dirty="0" smtClean="0">
                <a:solidFill>
                  <a:schemeClr val="accent6">
                    <a:lumMod val="75000"/>
                  </a:schemeClr>
                </a:solidFill>
                <a:latin typeface="Times New Roman" panose="02020603050405020304" pitchFamily="18" charset="0"/>
                <a:cs typeface="Times New Roman" panose="02020603050405020304" pitchFamily="18" charset="0"/>
              </a:rPr>
              <a:t>, Controllers, </a:t>
            </a:r>
            <a:r>
              <a:rPr lang="en-US" dirty="0">
                <a:solidFill>
                  <a:schemeClr val="accent6">
                    <a:lumMod val="75000"/>
                  </a:schemeClr>
                </a:solidFill>
                <a:latin typeface="Times New Roman" panose="02020603050405020304" pitchFamily="18" charset="0"/>
                <a:cs typeface="Times New Roman" panose="02020603050405020304" pitchFamily="18" charset="0"/>
              </a:rPr>
              <a:t>conveyor power</a:t>
            </a:r>
            <a:r>
              <a:rPr lang="en-US" dirty="0" smtClean="0">
                <a:solidFill>
                  <a:schemeClr val="accent6">
                    <a:lumMod val="75000"/>
                  </a:schemeClr>
                </a:solidFill>
                <a:latin typeface="Times New Roman" panose="02020603050405020304" pitchFamily="18" charset="0"/>
                <a:cs typeface="Times New Roman" panose="02020603050405020304" pitchFamily="18" charset="0"/>
              </a:rPr>
              <a:t>, speed </a:t>
            </a:r>
            <a:r>
              <a:rPr lang="en-US" dirty="0">
                <a:solidFill>
                  <a:schemeClr val="accent6">
                    <a:lumMod val="75000"/>
                  </a:schemeClr>
                </a:solidFill>
                <a:latin typeface="Times New Roman" panose="02020603050405020304" pitchFamily="18" charset="0"/>
                <a:cs typeface="Times New Roman" panose="02020603050405020304" pitchFamily="18" charset="0"/>
              </a:rPr>
              <a:t>and motion, emergency stop and other miscellaneous switches.</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a:p>
            <a:endParaRPr lang="en-IN" dirty="0"/>
          </a:p>
        </p:txBody>
      </p:sp>
      <p:pic>
        <p:nvPicPr>
          <p:cNvPr id="6" name="Picture 5" descr="A close up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0650" y="2171700"/>
            <a:ext cx="6096000" cy="345800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2720" y="340995"/>
            <a:ext cx="9601200" cy="918210"/>
          </a:xfrm>
        </p:spPr>
        <p:txBody>
          <a:bodyPr>
            <a:normAutofit/>
          </a:bodyPr>
          <a:lstStyle/>
          <a:p>
            <a:pPr algn="ctr"/>
            <a:r>
              <a:rPr lang="en-US" sz="4000" b="1" dirty="0" smtClean="0">
                <a:solidFill>
                  <a:srgbClr val="7030A0"/>
                </a:solidFill>
                <a:latin typeface="Times New Roman" panose="02020603050405020304" pitchFamily="18" charset="0"/>
                <a:cs typeface="Times New Roman" panose="02020603050405020304" pitchFamily="18" charset="0"/>
              </a:rPr>
              <a:t>Categorizer Unit</a:t>
            </a:r>
            <a:endParaRPr lang="en-IN" sz="40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1290320" y="1259205"/>
            <a:ext cx="10550525" cy="1885315"/>
          </a:xfrm>
        </p:spPr>
        <p:txBody>
          <a:bodyPr>
            <a:normAutofit fontScale="85000" lnSpcReduction="10000"/>
          </a:bodyPr>
          <a:lstStyle/>
          <a:p>
            <a:pPr>
              <a:lnSpc>
                <a:spcPct val="150000"/>
              </a:lnSpc>
            </a:pPr>
            <a:r>
              <a:rPr lang="en-US" dirty="0">
                <a:solidFill>
                  <a:schemeClr val="accent6">
                    <a:lumMod val="75000"/>
                  </a:schemeClr>
                </a:solidFill>
                <a:latin typeface="Times New Roman" panose="02020603050405020304" pitchFamily="18" charset="0"/>
                <a:cs typeface="Times New Roman" panose="02020603050405020304" pitchFamily="18" charset="0"/>
              </a:rPr>
              <a:t>The challenge was to sort the measured job into three categories, named as </a:t>
            </a:r>
            <a:r>
              <a:rPr lang="en-US" dirty="0">
                <a:solidFill>
                  <a:srgbClr val="00B050"/>
                </a:solidFill>
                <a:latin typeface="Times New Roman" panose="02020603050405020304" pitchFamily="18" charset="0"/>
                <a:cs typeface="Times New Roman" panose="02020603050405020304" pitchFamily="18" charset="0"/>
              </a:rPr>
              <a:t>Ok</a:t>
            </a:r>
            <a:r>
              <a:rPr lang="en-US" dirty="0">
                <a:solidFill>
                  <a:schemeClr val="accent6">
                    <a:lumMod val="75000"/>
                  </a:schemeClr>
                </a:solidFill>
                <a:latin typeface="Times New Roman" panose="02020603050405020304" pitchFamily="18" charset="0"/>
                <a:cs typeface="Times New Roman" panose="02020603050405020304" pitchFamily="18" charset="0"/>
              </a:rPr>
              <a:t> jobs, </a:t>
            </a:r>
            <a:r>
              <a:rPr lang="en-US" dirty="0" smtClean="0">
                <a:solidFill>
                  <a:srgbClr val="00B050"/>
                </a:solidFill>
                <a:latin typeface="Times New Roman" panose="02020603050405020304" pitchFamily="18" charset="0"/>
                <a:cs typeface="Times New Roman" panose="02020603050405020304" pitchFamily="18" charset="0"/>
              </a:rPr>
              <a:t>UNDERSIZE</a:t>
            </a:r>
            <a:r>
              <a:rPr lang="en-US" dirty="0" smtClean="0">
                <a:solidFill>
                  <a:schemeClr val="accent6">
                    <a:lumMod val="75000"/>
                  </a:schemeClr>
                </a:solidFill>
                <a:latin typeface="Times New Roman" panose="02020603050405020304" pitchFamily="18" charset="0"/>
                <a:cs typeface="Times New Roman" panose="02020603050405020304" pitchFamily="18" charset="0"/>
              </a:rPr>
              <a:t> jobs </a:t>
            </a:r>
            <a:r>
              <a:rPr lang="en-US" dirty="0">
                <a:solidFill>
                  <a:schemeClr val="accent6">
                    <a:lumMod val="75000"/>
                  </a:schemeClr>
                </a:solidFill>
                <a:latin typeface="Times New Roman" panose="02020603050405020304" pitchFamily="18" charset="0"/>
                <a:cs typeface="Times New Roman" panose="02020603050405020304" pitchFamily="18" charset="0"/>
              </a:rPr>
              <a:t>and </a:t>
            </a:r>
            <a:r>
              <a:rPr lang="en-US" dirty="0" smtClean="0">
                <a:solidFill>
                  <a:srgbClr val="00B050"/>
                </a:solidFill>
                <a:latin typeface="Times New Roman" panose="02020603050405020304" pitchFamily="18" charset="0"/>
                <a:cs typeface="Times New Roman" panose="02020603050405020304" pitchFamily="18" charset="0"/>
              </a:rPr>
              <a:t>OVERSIZE</a:t>
            </a:r>
            <a:r>
              <a:rPr lang="en-US" dirty="0" smtClean="0">
                <a:solidFill>
                  <a:schemeClr val="accent6">
                    <a:lumMod val="75000"/>
                  </a:schemeClr>
                </a:solidFill>
                <a:latin typeface="Times New Roman" panose="02020603050405020304" pitchFamily="18" charset="0"/>
                <a:cs typeface="Times New Roman" panose="02020603050405020304" pitchFamily="18" charset="0"/>
              </a:rPr>
              <a:t> jobs</a:t>
            </a:r>
            <a:r>
              <a:rPr lang="en-US" dirty="0">
                <a:solidFill>
                  <a:schemeClr val="accent6">
                    <a:lumMod val="75000"/>
                  </a:schemeClr>
                </a:solidFill>
                <a:latin typeface="Times New Roman" panose="02020603050405020304" pitchFamily="18" charset="0"/>
                <a:cs typeface="Times New Roman" panose="02020603050405020304" pitchFamily="18" charset="0"/>
              </a:rPr>
              <a:t>.</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accent6">
                    <a:lumMod val="75000"/>
                  </a:schemeClr>
                </a:solidFill>
                <a:latin typeface="Times New Roman" panose="02020603050405020304" pitchFamily="18" charset="0"/>
                <a:cs typeface="Times New Roman" panose="02020603050405020304" pitchFamily="18" charset="0"/>
              </a:rPr>
              <a:t>We developed the categorizer unit to separate the jobs as shown in figure</a:t>
            </a:r>
            <a:r>
              <a:rPr lang="en-US" dirty="0" smtClean="0">
                <a:solidFill>
                  <a:schemeClr val="accent6">
                    <a:lumMod val="75000"/>
                  </a:schemeClr>
                </a:solidFill>
                <a:latin typeface="Times New Roman" panose="02020603050405020304" pitchFamily="18" charset="0"/>
                <a:cs typeface="Times New Roman" panose="02020603050405020304" pitchFamily="18" charset="0"/>
              </a:rPr>
              <a:t>.</a:t>
            </a:r>
            <a:endParaRPr lang="en-US" dirty="0" smtClean="0">
              <a:solidFill>
                <a:schemeClr val="accent6">
                  <a:lumMod val="75000"/>
                </a:schemeClr>
              </a:solidFill>
              <a:latin typeface="Times New Roman" panose="02020603050405020304" pitchFamily="18" charset="0"/>
              <a:cs typeface="Times New Roman" panose="02020603050405020304" pitchFamily="18" charset="0"/>
            </a:endParaRPr>
          </a:p>
          <a:p>
            <a:pPr>
              <a:lnSpc>
                <a:spcPct val="150000"/>
              </a:lnSpc>
            </a:pPr>
            <a:r>
              <a:rPr lang="en-US" dirty="0" smtClean="0">
                <a:solidFill>
                  <a:schemeClr val="accent6">
                    <a:lumMod val="75000"/>
                  </a:schemeClr>
                </a:solidFill>
                <a:latin typeface="Times New Roman" panose="02020603050405020304" pitchFamily="18" charset="0"/>
                <a:cs typeface="Times New Roman" panose="02020603050405020304" pitchFamily="18" charset="0"/>
              </a:rPr>
              <a:t>The idea behind the design is the PINBALL Game which comes with </a:t>
            </a:r>
            <a:r>
              <a:rPr lang="en-US" dirty="0" smtClean="0">
                <a:solidFill>
                  <a:schemeClr val="accent6">
                    <a:lumMod val="75000"/>
                  </a:schemeClr>
                </a:solidFill>
                <a:latin typeface="Times New Roman" panose="02020603050405020304" pitchFamily="18" charset="0"/>
                <a:cs typeface="Times New Roman" panose="02020603050405020304" pitchFamily="18" charset="0"/>
              </a:rPr>
              <a:t>the Windows XP Operating System</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l="2726" t="39495" r="-2726" b="-39495"/>
          <a:stretch>
            <a:fillRect/>
          </a:stretch>
        </p:blipFill>
        <p:spPr>
          <a:xfrm>
            <a:off x="1290320" y="3112770"/>
            <a:ext cx="5019675" cy="5110480"/>
          </a:xfrm>
          <a:prstGeom prst="rect">
            <a:avLst/>
          </a:prstGeom>
        </p:spPr>
      </p:pic>
      <p:pic>
        <p:nvPicPr>
          <p:cNvPr id="3" name="Content Placeholder 2" descr="WhatsApp Image 2020-11-13 at 10.26.01 AM"/>
          <p:cNvPicPr>
            <a:picLocks noGrp="1" noChangeAspect="1"/>
          </p:cNvPicPr>
          <p:nvPr>
            <p:ph sz="half" idx="2"/>
          </p:nvPr>
        </p:nvPicPr>
        <p:blipFill>
          <a:blip r:embed="rId2"/>
          <a:stretch>
            <a:fillRect/>
          </a:stretch>
        </p:blipFill>
        <p:spPr>
          <a:xfrm>
            <a:off x="6959600" y="3112770"/>
            <a:ext cx="4083685" cy="3581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9237" y="211348"/>
            <a:ext cx="9601200" cy="933450"/>
          </a:xfrm>
        </p:spPr>
        <p:txBody>
          <a:bodyPr/>
          <a:lstStyle/>
          <a:p>
            <a:pPr algn="ctr"/>
            <a:r>
              <a:rPr lang="en-US" b="1" dirty="0">
                <a:solidFill>
                  <a:srgbClr val="7030A0"/>
                </a:solidFill>
                <a:latin typeface="Times New Roman" panose="02020603050405020304" pitchFamily="18" charset="0"/>
                <a:cs typeface="Times New Roman" panose="02020603050405020304" pitchFamily="18" charset="0"/>
              </a:rPr>
              <a:t>Content</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1449237" y="839442"/>
            <a:ext cx="9601200" cy="5448935"/>
          </a:xfrm>
          <a:prstGeom prst="rect">
            <a:avLst/>
          </a:prstGeom>
        </p:spPr>
        <p:txBody>
          <a:bodyPr wrap="square">
            <a:spAutoFit/>
          </a:bodyPr>
          <a:lstStyle/>
          <a:p>
            <a:pPr lvl="0">
              <a:lnSpc>
                <a:spcPct val="107000"/>
              </a:lnSpc>
              <a:spcAft>
                <a:spcPts val="0"/>
              </a:spcAft>
              <a:buFont typeface="Wingdings" panose="05000000000000000000" pitchFamily="2" charset="2"/>
              <a:buChar char="Ø"/>
            </a:pPr>
            <a:r>
              <a:rPr lang="en-IN"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Introduction  </a:t>
            </a:r>
            <a:r>
              <a:rPr lang="en-US"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US"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0"/>
              </a:spcAft>
              <a:buFont typeface="Wingdings" panose="05000000000000000000" pitchFamily="2" charset="2"/>
              <a:buChar char="Ø"/>
            </a:pPr>
            <a:r>
              <a:rPr lang="en-US"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Scope</a:t>
            </a:r>
            <a:endParaRPr lang="en-IN"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Problem </a:t>
            </a:r>
            <a:r>
              <a:rPr lang="en-IN"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Statement</a:t>
            </a:r>
            <a:endParaRPr lang="en-IN"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Industrial Current Method of Inspection</a:t>
            </a:r>
            <a:endParaRPr lang="en-IN"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Concept Block Diagram</a:t>
            </a:r>
            <a:endParaRPr lang="en-IN"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Idea of </a:t>
            </a:r>
            <a:r>
              <a:rPr lang="en-IN"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work</a:t>
            </a:r>
            <a:endParaRPr lang="en-IN"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Manufacturing of Setup</a:t>
            </a:r>
            <a:endParaRPr lang="en-IN"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Sensor Selection Ap</a:t>
            </a:r>
            <a:r>
              <a:rPr lang="en-IN"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proach</a:t>
            </a:r>
            <a:endParaRPr lang="en-IN"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Trials and Validation</a:t>
            </a:r>
            <a:endParaRPr lang="en-US" dirty="0" smtClean="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US"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Project Images</a:t>
            </a:r>
            <a:endParaRPr lang="en-IN"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Conclusion</a:t>
            </a:r>
            <a:endParaRPr lang="en-IN"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Times New Roman" panose="02020603050405020304" pitchFamily="18" charset="0"/>
                <a:cs typeface="Times New Roman" panose="02020603050405020304" pitchFamily="18" charset="0"/>
              </a:rPr>
              <a:t>Working principal of Categorizer </a:t>
            </a:r>
            <a:r>
              <a:rPr lang="en-US" b="1" dirty="0" smtClean="0">
                <a:solidFill>
                  <a:srgbClr val="7030A0"/>
                </a:solidFill>
                <a:latin typeface="Times New Roman" panose="02020603050405020304" pitchFamily="18" charset="0"/>
                <a:cs typeface="Times New Roman" panose="02020603050405020304" pitchFamily="18" charset="0"/>
              </a:rPr>
              <a:t>Unit</a:t>
            </a:r>
            <a:endParaRPr lang="en-US" dirty="0"/>
          </a:p>
        </p:txBody>
      </p:sp>
      <p:sp>
        <p:nvSpPr>
          <p:cNvPr id="4" name="Content Placeholder 3"/>
          <p:cNvSpPr>
            <a:spLocks noGrp="1"/>
          </p:cNvSpPr>
          <p:nvPr>
            <p:ph sz="half" idx="2"/>
          </p:nvPr>
        </p:nvSpPr>
        <p:spPr>
          <a:xfrm>
            <a:off x="1345474" y="1528354"/>
            <a:ext cx="9784079" cy="4325983"/>
          </a:xfrm>
        </p:spPr>
        <p:txBody>
          <a:bodyPr/>
          <a:lstStyle/>
          <a:p>
            <a:r>
              <a:rPr lang="en-US" dirty="0" smtClean="0"/>
              <a:t> The categorizer unit has four stepper motors located at four path separation points.</a:t>
            </a:r>
            <a:endParaRPr lang="en-US" dirty="0" smtClean="0"/>
          </a:p>
          <a:p>
            <a:r>
              <a:rPr lang="en-US" dirty="0" smtClean="0"/>
              <a:t>The shafts of motors are attached to flaps that operate in clockwise/anticlockwise direction based on sensor output to open different bin paths based on whether job is undersized, okay or oversized.</a:t>
            </a:r>
            <a:endParaRPr lang="en-US" dirty="0" smtClean="0"/>
          </a:p>
          <a:p>
            <a:r>
              <a:rPr lang="en-US" dirty="0" smtClean="0"/>
              <a:t>Stepper motors provide precise angular movement for a precise opening and closing of paths.</a:t>
            </a:r>
            <a:endParaRPr lang="en-US" dirty="0" smtClean="0"/>
          </a:p>
          <a:p>
            <a:r>
              <a:rPr lang="en-US" dirty="0" smtClean="0"/>
              <a:t>At the end of categorizer, there are bins for storage of segregated jobs.</a:t>
            </a:r>
            <a:endParaRPr lang="en-US" dirty="0" smtClean="0"/>
          </a:p>
          <a:p>
            <a:r>
              <a:rPr lang="en-US" dirty="0" smtClean="0"/>
              <a:t>The oversized jobs are then periodically collected and sent for rework.</a:t>
            </a:r>
            <a:endParaRPr lang="en-US" dirty="0" smtClean="0"/>
          </a:p>
          <a:p>
            <a:r>
              <a:rPr lang="en-US" dirty="0" smtClean="0"/>
              <a:t>The okay jobs go for further processing.</a:t>
            </a:r>
            <a:endParaRPr lang="en-US" dirty="0" smtClean="0"/>
          </a:p>
          <a:p>
            <a:r>
              <a:rPr lang="en-US" dirty="0" smtClean="0"/>
              <a:t>The undersized jobs can’t be reworked and are scrapped.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37970" y="501015"/>
            <a:ext cx="9601200" cy="1485900"/>
          </a:xfrm>
        </p:spPr>
        <p:txBody>
          <a:bodyPr/>
          <a:p>
            <a:r>
              <a:rPr lang="en-US">
                <a:solidFill>
                  <a:srgbClr val="00B0F0"/>
                </a:solidFill>
                <a:sym typeface="+mn-ea"/>
              </a:rPr>
              <a:t>Report by – PMS Robotics Team</a:t>
            </a:r>
            <a:endParaRPr lang="en-US">
              <a:solidFill>
                <a:srgbClr val="00B0F0"/>
              </a:solidFill>
              <a:sym typeface="+mn-ea"/>
            </a:endParaRPr>
          </a:p>
        </p:txBody>
      </p:sp>
      <p:sp>
        <p:nvSpPr>
          <p:cNvPr id="3" name="Text Placeholder 2"/>
          <p:cNvSpPr>
            <a:spLocks noGrp="1"/>
          </p:cNvSpPr>
          <p:nvPr>
            <p:ph type="body" idx="1"/>
          </p:nvPr>
        </p:nvSpPr>
        <p:spPr>
          <a:xfrm>
            <a:off x="1295400" y="1880870"/>
            <a:ext cx="9601200" cy="3338830"/>
          </a:xfrm>
        </p:spPr>
        <p:txBody>
          <a:bodyPr/>
          <a:p>
            <a:endParaRPr lang="en-US"/>
          </a:p>
          <a:p>
            <a:pPr algn="just"/>
            <a:r>
              <a:rPr lang="en-US"/>
              <a:t>	</a:t>
            </a:r>
            <a:r>
              <a:rPr lang="en-US" sz="1800">
                <a:latin typeface="Times New Roman" panose="02020603050405020304" pitchFamily="18" charset="0"/>
                <a:cs typeface="Times New Roman" panose="02020603050405020304" pitchFamily="18" charset="0"/>
              </a:rPr>
              <a:t>We successfully completed this project. This experience is very helpful for us in future. We learned so many things in this project having worked with different new technologies. We applied this knowledge during the working in company. This project is sponsored by PMS robotics. And all the fabrication work is done at the Radical Fabrotech workshop under the Guidance of Mr. Jadhav sir in Talwade MIDC. This project is made for Unique Tools Pvt. Ltd. So the Devendra sir who was technical representative from the Unique tool validated our project to meet their requirement.</a:t>
            </a:r>
            <a:endParaRPr 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          We used different sensors for the testing and Mr. Devang Pardeshi sir  from Banner helped us for the testing. We took number of trials on this project and finally we obtained desire result which is validated by Mr. Devang and Mr. Mohite.</a:t>
            </a:r>
            <a:endParaRPr lang="en-US" sz="1800">
              <a:latin typeface="Times New Roman" panose="02020603050405020304" pitchFamily="18" charset="0"/>
              <a:cs typeface="Times New Roman" panose="02020603050405020304" pitchFamily="18" charset="0"/>
            </a:endParaRPr>
          </a:p>
          <a:p>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013460" y="574040"/>
            <a:ext cx="10597515" cy="5025390"/>
          </a:xfrm>
        </p:spPr>
        <p:txBody>
          <a:bodyPr/>
          <a:p>
            <a:pPr algn="just"/>
            <a:r>
              <a:rPr lang="en-US" sz="2800">
                <a:solidFill>
                  <a:srgbClr val="00B0F0"/>
                </a:solidFill>
                <a:latin typeface="Times New Roman" panose="02020603050405020304" pitchFamily="18" charset="0"/>
                <a:cs typeface="Times New Roman" panose="02020603050405020304" pitchFamily="18" charset="0"/>
                <a:sym typeface="+mn-ea"/>
              </a:rPr>
              <a:t>The following results were obtained from the trial..</a:t>
            </a:r>
            <a:endParaRPr lang="en-US" sz="2800">
              <a:solidFill>
                <a:srgbClr val="92D050"/>
              </a:solidFill>
              <a:latin typeface="Times New Roman" panose="02020603050405020304" pitchFamily="18" charset="0"/>
              <a:cs typeface="Times New Roman" panose="02020603050405020304" pitchFamily="18" charset="0"/>
              <a:sym typeface="+mn-ea"/>
            </a:endParaRPr>
          </a:p>
          <a:p>
            <a:pPr algn="just"/>
            <a:endParaRPr lang="en-US" sz="280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800">
                <a:latin typeface="Times New Roman" panose="02020603050405020304" pitchFamily="18" charset="0"/>
                <a:cs typeface="Times New Roman" panose="02020603050405020304" pitchFamily="18" charset="0"/>
                <a:sym typeface="+mn-ea"/>
              </a:rPr>
              <a:t>Speed of Motor : 70 rpm which is equivalent to 0.22 m/s of  linear velocity.  </a:t>
            </a:r>
            <a:endParaRPr lang="en-US" sz="280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800">
                <a:latin typeface="Times New Roman" panose="02020603050405020304" pitchFamily="18" charset="0"/>
                <a:cs typeface="Times New Roman" panose="02020603050405020304" pitchFamily="18" charset="0"/>
                <a:sym typeface="+mn-ea"/>
              </a:rPr>
              <a:t>Time taken by worker to Locate Job on alignment fitment : 3 sec</a:t>
            </a:r>
            <a:endParaRPr lang="en-US" sz="280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800">
                <a:latin typeface="Times New Roman" panose="02020603050405020304" pitchFamily="18" charset="0"/>
                <a:cs typeface="Times New Roman" panose="02020603050405020304" pitchFamily="18" charset="0"/>
                <a:sym typeface="+mn-ea"/>
              </a:rPr>
              <a:t>Time Required for Job inspection Under Sensor : 6.81 sec</a:t>
            </a:r>
            <a:endParaRPr lang="en-US" sz="280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800">
                <a:latin typeface="Times New Roman" panose="02020603050405020304" pitchFamily="18" charset="0"/>
                <a:cs typeface="Times New Roman" panose="02020603050405020304" pitchFamily="18" charset="0"/>
                <a:sym typeface="+mn-ea"/>
              </a:rPr>
              <a:t>Time to segregate : 2 sec</a:t>
            </a:r>
            <a:endParaRPr lang="en-US" sz="280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800">
                <a:latin typeface="Times New Roman" panose="02020603050405020304" pitchFamily="18" charset="0"/>
                <a:cs typeface="Times New Roman" panose="02020603050405020304" pitchFamily="18" charset="0"/>
                <a:sym typeface="+mn-ea"/>
              </a:rPr>
              <a:t>Total Time for One Job : 11.81</a:t>
            </a:r>
            <a:endParaRPr lang="en-US" sz="280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800">
                <a:latin typeface="Times New Roman" panose="02020603050405020304" pitchFamily="18" charset="0"/>
                <a:cs typeface="Times New Roman" panose="02020603050405020304" pitchFamily="18" charset="0"/>
                <a:sym typeface="+mn-ea"/>
              </a:rPr>
              <a:t>Job to be inspected in an min : 17</a:t>
            </a:r>
            <a:endParaRPr lang="en-US" sz="280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800">
                <a:latin typeface="Times New Roman" panose="02020603050405020304" pitchFamily="18" charset="0"/>
                <a:cs typeface="Times New Roman" panose="02020603050405020304" pitchFamily="18" charset="0"/>
                <a:sym typeface="+mn-ea"/>
              </a:rPr>
              <a:t>Job to be inspected in an hour : 1196</a:t>
            </a:r>
            <a:endParaRPr lang="en-US" sz="280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800">
                <a:latin typeface="Times New Roman" panose="02020603050405020304" pitchFamily="18" charset="0"/>
                <a:cs typeface="Times New Roman" panose="02020603050405020304" pitchFamily="18" charset="0"/>
                <a:sym typeface="+mn-ea"/>
              </a:rPr>
              <a:t>Job to be inspected in 8 Hours : 9594</a:t>
            </a:r>
            <a:endParaRPr lang="en-US" sz="280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Ø"/>
            </a:pPr>
            <a:r>
              <a:rPr lang="en-US" sz="2800">
                <a:latin typeface="Times New Roman" panose="02020603050405020304" pitchFamily="18" charset="0"/>
                <a:cs typeface="Times New Roman" panose="02020603050405020304" pitchFamily="18" charset="0"/>
                <a:sym typeface="+mn-ea"/>
              </a:rPr>
              <a:t>Cycle Time : 3.52 sec/job</a:t>
            </a:r>
            <a:endParaRPr lang="en-US" sz="2800">
              <a:latin typeface="Times New Roman" panose="02020603050405020304" pitchFamily="18" charset="0"/>
              <a:cs typeface="Times New Roman" panose="02020603050405020304" pitchFamily="18" charset="0"/>
            </a:endParaRPr>
          </a:p>
          <a:p>
            <a:pPr marL="457200" indent="-457200" algn="just"/>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2408" y="242596"/>
            <a:ext cx="6634065" cy="706755"/>
          </a:xfrm>
          <a:prstGeom prst="rect">
            <a:avLst/>
          </a:prstGeom>
          <a:noFill/>
        </p:spPr>
        <p:txBody>
          <a:bodyPr wrap="square" rtlCol="0">
            <a:spAutoFit/>
          </a:bodyPr>
          <a:lstStyle/>
          <a:p>
            <a:r>
              <a:rPr lang="en-IN" sz="4000" b="1" dirty="0">
                <a:solidFill>
                  <a:srgbClr val="7030A0"/>
                </a:solidFill>
              </a:rPr>
              <a:t>Manufacturing : </a:t>
            </a:r>
            <a:endParaRPr lang="en-IN" sz="4000" b="1" dirty="0">
              <a:solidFill>
                <a:srgbClr val="7030A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2074" y="1519651"/>
            <a:ext cx="5374430" cy="3023117"/>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654" y="1519651"/>
            <a:ext cx="4810448" cy="3023117"/>
          </a:xfrm>
          <a:prstGeom prst="rect">
            <a:avLst/>
          </a:prstGeom>
        </p:spPr>
      </p:pic>
      <p:sp>
        <p:nvSpPr>
          <p:cNvPr id="7" name="TextBox 6"/>
          <p:cNvSpPr txBox="1"/>
          <p:nvPr/>
        </p:nvSpPr>
        <p:spPr>
          <a:xfrm>
            <a:off x="5756987" y="4814596"/>
            <a:ext cx="3825551" cy="584775"/>
          </a:xfrm>
          <a:prstGeom prst="rect">
            <a:avLst/>
          </a:prstGeom>
          <a:noFill/>
        </p:spPr>
        <p:txBody>
          <a:bodyPr wrap="square" rtlCol="0">
            <a:spAutoFit/>
          </a:bodyPr>
          <a:lstStyle/>
          <a:p>
            <a:r>
              <a:rPr lang="en-IN" sz="3200" b="1" i="1" dirty="0">
                <a:solidFill>
                  <a:schemeClr val="accent6">
                    <a:lumMod val="50000"/>
                  </a:schemeClr>
                </a:solidFill>
              </a:rPr>
              <a:t>Conveyer Belt </a:t>
            </a:r>
            <a:endParaRPr lang="en-IN" sz="3200" b="1" i="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8527"/>
          <a:stretch>
            <a:fillRect/>
          </a:stretch>
        </p:blipFill>
        <p:spPr>
          <a:xfrm>
            <a:off x="1670181" y="1219975"/>
            <a:ext cx="4945224" cy="3547969"/>
          </a:xfrm>
          <a:prstGeom prst="rect">
            <a:avLst/>
          </a:prstGeom>
        </p:spPr>
      </p:pic>
      <p:sp>
        <p:nvSpPr>
          <p:cNvPr id="6" name="TextBox 5"/>
          <p:cNvSpPr txBox="1"/>
          <p:nvPr/>
        </p:nvSpPr>
        <p:spPr>
          <a:xfrm>
            <a:off x="3405674" y="4879911"/>
            <a:ext cx="3359020" cy="584775"/>
          </a:xfrm>
          <a:prstGeom prst="rect">
            <a:avLst/>
          </a:prstGeom>
          <a:noFill/>
        </p:spPr>
        <p:txBody>
          <a:bodyPr wrap="square" rtlCol="0">
            <a:spAutoFit/>
          </a:bodyPr>
          <a:lstStyle/>
          <a:p>
            <a:r>
              <a:rPr lang="en-IN" sz="3200" b="1" i="1" dirty="0">
                <a:solidFill>
                  <a:schemeClr val="accent6">
                    <a:lumMod val="50000"/>
                  </a:schemeClr>
                </a:solidFill>
              </a:rPr>
              <a:t>Sensor</a:t>
            </a:r>
            <a:endParaRPr lang="en-IN" sz="3200" b="1" i="1" dirty="0">
              <a:solidFill>
                <a:schemeClr val="accent6">
                  <a:lumMod val="50000"/>
                </a:schemeClr>
              </a:solidFill>
            </a:endParaRPr>
          </a:p>
        </p:txBody>
      </p:sp>
      <p:sp>
        <p:nvSpPr>
          <p:cNvPr id="7" name="TextBox 6"/>
          <p:cNvSpPr txBox="1"/>
          <p:nvPr/>
        </p:nvSpPr>
        <p:spPr>
          <a:xfrm>
            <a:off x="7343192" y="4973216"/>
            <a:ext cx="3299442" cy="584775"/>
          </a:xfrm>
          <a:prstGeom prst="rect">
            <a:avLst/>
          </a:prstGeom>
          <a:noFill/>
        </p:spPr>
        <p:txBody>
          <a:bodyPr wrap="square" rtlCol="0">
            <a:spAutoFit/>
          </a:bodyPr>
          <a:lstStyle/>
          <a:p>
            <a:r>
              <a:rPr lang="en-IN" sz="3200" b="1" i="1" dirty="0">
                <a:solidFill>
                  <a:schemeClr val="accent6">
                    <a:lumMod val="50000"/>
                  </a:schemeClr>
                </a:solidFill>
              </a:rPr>
              <a:t>Sensor Assembly</a:t>
            </a:r>
            <a:endParaRPr lang="en-IN" sz="3200" b="1" i="1" dirty="0">
              <a:solidFill>
                <a:schemeClr val="accent6">
                  <a:lumMod val="50000"/>
                </a:schemeClr>
              </a:solidFill>
            </a:endParaRPr>
          </a:p>
        </p:txBody>
      </p:sp>
      <p:pic>
        <p:nvPicPr>
          <p:cNvPr id="2" name="Picture 1" descr="WhatsApp Image 2020-11-13 at 10.23.03 AM"/>
          <p:cNvPicPr>
            <a:picLocks noChangeAspect="1"/>
          </p:cNvPicPr>
          <p:nvPr/>
        </p:nvPicPr>
        <p:blipFill>
          <a:blip r:embed="rId2"/>
          <a:stretch>
            <a:fillRect/>
          </a:stretch>
        </p:blipFill>
        <p:spPr>
          <a:xfrm>
            <a:off x="7142480" y="1219835"/>
            <a:ext cx="4838065" cy="354838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19318" y="5474931"/>
            <a:ext cx="3834882" cy="584775"/>
          </a:xfrm>
          <a:prstGeom prst="rect">
            <a:avLst/>
          </a:prstGeom>
          <a:noFill/>
        </p:spPr>
        <p:txBody>
          <a:bodyPr wrap="square" rtlCol="0">
            <a:spAutoFit/>
          </a:bodyPr>
          <a:lstStyle/>
          <a:p>
            <a:r>
              <a:rPr lang="en-IN" sz="3200" b="1" i="1" dirty="0">
                <a:solidFill>
                  <a:schemeClr val="accent6">
                    <a:lumMod val="50000"/>
                  </a:schemeClr>
                </a:solidFill>
              </a:rPr>
              <a:t>Categorizer</a:t>
            </a:r>
            <a:endParaRPr lang="en-IN" sz="3200" b="1" i="1" dirty="0">
              <a:solidFill>
                <a:schemeClr val="accent6">
                  <a:lumMod val="50000"/>
                </a:schemeClr>
              </a:solidFill>
            </a:endParaRPr>
          </a:p>
        </p:txBody>
      </p:sp>
      <p:pic>
        <p:nvPicPr>
          <p:cNvPr id="2" name="Picture 1" descr="WhatsApp Image 2020-11-22 at 8.32.32 PM (1)"/>
          <p:cNvPicPr>
            <a:picLocks noChangeAspect="1"/>
          </p:cNvPicPr>
          <p:nvPr/>
        </p:nvPicPr>
        <p:blipFill>
          <a:blip r:embed="rId1"/>
          <a:srcRect l="215" t="3060" r="9208" b="22836"/>
          <a:stretch>
            <a:fillRect/>
          </a:stretch>
        </p:blipFill>
        <p:spPr>
          <a:xfrm>
            <a:off x="6715760" y="579755"/>
            <a:ext cx="4259580" cy="4775200"/>
          </a:xfrm>
          <a:prstGeom prst="rect">
            <a:avLst/>
          </a:prstGeom>
        </p:spPr>
      </p:pic>
      <p:pic>
        <p:nvPicPr>
          <p:cNvPr id="3" name="Picture 2" descr="cat1"/>
          <p:cNvPicPr>
            <a:picLocks noChangeAspect="1"/>
          </p:cNvPicPr>
          <p:nvPr/>
        </p:nvPicPr>
        <p:blipFill>
          <a:blip r:embed="rId2"/>
          <a:stretch>
            <a:fillRect/>
          </a:stretch>
        </p:blipFill>
        <p:spPr>
          <a:xfrm>
            <a:off x="775335" y="407670"/>
            <a:ext cx="4977130" cy="50673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7030A0"/>
                </a:solidFill>
                <a:latin typeface="Times New Roman" panose="02020603050405020304" pitchFamily="18" charset="0"/>
                <a:cs typeface="Times New Roman" panose="02020603050405020304" pitchFamily="18" charset="0"/>
              </a:rPr>
              <a:t>Final Assembly</a:t>
            </a:r>
            <a:endParaRPr lang="en-IN" sz="4000" b="1" dirty="0">
              <a:solidFill>
                <a:srgbClr val="7030A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504950" y="1600200"/>
            <a:ext cx="4180205" cy="4267200"/>
          </a:xfrm>
        </p:spPr>
      </p:pic>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99912" y="1600200"/>
            <a:ext cx="3972556" cy="42672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Industry Person Review</a:t>
            </a:r>
            <a:br>
              <a:rPr lang="en-IN" altLang="en-US"/>
            </a:br>
            <a:endParaRPr lang="en-IN" altLang="en-US"/>
          </a:p>
        </p:txBody>
      </p:sp>
      <p:pic>
        <p:nvPicPr>
          <p:cNvPr id="5" name="Content Placeholder 4" descr="devang"/>
          <p:cNvPicPr>
            <a:picLocks noChangeAspect="1"/>
          </p:cNvPicPr>
          <p:nvPr>
            <p:ph sz="half" idx="1"/>
          </p:nvPr>
        </p:nvPicPr>
        <p:blipFill>
          <a:blip r:embed="rId1"/>
          <a:stretch>
            <a:fillRect/>
          </a:stretch>
        </p:blipFill>
        <p:spPr>
          <a:xfrm>
            <a:off x="2259965" y="1520190"/>
            <a:ext cx="3691255" cy="3817620"/>
          </a:xfrm>
          <a:prstGeom prst="rect">
            <a:avLst/>
          </a:prstGeom>
        </p:spPr>
      </p:pic>
      <p:sp>
        <p:nvSpPr>
          <p:cNvPr id="49" name="Folded Corner 49"/>
          <p:cNvSpPr/>
          <p:nvPr/>
        </p:nvSpPr>
        <p:spPr>
          <a:xfrm>
            <a:off x="6826885" y="1520190"/>
            <a:ext cx="4725035" cy="4878070"/>
          </a:xfrm>
          <a:prstGeom prst="foldedCorner">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08000"/>
              </a:lnSpc>
              <a:spcAft>
                <a:spcPts val="800"/>
              </a:spcAft>
            </a:pPr>
            <a:endParaRPr lang="en-US" altLang="zh-CN" kern="100">
              <a:latin typeface="Calibri" panose="020F0502020204030204"/>
              <a:ea typeface="SimSun" panose="02010600030101010101" pitchFamily="2" charset="-122"/>
              <a:cs typeface="Times New Roman" panose="02020603050405020304"/>
              <a:sym typeface="Times New Roman" panose="02020603050405020304"/>
            </a:endParaRPr>
          </a:p>
          <a:p>
            <a:pPr algn="just">
              <a:lnSpc>
                <a:spcPct val="108000"/>
              </a:lnSpc>
              <a:spcAft>
                <a:spcPts val="800"/>
              </a:spcAft>
            </a:pPr>
            <a:r>
              <a:rPr lang="en-US" altLang="zh-CN" kern="100">
                <a:latin typeface="Calibri" panose="020F0502020204030204"/>
                <a:ea typeface="SimSun" panose="02010600030101010101" pitchFamily="2" charset="-122"/>
                <a:cs typeface="Times New Roman" panose="02020603050405020304"/>
                <a:sym typeface="Times New Roman" panose="02020603050405020304"/>
              </a:rPr>
              <a:t>Hello I am Devang and I am executive of micro-epsilon, Because of this project I gave the opportunity to work with Team PMS Robotics. For this project, I visited workshop at that time the conveyor is in fully working condition. My work is to provide a sensor which can fulfil their expectations without any rupture and to give a technical support related to sensor. Luckily sensor which I suggested fit and work as required. I really enjoyed working with this team. I like their enthusiasm towards work and I wish them the best of luck. Thank You. 			</a:t>
            </a:r>
            <a:endParaRPr lang="en-US" altLang="zh-CN" kern="100">
              <a:latin typeface="Calibri" panose="020F0502020204030204"/>
              <a:ea typeface="SimSun" panose="02010600030101010101" pitchFamily="2" charset="-122"/>
              <a:cs typeface="Times New Roman" panose="02020603050405020304"/>
              <a:sym typeface="Times New Roman" panose="02020603050405020304"/>
            </a:endParaRPr>
          </a:p>
          <a:p>
            <a:pPr algn="ctr">
              <a:lnSpc>
                <a:spcPct val="108000"/>
              </a:lnSpc>
              <a:spcAft>
                <a:spcPts val="800"/>
              </a:spcAft>
            </a:pPr>
            <a:r>
              <a:rPr lang="en-US" altLang="zh-CN" kern="100">
                <a:latin typeface="Calibri" panose="020F0502020204030204"/>
                <a:ea typeface="SimSun" panose="02010600030101010101" pitchFamily="2" charset="-122"/>
                <a:cs typeface="Times New Roman" panose="02020603050405020304"/>
                <a:sym typeface="Times New Roman" panose="02020603050405020304"/>
              </a:rPr>
              <a:t>			 - - - Mr Devang Pardeshi</a:t>
            </a:r>
            <a:endParaRPr lang="en-US" altLang="zh-CN" kern="100">
              <a:latin typeface="Calibri" panose="020F0502020204030204"/>
              <a:ea typeface="SimSun" panose="02010600030101010101" pitchFamily="2" charset="-122"/>
              <a:cs typeface="Times New Roman" panose="02020603050405020304"/>
              <a:sym typeface="Times New Roman" panose="02020603050405020304"/>
            </a:endParaRPr>
          </a:p>
          <a:p>
            <a:pPr algn="ctr">
              <a:lnSpc>
                <a:spcPct val="108000"/>
              </a:lnSpc>
              <a:spcAft>
                <a:spcPts val="800"/>
              </a:spcAft>
            </a:pPr>
            <a:r>
              <a:rPr lang="en-US" altLang="zh-CN" sz="1100" kern="100">
                <a:latin typeface="Calibri" panose="020F0502020204030204"/>
                <a:ea typeface="SimSun" panose="02010600030101010101" pitchFamily="2" charset="-122"/>
                <a:cs typeface="Times New Roman" panose="02020603050405020304"/>
                <a:sym typeface="Times New Roman" panose="02020603050405020304"/>
              </a:rPr>
              <a:t> </a:t>
            </a:r>
            <a:endParaRPr lang="en-US" altLang="zh-CN" sz="1100" kern="100">
              <a:latin typeface="Calibri" panose="020F0502020204030204"/>
              <a:ea typeface="SimSun" panose="02010600030101010101" pitchFamily="2" charset="-122"/>
              <a:cs typeface="Times New Roman" panose="02020603050405020304"/>
              <a:sym typeface="Times New Roman" panose="020206030504050203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Industry Person Review</a:t>
            </a:r>
            <a:endParaRPr lang="en-IN" altLang="en-US"/>
          </a:p>
        </p:txBody>
      </p:sp>
      <p:pic>
        <p:nvPicPr>
          <p:cNvPr id="8" name="Content Placeholder 7" descr="Mohit Sir"/>
          <p:cNvPicPr>
            <a:picLocks noChangeAspect="1"/>
          </p:cNvPicPr>
          <p:nvPr>
            <p:ph sz="half" idx="2"/>
          </p:nvPr>
        </p:nvPicPr>
        <p:blipFill>
          <a:blip r:embed="rId1"/>
          <a:stretch>
            <a:fillRect/>
          </a:stretch>
        </p:blipFill>
        <p:spPr>
          <a:xfrm>
            <a:off x="7726045" y="1802130"/>
            <a:ext cx="3465830" cy="3581400"/>
          </a:xfrm>
          <a:prstGeom prst="rect">
            <a:avLst/>
          </a:prstGeom>
        </p:spPr>
      </p:pic>
      <p:sp>
        <p:nvSpPr>
          <p:cNvPr id="53" name="Folded Corner 53"/>
          <p:cNvSpPr/>
          <p:nvPr/>
        </p:nvSpPr>
        <p:spPr>
          <a:xfrm>
            <a:off x="2239645" y="2049145"/>
            <a:ext cx="5012055" cy="2759710"/>
          </a:xfrm>
          <a:prstGeom prst="foldedCorner">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08000"/>
              </a:lnSpc>
              <a:spcAft>
                <a:spcPts val="800"/>
              </a:spcAft>
            </a:pPr>
            <a:r>
              <a:rPr lang="en-US" altLang="zh-CN" sz="1100" kern="100">
                <a:latin typeface="Calibri" panose="020F0502020204030204"/>
                <a:ea typeface="SimSun" panose="02010600030101010101" pitchFamily="2" charset="-122"/>
                <a:cs typeface="Times New Roman" panose="02020603050405020304"/>
                <a:sym typeface="Times New Roman" panose="02020603050405020304"/>
              </a:rPr>
              <a:t>Hi. My name is Rohit Mohite. I am professional programmer and I guided these students from DYP Akurdi in the programming of this Dedicated Job Thickness Measurement Automation. I tried to analyse the project from Industrial utility perspective and it seems that the project would for certain, help to increase the inspection rate of job for the client.</a:t>
            </a:r>
            <a:endParaRPr lang="en-US" altLang="zh-CN" sz="1100" kern="100">
              <a:latin typeface="Calibri" panose="020F0502020204030204"/>
              <a:ea typeface="SimSun" panose="02010600030101010101" pitchFamily="2" charset="-122"/>
              <a:cs typeface="Times New Roman" panose="02020603050405020304"/>
              <a:sym typeface="Times New Roman" panose="02020603050405020304"/>
            </a:endParaRPr>
          </a:p>
          <a:p>
            <a:pPr algn="just">
              <a:lnSpc>
                <a:spcPct val="108000"/>
              </a:lnSpc>
              <a:spcAft>
                <a:spcPts val="800"/>
              </a:spcAft>
            </a:pPr>
            <a:r>
              <a:rPr lang="en-US" altLang="zh-CN" sz="1100" kern="100">
                <a:latin typeface="Calibri" panose="020F0502020204030204"/>
                <a:ea typeface="SimSun" panose="02010600030101010101" pitchFamily="2" charset="-122"/>
                <a:cs typeface="Times New Roman" panose="02020603050405020304"/>
                <a:sym typeface="Times New Roman" panose="02020603050405020304"/>
              </a:rPr>
              <a:t>             --- Mr. Rohit Mohite</a:t>
            </a:r>
            <a:endParaRPr lang="en-US" altLang="zh-CN" sz="1100" kern="100">
              <a:latin typeface="Calibri" panose="020F0502020204030204"/>
              <a:ea typeface="SimSun" panose="02010600030101010101" pitchFamily="2" charset="-122"/>
              <a:cs typeface="Times New Roman" panose="02020603050405020304"/>
              <a:sym typeface="Times New Roman" panose="02020603050405020304"/>
            </a:endParaRPr>
          </a:p>
          <a:p>
            <a:pPr indent="0" algn="just">
              <a:lnSpc>
                <a:spcPct val="108000"/>
              </a:lnSpc>
              <a:spcAft>
                <a:spcPts val="800"/>
              </a:spcAft>
            </a:pPr>
            <a:r>
              <a:rPr lang="en-US" altLang="zh-CN" sz="1100" kern="100">
                <a:latin typeface="Calibri" panose="020F0502020204030204"/>
                <a:ea typeface="SimSun" panose="02010600030101010101" pitchFamily="2" charset="-122"/>
                <a:cs typeface="Times New Roman" panose="02020603050405020304"/>
                <a:sym typeface="Times New Roman" panose="02020603050405020304"/>
              </a:rPr>
              <a:t> </a:t>
            </a:r>
            <a:endParaRPr lang="en-US" altLang="zh-CN" sz="1100" kern="100">
              <a:latin typeface="Calibri" panose="020F0502020204030204"/>
              <a:ea typeface="SimSun" panose="02010600030101010101" pitchFamily="2" charset="-122"/>
              <a:cs typeface="Times New Roman" panose="02020603050405020304"/>
              <a:sym typeface="Times New Roman" panose="020206030504050203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Industry Person Review</a:t>
            </a:r>
            <a:endParaRPr lang="en-IN" altLang="en-US"/>
          </a:p>
        </p:txBody>
      </p:sp>
      <p:pic>
        <p:nvPicPr>
          <p:cNvPr id="3" name="Picture 2" descr="nikhil jadhav"/>
          <p:cNvPicPr>
            <a:picLocks noChangeAspect="1"/>
          </p:cNvPicPr>
          <p:nvPr/>
        </p:nvPicPr>
        <p:blipFill>
          <a:blip r:embed="rId1"/>
          <a:stretch>
            <a:fillRect/>
          </a:stretch>
        </p:blipFill>
        <p:spPr>
          <a:xfrm>
            <a:off x="7886065" y="1506855"/>
            <a:ext cx="3284855" cy="3844925"/>
          </a:xfrm>
          <a:prstGeom prst="rect">
            <a:avLst/>
          </a:prstGeom>
        </p:spPr>
      </p:pic>
      <p:sp>
        <p:nvSpPr>
          <p:cNvPr id="51" name="Folded Corner 51"/>
          <p:cNvSpPr/>
          <p:nvPr/>
        </p:nvSpPr>
        <p:spPr>
          <a:xfrm>
            <a:off x="1054100" y="1456690"/>
            <a:ext cx="6515735" cy="5158105"/>
          </a:xfrm>
          <a:prstGeom prst="foldedCorner">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08000"/>
              </a:lnSpc>
              <a:spcAft>
                <a:spcPts val="800"/>
              </a:spcAft>
            </a:pPr>
            <a:r>
              <a:rPr lang="en-US" altLang="zh-CN" sz="2000" kern="100">
                <a:latin typeface="Calibri" panose="020F0502020204030204"/>
                <a:ea typeface="SimSun" panose="02010600030101010101" pitchFamily="2" charset="-122"/>
                <a:cs typeface="Times New Roman" panose="02020603050405020304"/>
                <a:sym typeface="Times New Roman" panose="02020603050405020304"/>
              </a:rPr>
              <a:t>Hello I am Nikhil Jadhav, Owner of Radial Fabrotech. I'm responsible for fabrication of this project . At the time of receiving this project I felt that this is not going to work but I like to take challenges so I decided to work on this project. At the time of actual working these students took multiple responsibilities like designing conveyor, fabrication operations and purchasing material under my guidance.. We encountered many obstacles while doing this project but these students kept on making their way on it. And finally, I can definitely say that my overall experience is very good with this Project. Thank You. I'm happy to guide these students on a very nice project.		</a:t>
            </a:r>
            <a:endParaRPr lang="en-US" altLang="zh-CN" sz="2000" kern="100">
              <a:latin typeface="Calibri" panose="020F0502020204030204"/>
              <a:ea typeface="SimSun" panose="02010600030101010101" pitchFamily="2" charset="-122"/>
              <a:cs typeface="Times New Roman" panose="02020603050405020304"/>
              <a:sym typeface="Times New Roman" panose="02020603050405020304"/>
            </a:endParaRPr>
          </a:p>
          <a:p>
            <a:pPr marL="1816100" indent="-1816100">
              <a:lnSpc>
                <a:spcPct val="108000"/>
              </a:lnSpc>
              <a:spcAft>
                <a:spcPts val="800"/>
              </a:spcAft>
            </a:pPr>
            <a:r>
              <a:rPr lang="en-US" altLang="zh-CN" sz="2000" kern="100">
                <a:latin typeface="Calibri" panose="020F0502020204030204"/>
                <a:ea typeface="SimSun" panose="02010600030101010101" pitchFamily="2" charset="-122"/>
                <a:cs typeface="Times New Roman" panose="02020603050405020304"/>
                <a:sym typeface="Times New Roman" panose="02020603050405020304"/>
              </a:rPr>
              <a:t>                                              - - - Mr. Nikhil Jadhav</a:t>
            </a:r>
            <a:endParaRPr lang="en-US" altLang="zh-CN" sz="2000" kern="100">
              <a:latin typeface="Calibri" panose="020F0502020204030204"/>
              <a:ea typeface="SimSun" panose="02010600030101010101" pitchFamily="2" charset="-122"/>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6445" y="1589103"/>
            <a:ext cx="8853754" cy="645160"/>
          </a:xfrm>
          <a:prstGeom prst="rect">
            <a:avLst/>
          </a:prstGeom>
        </p:spPr>
        <p:txBody>
          <a:bodyPr wrap="square">
            <a:spAutoFit/>
          </a:bodyPr>
          <a:lstStyle/>
          <a:p>
            <a:pPr>
              <a:lnSpc>
                <a:spcPct val="150000"/>
              </a:lnSpc>
              <a:spcAft>
                <a:spcPts val="0"/>
              </a:spcAft>
            </a:pPr>
            <a:endParaRPr lang="en-IN" sz="24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2238652" y="694678"/>
            <a:ext cx="7714695" cy="894425"/>
          </a:xfrm>
        </p:spPr>
        <p:txBody>
          <a:bodyPr>
            <a:normAutofit fontScale="90000"/>
          </a:bodyPr>
          <a:lstStyle/>
          <a:p>
            <a:pPr>
              <a:lnSpc>
                <a:spcPct val="150000"/>
              </a:lnSpc>
              <a:buFont typeface="Wingdings" panose="05000000000000000000" charset="0"/>
            </a:pPr>
            <a:r>
              <a:rPr lang="en-IN" sz="4400" b="1" dirty="0" smtClean="0">
                <a:solidFill>
                  <a:srgbClr val="7030A0"/>
                </a:solidFill>
                <a:effectLst/>
                <a:latin typeface="Times New Roman" panose="02020603050405020304" pitchFamily="18" charset="0"/>
                <a:ea typeface="Cambria" panose="02040503050406030204" pitchFamily="18" charset="0"/>
                <a:cs typeface="Times New Roman" panose="02020603050405020304" pitchFamily="18" charset="0"/>
              </a:rPr>
              <a:t>Introduction</a:t>
            </a:r>
            <a:br>
              <a:rPr lang="en-IN" sz="4400" b="1" dirty="0">
                <a:solidFill>
                  <a:srgbClr val="7030A0"/>
                </a:solidFill>
                <a:effectLst/>
                <a:latin typeface="Times New Roman" panose="02020603050405020304" pitchFamily="18" charset="0"/>
                <a:ea typeface="Cambria" panose="02040503050406030204" pitchFamily="18" charset="0"/>
                <a:cs typeface="Times New Roman" panose="02020603050405020304" pitchFamily="18" charset="0"/>
              </a:rPr>
            </a:br>
            <a:br>
              <a:rPr lang="en-US" sz="2000" dirty="0" smtClean="0">
                <a:latin typeface="Times New Roman" panose="02020603050405020304" pitchFamily="18" charset="0"/>
                <a:cs typeface="Times New Roman" panose="02020603050405020304" pitchFamily="18" charset="0"/>
              </a:rPr>
            </a:br>
            <a:br>
              <a:rPr lang="en-IN" sz="2200" dirty="0">
                <a:effectLst/>
                <a:latin typeface="Cambria" panose="02040503050406030204" pitchFamily="18" charset="0"/>
                <a:ea typeface="Cambria" panose="02040503050406030204" pitchFamily="18" charset="0"/>
                <a:cs typeface="Times New Roman" panose="02020603050405020304" pitchFamily="18" charset="0"/>
              </a:rPr>
            </a:br>
            <a:br>
              <a:rPr lang="en-IN" sz="2200" dirty="0">
                <a:effectLst/>
                <a:latin typeface="Cambria" panose="02040503050406030204" pitchFamily="18" charset="0"/>
                <a:ea typeface="Cambria" panose="02040503050406030204" pitchFamily="18" charset="0"/>
                <a:cs typeface="Times New Roman" panose="02020603050405020304" pitchFamily="18" charset="0"/>
              </a:rPr>
            </a:br>
            <a:br>
              <a:rPr lang="en-IN" sz="2200" dirty="0">
                <a:effectLst/>
                <a:latin typeface="Cambria" panose="02040503050406030204" pitchFamily="18" charset="0"/>
                <a:ea typeface="Cambria" panose="02040503050406030204" pitchFamily="18" charset="0"/>
                <a:cs typeface="Times New Roman" panose="02020603050405020304" pitchFamily="18" charset="0"/>
              </a:rPr>
            </a:br>
            <a:endParaRPr lang="en-IN" sz="22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TextBox 3"/>
          <p:cNvSpPr txBox="1"/>
          <p:nvPr/>
        </p:nvSpPr>
        <p:spPr>
          <a:xfrm>
            <a:off x="1736445" y="2113472"/>
            <a:ext cx="9339872" cy="286232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In today’s fast-moving, highly competitive industrial world, a company must be flexible, cost effective and efficient if it wishes to survive. In the process and manufacturing industries, this has resulted in a great demand for industrial control systems/ automation in order to streamline operations in terms of speed, </a:t>
            </a:r>
            <a:r>
              <a:rPr lang="en-US" sz="2400" dirty="0" smtClean="0">
                <a:latin typeface="Times New Roman" panose="02020603050405020304" pitchFamily="18" charset="0"/>
                <a:cs typeface="Times New Roman" panose="02020603050405020304" pitchFamily="18" charset="0"/>
              </a:rPr>
              <a:t>accuracy, reliability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production </a:t>
            </a:r>
            <a:r>
              <a:rPr lang="en-US" sz="2400" dirty="0">
                <a:latin typeface="Times New Roman" panose="02020603050405020304" pitchFamily="18" charset="0"/>
                <a:cs typeface="Times New Roman" panose="02020603050405020304" pitchFamily="18" charset="0"/>
              </a:rPr>
              <a:t>output.</a:t>
            </a:r>
            <a:endParaRPr lang="en-IN"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WhatsApp Image 2021-04-30 at 1.50.13 AM (2)"/>
          <p:cNvPicPr>
            <a:picLocks noChangeAspect="1"/>
          </p:cNvPicPr>
          <p:nvPr/>
        </p:nvPicPr>
        <p:blipFill>
          <a:blip r:embed="rId1"/>
          <a:stretch>
            <a:fillRect/>
          </a:stretch>
        </p:blipFill>
        <p:spPr>
          <a:xfrm>
            <a:off x="1515110" y="474980"/>
            <a:ext cx="9588500" cy="60756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WhatsApp Image 2021-04-30 at 1.50.13 AM"/>
          <p:cNvPicPr>
            <a:picLocks noChangeAspect="1"/>
          </p:cNvPicPr>
          <p:nvPr>
            <p:ph sz="half" idx="1"/>
          </p:nvPr>
        </p:nvPicPr>
        <p:blipFill>
          <a:blip r:embed="rId1"/>
          <a:stretch>
            <a:fillRect/>
          </a:stretch>
        </p:blipFill>
        <p:spPr>
          <a:xfrm>
            <a:off x="1371600" y="443230"/>
            <a:ext cx="9954260" cy="57626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668044"/>
            <a:ext cx="9601200" cy="992080"/>
          </a:xfrm>
        </p:spPr>
        <p:txBody>
          <a:bodyPr>
            <a:normAutofit fontScale="90000"/>
          </a:bodyPr>
          <a:lstStyle/>
          <a:p>
            <a:pPr algn="ctr"/>
            <a:r>
              <a:rPr lang="en-IN" sz="4000" b="1" dirty="0">
                <a:solidFill>
                  <a:srgbClr val="7030A0"/>
                </a:solidFill>
                <a:latin typeface="Cambria" panose="02040503050406030204" pitchFamily="18" charset="0"/>
                <a:ea typeface="Cambria" panose="02040503050406030204" pitchFamily="18" charset="0"/>
                <a:cs typeface="Times New Roman" panose="02020603050405020304" pitchFamily="18" charset="0"/>
              </a:rPr>
              <a:t>Conclusion</a:t>
            </a:r>
            <a:br>
              <a:rPr lang="en-IN" sz="4000" dirty="0">
                <a:solidFill>
                  <a:srgbClr val="7030A0"/>
                </a:solidFill>
                <a:latin typeface="Cambria" panose="02040503050406030204" pitchFamily="18" charset="0"/>
                <a:ea typeface="Cambria" panose="02040503050406030204" pitchFamily="18" charset="0"/>
                <a:cs typeface="Times New Roman" panose="02020603050405020304" pitchFamily="18" charset="0"/>
              </a:rPr>
            </a:br>
            <a:endParaRPr lang="en-IN" sz="4000" dirty="0">
              <a:solidFill>
                <a:srgbClr val="7030A0"/>
              </a:solidFill>
            </a:endParaRPr>
          </a:p>
        </p:txBody>
      </p:sp>
      <p:sp>
        <p:nvSpPr>
          <p:cNvPr id="4" name="TextBox 3"/>
          <p:cNvSpPr txBox="1"/>
          <p:nvPr/>
        </p:nvSpPr>
        <p:spPr>
          <a:xfrm>
            <a:off x="1828800" y="1742536"/>
            <a:ext cx="9601200" cy="3784600"/>
          </a:xfrm>
          <a:prstGeom prst="rect">
            <a:avLst/>
          </a:prstGeom>
          <a:noFill/>
        </p:spPr>
        <p:txBody>
          <a:bodyPr wrap="square" rtlCol="0">
            <a:spAutoFit/>
          </a:bodyPr>
          <a:lstStyle/>
          <a:p>
            <a:pPr indent="0">
              <a:buNone/>
            </a:pPr>
            <a:r>
              <a:rPr lang="en-IN" altLang="en-US"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As validated by multiple Industry experts, our project would surely increase the inspection rate of jobs by about 2 times. But due to current Covid-19 pandemic, the industries around the world are experiencing a slump. And Unique Tools Pvt. Ltd. is no exception. Thus currently the production of this particular job has been reduced. So for the time being, Unique Tools plans to start inspection of jobs on only one sensing station out of total two sensing staions using two LASER sensors. As and when the situation relieves, Unique Tools Pvt. Ltd. would release Purchase Order for second set of two LASER sensors to activate second inspection station. The programming for second station would be done then.</a:t>
            </a:r>
            <a:endParaRPr lang="en-US" sz="2000" smtClean="0">
              <a:latin typeface="Times New Roman" panose="02020603050405020304" pitchFamily="18" charset="0"/>
              <a:cs typeface="Times New Roman" panose="02020603050405020304" pitchFamily="18" charset="0"/>
            </a:endParaRPr>
          </a:p>
          <a:p>
            <a:pPr indent="0">
              <a:buNone/>
            </a:pPr>
            <a:endParaRPr lang="en-US" sz="2000" smtClean="0">
              <a:latin typeface="Times New Roman" panose="02020603050405020304" pitchFamily="18" charset="0"/>
              <a:cs typeface="Times New Roman" panose="02020603050405020304" pitchFamily="18" charset="0"/>
            </a:endParaRPr>
          </a:p>
          <a:p>
            <a:pPr indent="0">
              <a:buNone/>
            </a:pPr>
            <a:r>
              <a:rPr lang="en-US" sz="2000" smtClean="0">
                <a:latin typeface="Times New Roman" panose="02020603050405020304" pitchFamily="18" charset="0"/>
                <a:cs typeface="Times New Roman" panose="02020603050405020304" pitchFamily="18" charset="0"/>
              </a:rPr>
              <a:t>                           Currently single sensing station provides Unique tools with an hourly inpection rate 1196 jobs. That would double when second sensing station becomes active.</a:t>
            </a:r>
            <a:endParaRPr lang="en-US" sz="20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85859" y="2415244"/>
            <a:ext cx="6479082"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720" y="625416"/>
            <a:ext cx="9601200" cy="884207"/>
          </a:xfrm>
        </p:spPr>
        <p:txBody>
          <a:bodyPr>
            <a:normAutofit fontScale="90000"/>
          </a:bodyPr>
          <a:lstStyle/>
          <a:p>
            <a:pPr algn="ctr"/>
            <a:r>
              <a:rPr lang="en-IN" b="1" dirty="0">
                <a:solidFill>
                  <a:srgbClr val="C00000"/>
                </a:solidFill>
                <a:latin typeface="Times New Roman" panose="02020603050405020304" pitchFamily="18" charset="0"/>
                <a:cs typeface="Times New Roman" panose="02020603050405020304" pitchFamily="18" charset="0"/>
              </a:rPr>
              <a:t>WHAT IS AUTOMATION?</a:t>
            </a:r>
            <a:br>
              <a:rPr lang="en-IN" b="1" dirty="0">
                <a:solidFill>
                  <a:srgbClr val="C00000"/>
                </a:solidFill>
              </a:rPr>
            </a:br>
            <a:endParaRPr lang="en-IN" dirty="0">
              <a:solidFill>
                <a:srgbClr val="C00000"/>
              </a:solidFill>
            </a:endParaRPr>
          </a:p>
        </p:txBody>
      </p:sp>
      <p:sp>
        <p:nvSpPr>
          <p:cNvPr id="4" name="TextBox 3"/>
          <p:cNvSpPr txBox="1"/>
          <p:nvPr/>
        </p:nvSpPr>
        <p:spPr>
          <a:xfrm>
            <a:off x="1345720" y="1837426"/>
            <a:ext cx="96012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Automation is the technology by which a process or procedure is performed with minimal human interference through the use of </a:t>
            </a:r>
            <a:r>
              <a:rPr lang="en-US" sz="2400" dirty="0" smtClean="0">
                <a:solidFill>
                  <a:srgbClr val="C00000"/>
                </a:solidFill>
                <a:latin typeface="Times New Roman" panose="02020603050405020304" pitchFamily="18" charset="0"/>
                <a:cs typeface="Times New Roman" panose="02020603050405020304" pitchFamily="18" charset="0"/>
              </a:rPr>
              <a:t>interdisciplinary technologies.</a:t>
            </a:r>
            <a:endParaRPr lang="en-US" sz="2400" dirty="0" smtClean="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rgbClr val="C00000"/>
                </a:solidFill>
                <a:latin typeface="Times New Roman" panose="02020603050405020304" pitchFamily="18" charset="0"/>
                <a:cs typeface="Times New Roman" panose="02020603050405020304" pitchFamily="18" charset="0"/>
              </a:rPr>
              <a:t>It </a:t>
            </a:r>
            <a:r>
              <a:rPr lang="en-US" sz="2400" dirty="0">
                <a:solidFill>
                  <a:srgbClr val="C00000"/>
                </a:solidFill>
                <a:latin typeface="Times New Roman" panose="02020603050405020304" pitchFamily="18" charset="0"/>
                <a:cs typeface="Times New Roman" panose="02020603050405020304" pitchFamily="18" charset="0"/>
              </a:rPr>
              <a:t>is the technique of making a process or a system operate </a:t>
            </a:r>
            <a:r>
              <a:rPr lang="en-US" sz="2400" dirty="0" smtClean="0">
                <a:solidFill>
                  <a:srgbClr val="C00000"/>
                </a:solidFill>
                <a:latin typeface="Times New Roman" panose="02020603050405020304" pitchFamily="18" charset="0"/>
                <a:cs typeface="Times New Roman" panose="02020603050405020304" pitchFamily="18" charset="0"/>
              </a:rPr>
              <a:t>automatically without/least amount of human intervention. </a:t>
            </a:r>
            <a:endParaRPr lang="en-US" sz="2400" dirty="0" smtClean="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rgbClr val="C00000"/>
                </a:solidFill>
                <a:latin typeface="Times New Roman" panose="02020603050405020304" pitchFamily="18" charset="0"/>
                <a:cs typeface="Times New Roman" panose="02020603050405020304" pitchFamily="18" charset="0"/>
              </a:rPr>
              <a:t>Automation </a:t>
            </a:r>
            <a:r>
              <a:rPr lang="en-US" sz="2400" dirty="0">
                <a:solidFill>
                  <a:srgbClr val="C00000"/>
                </a:solidFill>
                <a:latin typeface="Times New Roman" panose="02020603050405020304" pitchFamily="18" charset="0"/>
                <a:cs typeface="Times New Roman" panose="02020603050405020304" pitchFamily="18" charset="0"/>
              </a:rPr>
              <a:t>crosses all functions within almost every industry from installation, maintenance, manufacturing, marketing, sales, medicine, design, procurement, management, etc. </a:t>
            </a:r>
            <a:endParaRPr lang="en-US" sz="2400" dirty="0" smtClean="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4592"/>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OBJECTIVES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76245" y="1906438"/>
            <a:ext cx="8798944" cy="4524315"/>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Design a conveyor for job handling with sensor assembly mounting above it. </a:t>
            </a:r>
            <a:endParaRPr lang="en-IN" sz="2400" dirty="0">
              <a:solidFill>
                <a:srgbClr val="C00000"/>
              </a:solidFill>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Design a slide separator for categorizing jobs into undersized, oversized and okay.</a:t>
            </a:r>
            <a:endParaRPr lang="en-IN" sz="2400" dirty="0">
              <a:solidFill>
                <a:srgbClr val="C00000"/>
              </a:solidFill>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Lesser influence of human factor to technological process</a:t>
            </a:r>
            <a:endParaRPr lang="en-IN" sz="2400" dirty="0">
              <a:solidFill>
                <a:srgbClr val="C00000"/>
              </a:solidFill>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Increasing efficiency and quality while reducing costs</a:t>
            </a:r>
            <a:endParaRPr lang="en-IN" sz="2400" dirty="0">
              <a:solidFill>
                <a:srgbClr val="C00000"/>
              </a:solidFill>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400" dirty="0" smtClean="0">
                <a:solidFill>
                  <a:srgbClr val="C00000"/>
                </a:solidFill>
                <a:latin typeface="Times New Roman" panose="02020603050405020304" pitchFamily="18" charset="0"/>
                <a:cs typeface="Times New Roman" panose="02020603050405020304" pitchFamily="18" charset="0"/>
              </a:rPr>
              <a:t>Increase in job thickness gauging process efficiency</a:t>
            </a:r>
            <a:endParaRPr lang="en-IN" sz="2400" dirty="0">
              <a:solidFill>
                <a:srgbClr val="C00000"/>
              </a:solidFill>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Reduced time for inspection and quality control</a:t>
            </a:r>
            <a:endParaRPr lang="en-IN" sz="24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479" y="616789"/>
            <a:ext cx="9601200" cy="849702"/>
          </a:xfrm>
        </p:spPr>
        <p:txBody>
          <a:bodyPr/>
          <a:lstStyle/>
          <a:p>
            <a:pPr algn="ctr"/>
            <a:r>
              <a:rPr lang="en-US" dirty="0" smtClean="0">
                <a:solidFill>
                  <a:srgbClr val="C00000"/>
                </a:solidFill>
                <a:latin typeface="Times New Roman" panose="02020603050405020304" pitchFamily="18" charset="0"/>
                <a:cs typeface="Times New Roman" panose="02020603050405020304" pitchFamily="18" charset="0"/>
              </a:rPr>
              <a:t>SCOPE: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397479" y="1777043"/>
            <a:ext cx="9903125" cy="2862322"/>
          </a:xfrm>
          <a:prstGeom prst="rect">
            <a:avLst/>
          </a:prstGeom>
          <a:noFill/>
        </p:spPr>
        <p:txBody>
          <a:bodyPr wrap="square" rtlCol="0">
            <a:spAutoFit/>
          </a:bodyPr>
          <a:lstStyle/>
          <a:p>
            <a:pPr>
              <a:lnSpc>
                <a:spcPct val="150000"/>
              </a:lnSpc>
            </a:pPr>
            <a:r>
              <a:rPr lang="en-US" sz="2000" dirty="0">
                <a:solidFill>
                  <a:srgbClr val="C00000"/>
                </a:solidFill>
                <a:latin typeface="Times New Roman" panose="02020603050405020304" pitchFamily="18" charset="0"/>
                <a:cs typeface="Times New Roman" panose="02020603050405020304" pitchFamily="18" charset="0"/>
              </a:rPr>
              <a:t>Conveyor systems are mechanical devices or assemblies that are used to transport various materials with little effort. There are different kinds of conveyor systems, usually consisting of a frame that </a:t>
            </a:r>
            <a:r>
              <a:rPr lang="en-US" sz="2000" dirty="0" smtClean="0">
                <a:solidFill>
                  <a:srgbClr val="C00000"/>
                </a:solidFill>
                <a:latin typeface="Times New Roman" panose="02020603050405020304" pitchFamily="18" charset="0"/>
                <a:cs typeface="Times New Roman" panose="02020603050405020304" pitchFamily="18" charset="0"/>
              </a:rPr>
              <a:t> supports </a:t>
            </a:r>
            <a:r>
              <a:rPr lang="en-US" sz="2000" dirty="0">
                <a:solidFill>
                  <a:srgbClr val="C00000"/>
                </a:solidFill>
                <a:latin typeface="Times New Roman" panose="02020603050405020304" pitchFamily="18" charset="0"/>
                <a:cs typeface="Times New Roman" panose="02020603050405020304" pitchFamily="18" charset="0"/>
              </a:rPr>
              <a:t>either wheels, rollers or a belt, upon which the materials move from one place to another. Growth in infrastructure activities such as malls, airports, etc. is also among foremost factors driving growth for conveyor belt market. Conveyor belts are used in several industries spanning logistics, manufacturing, automotive, </a:t>
            </a:r>
            <a:r>
              <a:rPr lang="en-US" sz="2000" dirty="0" smtClean="0">
                <a:solidFill>
                  <a:srgbClr val="C00000"/>
                </a:solidFill>
                <a:latin typeface="Times New Roman" panose="02020603050405020304" pitchFamily="18" charset="0"/>
                <a:cs typeface="Times New Roman" panose="02020603050405020304" pitchFamily="18" charset="0"/>
              </a:rPr>
              <a:t>airports and </a:t>
            </a:r>
            <a:r>
              <a:rPr lang="en-US" sz="2000" dirty="0">
                <a:solidFill>
                  <a:srgbClr val="C00000"/>
                </a:solidFill>
                <a:latin typeface="Times New Roman" panose="02020603050405020304" pitchFamily="18" charset="0"/>
                <a:cs typeface="Times New Roman" panose="02020603050405020304" pitchFamily="18" charset="0"/>
              </a:rPr>
              <a:t>more. </a:t>
            </a:r>
            <a:endParaRPr lang="en-IN" sz="20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100909"/>
            <a:ext cx="9601200" cy="2246769"/>
          </a:xfrm>
          <a:prstGeom prst="rect">
            <a:avLst/>
          </a:prstGeom>
        </p:spPr>
        <p:txBody>
          <a:bodyPr wrap="square">
            <a:spAutoFit/>
          </a:bodyPr>
          <a:lstStyle/>
          <a:p>
            <a:pPr>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We have a target to measure thickness of specific job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at </a:t>
            </a:r>
            <a:r>
              <a:rPr lang="en-IN" sz="20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4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points as shown in the fig. The criteria is that the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thickness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of </a:t>
            </a:r>
            <a:r>
              <a:rPr lang="en-IN" sz="20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job should be in between </a:t>
            </a:r>
            <a:r>
              <a:rPr lang="en-IN" sz="20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3.11 mm to 3.30 mm</a:t>
            </a:r>
            <a:r>
              <a:rPr lang="en-IN" sz="2000"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If job thickness is within tolerance then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job is in ok condition, if it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exceeds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upper limit</a:t>
            </a:r>
            <a:r>
              <a:rPr lang="en-IN" sz="20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then the job is over-sized and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requires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further machining to satisfy the ok condition, if it is below the lower limit then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the job can’t be reworked and is rejected having no use</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smtClean="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So the industry want to automate the system.</a:t>
            </a:r>
            <a:endParaRPr lang="en-IN"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rot="16200000">
            <a:off x="4581416" y="3005652"/>
            <a:ext cx="3029170" cy="3295293"/>
          </a:xfrm>
          <a:prstGeom prst="rect">
            <a:avLst/>
          </a:prstGeom>
        </p:spPr>
      </p:pic>
      <p:sp>
        <p:nvSpPr>
          <p:cNvPr id="5" name="Rectangle 4"/>
          <p:cNvSpPr/>
          <p:nvPr/>
        </p:nvSpPr>
        <p:spPr>
          <a:xfrm>
            <a:off x="1820089" y="6256613"/>
            <a:ext cx="8311342" cy="398780"/>
          </a:xfrm>
          <a:prstGeom prst="rect">
            <a:avLst/>
          </a:prstGeom>
        </p:spPr>
        <p:txBody>
          <a:bodyPr wrap="square">
            <a:spAutoFit/>
          </a:bodyPr>
          <a:lstStyle/>
          <a:p>
            <a:r>
              <a:rPr lang="en-IN" sz="2000" dirty="0">
                <a:solidFill>
                  <a:schemeClr val="accent6">
                    <a:lumMod val="75000"/>
                  </a:schemeClr>
                </a:solidFill>
                <a:latin typeface="Times New Roman" panose="02020603050405020304" pitchFamily="18" charset="0"/>
                <a:ea typeface="Calibri" panose="020F0502020204030204" pitchFamily="34" charset="0"/>
              </a:rPr>
              <a:t>In this fig, points a, b, c, d are the 4 points where we have to measure thickness.</a:t>
            </a:r>
            <a:endParaRPr lang="en-IN" sz="2000" dirty="0">
              <a:solidFill>
                <a:schemeClr val="accent6">
                  <a:lumMod val="75000"/>
                </a:schemeClr>
              </a:solidFill>
            </a:endParaRPr>
          </a:p>
        </p:txBody>
      </p:sp>
      <p:sp>
        <p:nvSpPr>
          <p:cNvPr id="6" name="Title 5"/>
          <p:cNvSpPr>
            <a:spLocks noGrp="1"/>
          </p:cNvSpPr>
          <p:nvPr>
            <p:ph type="title"/>
          </p:nvPr>
        </p:nvSpPr>
        <p:spPr>
          <a:xfrm>
            <a:off x="1295400" y="406987"/>
            <a:ext cx="9601200" cy="956569"/>
          </a:xfrm>
        </p:spPr>
        <p:txBody>
          <a:bodyPr/>
          <a:lstStyle/>
          <a:p>
            <a:pPr algn="ctr"/>
            <a:r>
              <a:rPr lang="en-IN" sz="44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Problem Statement </a:t>
            </a:r>
            <a:endParaRPr lang="en-IN"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721" y="202721"/>
            <a:ext cx="9601200" cy="1729596"/>
          </a:xfrm>
        </p:spPr>
        <p:txBody>
          <a:bodyPr>
            <a:normAutofit fontScale="90000"/>
          </a:bodyPr>
          <a:lstStyle/>
          <a:p>
            <a:br>
              <a:rPr lang="en-US" dirty="0" smtClean="0"/>
            </a:br>
            <a:r>
              <a:rPr lang="en-IN" dirty="0" smtClean="0">
                <a:solidFill>
                  <a:srgbClr val="C00000"/>
                </a:solidFill>
                <a:latin typeface="Times New Roman" panose="02020603050405020304" pitchFamily="18" charset="0"/>
                <a:cs typeface="Times New Roman" panose="02020603050405020304" pitchFamily="18" charset="0"/>
              </a:rPr>
              <a:t>The Method that the Industry follows before Automation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42536" y="5348378"/>
            <a:ext cx="9342407" cy="1015663"/>
          </a:xfrm>
          <a:prstGeom prst="rect">
            <a:avLst/>
          </a:prstGeom>
          <a:noFill/>
        </p:spPr>
        <p:txBody>
          <a:bodyPr wrap="square" rtlCol="0">
            <a:spAutoFit/>
          </a:bodyPr>
          <a:lstStyle/>
          <a:p>
            <a:r>
              <a:rPr lang="en-US" sz="2000" dirty="0">
                <a:solidFill>
                  <a:srgbClr val="C00000"/>
                </a:solidFill>
                <a:latin typeface="Times New Roman" panose="02020603050405020304" pitchFamily="18" charset="0"/>
                <a:cs typeface="Times New Roman" panose="02020603050405020304" pitchFamily="18" charset="0"/>
              </a:rPr>
              <a:t>On industry level, accuracy is very important. Due to human involvement, sometimes we don’t get accuracy. They used go and no go gauges for the measurement of thickness of a job. This method takes time for inspection and need human effort.</a:t>
            </a:r>
            <a:endParaRPr lang="en-IN" sz="2000"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5721" y="2273655"/>
            <a:ext cx="4699296" cy="272966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739" y="2273655"/>
            <a:ext cx="4058729" cy="272966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17306</Words>
  <Application>WPS Presentation</Application>
  <PresentationFormat>Custom</PresentationFormat>
  <Paragraphs>291</Paragraphs>
  <Slides>43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Arial</vt:lpstr>
      <vt:lpstr>SimSun</vt:lpstr>
      <vt:lpstr>Wingdings</vt:lpstr>
      <vt:lpstr>Franklin Gothic Book</vt:lpstr>
      <vt:lpstr>Times New Roman</vt:lpstr>
      <vt:lpstr>Cambria</vt:lpstr>
      <vt:lpstr>Calibri</vt:lpstr>
      <vt:lpstr>Wingdings</vt:lpstr>
      <vt:lpstr>Microsoft YaHei</vt:lpstr>
      <vt:lpstr>Arial Unicode MS</vt:lpstr>
      <vt:lpstr>Calibri</vt:lpstr>
      <vt:lpstr>Times New Roman</vt:lpstr>
      <vt:lpstr>Crop</vt:lpstr>
      <vt:lpstr>Welcome</vt:lpstr>
      <vt:lpstr>      </vt:lpstr>
      <vt:lpstr>Content</vt:lpstr>
      <vt:lpstr>Introduction     </vt:lpstr>
      <vt:lpstr>WHAT IS AUTOMATION? </vt:lpstr>
      <vt:lpstr>OBJECTIVES</vt:lpstr>
      <vt:lpstr>SCOPE:</vt:lpstr>
      <vt:lpstr>Problem Statement </vt:lpstr>
      <vt:lpstr> The Method that the Industry follows before Automation</vt:lpstr>
      <vt:lpstr>PowerPoint 演示文稿</vt:lpstr>
      <vt:lpstr>PowerPoint 演示文稿</vt:lpstr>
      <vt:lpstr>PowerPoint 演示文稿</vt:lpstr>
      <vt:lpstr>Conveyer Belt</vt:lpstr>
      <vt:lpstr>Non-contact thickness Measurement</vt:lpstr>
      <vt:lpstr>Approach 1  </vt:lpstr>
      <vt:lpstr>Reason of Rejection of Approach 1</vt:lpstr>
      <vt:lpstr>Approach 2  </vt:lpstr>
      <vt:lpstr>Reason of Rejection of Approach 2</vt:lpstr>
      <vt:lpstr>Approach 3 </vt:lpstr>
      <vt:lpstr>Final Approach Selection</vt:lpstr>
      <vt:lpstr>Trials Conducted on different LASER Sensors:  1) Banner Sensor: </vt:lpstr>
      <vt:lpstr>  We contacted Micro-epsilon Sensors Pvt. Ltd. via their website and we had a chance to talk with their representative via a zoom meeting for our sensing requirements.  The sensor that they provided us for trials was optoNCDT - 1320 sensor, Model No.: ILD1320-10.  </vt:lpstr>
      <vt:lpstr> optoNCDT ILD1320-10 Laser displacement sensor Specifications </vt:lpstr>
      <vt:lpstr> 9.  Easy integration with controller</vt:lpstr>
      <vt:lpstr>Micro-Epsilon C-Box Controller</vt:lpstr>
      <vt:lpstr>Micro-Epsilon C-Box Controller Features</vt:lpstr>
      <vt:lpstr>Sensor Assembly</vt:lpstr>
      <vt:lpstr>Control Panel</vt:lpstr>
      <vt:lpstr>Categorizer Unit</vt:lpstr>
      <vt:lpstr>Working principal of Categorizer Unit</vt:lpstr>
      <vt:lpstr>PowerPoint 演示文稿</vt:lpstr>
      <vt:lpstr>PowerPoint 演示文稿</vt:lpstr>
      <vt:lpstr>PowerPoint 演示文稿</vt:lpstr>
      <vt:lpstr>PowerPoint 演示文稿</vt:lpstr>
      <vt:lpstr>PowerPoint 演示文稿</vt:lpstr>
      <vt:lpstr>Final Assembly</vt:lpstr>
      <vt:lpstr>Industry Person Review</vt:lpstr>
      <vt:lpstr>Industry Person Review</vt:lpstr>
      <vt:lpstr>Industry Person Review</vt:lpstr>
      <vt:lpstr>PowerPoint 演示文稿</vt:lpstr>
      <vt:lpstr>PowerPoint 演示文稿</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Chetan Gaikwad</dc:creator>
  <cp:lastModifiedBy>Asus</cp:lastModifiedBy>
  <cp:revision>62</cp:revision>
  <dcterms:created xsi:type="dcterms:W3CDTF">2020-07-27T11:21:00Z</dcterms:created>
  <dcterms:modified xsi:type="dcterms:W3CDTF">2021-04-29T23:08:22Z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KSOProductBuildVer" pid="2">
    <vt:lpwstr>1033-11.2.0.9669</vt:lpwstr>
  </property>
  <property fmtid="{D5CDD505-2E9C-101B-9397-08002B2CF9AE}" name="NXPowerLiteLastOptimized" pid="3">
    <vt:lpwstr>640765</vt:lpwstr>
  </property>
  <property fmtid="{D5CDD505-2E9C-101B-9397-08002B2CF9AE}" name="NXPowerLiteSettings" pid="4">
    <vt:lpwstr>C7000400038000</vt:lpwstr>
  </property>
  <property fmtid="{D5CDD505-2E9C-101B-9397-08002B2CF9AE}" name="NXPowerLiteVersion" pid="5">
    <vt:lpwstr>S9.0.3</vt:lpwstr>
  </property>
</Properties>
</file>