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handoutMasterIdLst>
    <p:handoutMasterId r:id="rId21"/>
  </p:handoutMasterIdLst>
  <p:sldIdLst>
    <p:sldId id="312" r:id="rId5"/>
    <p:sldId id="307" r:id="rId6"/>
    <p:sldId id="317" r:id="rId7"/>
    <p:sldId id="319" r:id="rId8"/>
    <p:sldId id="326" r:id="rId9"/>
    <p:sldId id="327" r:id="rId10"/>
    <p:sldId id="333" r:id="rId11"/>
    <p:sldId id="325" r:id="rId12"/>
    <p:sldId id="330" r:id="rId13"/>
    <p:sldId id="331" r:id="rId14"/>
    <p:sldId id="329" r:id="rId15"/>
    <p:sldId id="328" r:id="rId16"/>
    <p:sldId id="332" r:id="rId17"/>
    <p:sldId id="334" r:id="rId18"/>
    <p:sldId id="297"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02423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92328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17305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654255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0671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70054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7269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54915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04504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56119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7.xml"/><Relationship Id="rId5" Type="http://schemas.openxmlformats.org/officeDocument/2006/relationships/image" Target="file:///C:\Program%20Files\Inknoe%20ClassPoint%202\Images\mc_blue.png" TargetMode="Externa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8.xml"/><Relationship Id="rId5" Type="http://schemas.openxmlformats.org/officeDocument/2006/relationships/image" Target="file:///C:\Program%20Files\Inknoe%20ClassPoint%202\Images\mc_blue.png" TargetMode="Externa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tags" Target="../tags/tag9.xml"/><Relationship Id="rId5" Type="http://schemas.openxmlformats.org/officeDocument/2006/relationships/image" Target="file:///C:\Program%20Files\Inknoe%20ClassPoint%202\Images\mc_blue.png" TargetMode="Externa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10.xml"/><Relationship Id="rId5" Type="http://schemas.openxmlformats.org/officeDocument/2006/relationships/image" Target="file:///C:\Program%20Files\Inknoe%20ClassPoint%202\Images\mc_blue.png" TargetMode="Externa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1.xml"/><Relationship Id="rId5" Type="http://schemas.openxmlformats.org/officeDocument/2006/relationships/image" Target="file:///C:\Program%20Files\Inknoe%20ClassPoint%202\Images\mc_blue.png" TargetMode="Externa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tags" Target="../tags/tag2.xml"/><Relationship Id="rId5" Type="http://schemas.openxmlformats.org/officeDocument/2006/relationships/image" Target="file:///C:\Program%20Files\Inknoe%20ClassPoint%202\Images\mc_blue.png"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3.xml"/><Relationship Id="rId5" Type="http://schemas.openxmlformats.org/officeDocument/2006/relationships/image" Target="file:///C:\Program%20Files\Inknoe%20ClassPoint%202\Images\mc_blue.png" TargetMode="Externa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tags" Target="../tags/tag4.xml"/><Relationship Id="rId5" Type="http://schemas.openxmlformats.org/officeDocument/2006/relationships/image" Target="file:///C:\Program%20Files\Inknoe%20ClassPoint%202\Images\mc_blue.png" TargetMode="Externa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5.xml"/><Relationship Id="rId5" Type="http://schemas.openxmlformats.org/officeDocument/2006/relationships/image" Target="file:///C:\Program%20Files\Inknoe%20ClassPoint%202\Images\mc_blue.png" TargetMode="Externa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tags" Target="../tags/tag6.xml"/><Relationship Id="rId5" Type="http://schemas.openxmlformats.org/officeDocument/2006/relationships/image" Target="file:///C:\Program%20Files\Inknoe%20ClassPoint%202\Images\mc_blue.png"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89" y="629265"/>
            <a:ext cx="6392421" cy="2384322"/>
          </a:xfrm>
        </p:spPr>
        <p:txBody>
          <a:bodyPr anchor="ctr"/>
          <a:lstStyle/>
          <a:p>
            <a:r>
              <a:rPr lang="en-US" dirty="0"/>
              <a:t>NEUROFUZZY AND GENETIC PROGRAMMING</a:t>
            </a:r>
            <a:br>
              <a:rPr lang="en-US" dirty="0"/>
            </a:br>
            <a:br>
              <a:rPr lang="en-US" dirty="0"/>
            </a:br>
            <a:r>
              <a:rPr lang="en-US" sz="4800" dirty="0"/>
              <a:t>QUIZ</a:t>
            </a:r>
            <a:endParaRPr lang="en-US" dirty="0"/>
          </a:p>
        </p:txBody>
      </p:sp>
      <p:sp>
        <p:nvSpPr>
          <p:cNvPr id="4" name="TextBox 3">
            <a:extLst>
              <a:ext uri="{FF2B5EF4-FFF2-40B4-BE49-F238E27FC236}">
                <a16:creationId xmlns:a16="http://schemas.microsoft.com/office/drawing/2014/main" id="{0A240FB4-EA48-37B2-93DF-8437B9948CE4}"/>
              </a:ext>
            </a:extLst>
          </p:cNvPr>
          <p:cNvSpPr txBox="1"/>
          <p:nvPr/>
        </p:nvSpPr>
        <p:spPr>
          <a:xfrm>
            <a:off x="3441289" y="3844413"/>
            <a:ext cx="5309420" cy="954107"/>
          </a:xfrm>
          <a:prstGeom prst="rect">
            <a:avLst/>
          </a:prstGeom>
          <a:noFill/>
        </p:spPr>
        <p:txBody>
          <a:bodyPr wrap="square" rtlCol="0">
            <a:spAutoFit/>
          </a:bodyPr>
          <a:lstStyle/>
          <a:p>
            <a:pPr algn="ctr"/>
            <a:r>
              <a:rPr kumimoji="0" lang="en-US" sz="2800" b="1" i="0" u="none" strike="noStrike" kern="1200" cap="all" spc="0" normalizeH="0" baseline="0" noProof="0" dirty="0">
                <a:ln>
                  <a:noFill/>
                </a:ln>
                <a:solidFill>
                  <a:srgbClr val="FF0000"/>
                </a:solidFill>
                <a:effectLst/>
                <a:uLnTx/>
                <a:uFillTx/>
                <a:latin typeface="Arial Black"/>
                <a:ea typeface="+mj-ea"/>
                <a:cs typeface="+mj-cs"/>
              </a:rPr>
              <a:t>INTERACTIVE LEARNING TOOL</a:t>
            </a:r>
            <a:endParaRPr lang="en-IN" sz="1400" dirty="0">
              <a:solidFill>
                <a:srgbClr val="FF0000"/>
              </a:solidFill>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698047" y="86537"/>
            <a:ext cx="9879437" cy="980844"/>
          </a:xfrm>
        </p:spPr>
        <p:txBody>
          <a:bodyPr/>
          <a:lstStyle/>
          <a:p>
            <a:r>
              <a:rPr lang="en-US" sz="2800" dirty="0"/>
              <a:t>Question - 7</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698047" y="1463217"/>
            <a:ext cx="9314082" cy="804532"/>
          </a:xfrm>
        </p:spPr>
        <p:txBody>
          <a:bodyPr/>
          <a:lstStyle/>
          <a:p>
            <a:r>
              <a:rPr lang="en-IN" sz="3200" dirty="0">
                <a:effectLst/>
                <a:latin typeface="Calibri" panose="020F0502020204030204" pitchFamily="34" charset="0"/>
                <a:ea typeface="Calibri" panose="020F0502020204030204" pitchFamily="34" charset="0"/>
                <a:cs typeface="Times New Roman" panose="02020603050405020304" pitchFamily="18" charset="0"/>
              </a:rPr>
              <a:t>What is the minimum number of layers in a deep neural network?</a:t>
            </a:r>
            <a:endParaRPr lang="en-US" sz="3200" dirty="0"/>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985429366"/>
              </p:ext>
            </p:extLst>
          </p:nvPr>
        </p:nvGraphicFramePr>
        <p:xfrm>
          <a:off x="1698047" y="3111486"/>
          <a:ext cx="8441250" cy="3081722"/>
        </p:xfrm>
        <a:graphic>
          <a:graphicData uri="http://schemas.openxmlformats.org/drawingml/2006/table">
            <a:tbl>
              <a:tblPr firstRow="1" bandRow="1">
                <a:tableStyleId>{3B4B98B0-60AC-42C2-AFA5-B58CD77FA1E5}</a:tableStyleId>
              </a:tblPr>
              <a:tblGrid>
                <a:gridCol w="870411">
                  <a:extLst>
                    <a:ext uri="{9D8B030D-6E8A-4147-A177-3AD203B41FA5}">
                      <a16:colId xmlns:a16="http://schemas.microsoft.com/office/drawing/2014/main" val="180956085"/>
                    </a:ext>
                  </a:extLst>
                </a:gridCol>
                <a:gridCol w="208280">
                  <a:extLst>
                    <a:ext uri="{9D8B030D-6E8A-4147-A177-3AD203B41FA5}">
                      <a16:colId xmlns:a16="http://schemas.microsoft.com/office/drawing/2014/main" val="1180706872"/>
                    </a:ext>
                  </a:extLst>
                </a:gridCol>
                <a:gridCol w="6105119">
                  <a:extLst>
                    <a:ext uri="{9D8B030D-6E8A-4147-A177-3AD203B41FA5}">
                      <a16:colId xmlns:a16="http://schemas.microsoft.com/office/drawing/2014/main" val="2050154702"/>
                    </a:ext>
                  </a:extLst>
                </a:gridCol>
                <a:gridCol w="1257440">
                  <a:extLst>
                    <a:ext uri="{9D8B030D-6E8A-4147-A177-3AD203B41FA5}">
                      <a16:colId xmlns:a16="http://schemas.microsoft.com/office/drawing/2014/main" val="1872764148"/>
                    </a:ext>
                  </a:extLst>
                </a:gridCol>
              </a:tblGrid>
              <a:tr h="331417">
                <a:tc>
                  <a:txBody>
                    <a:bodyPr/>
                    <a:lstStyle/>
                    <a:p>
                      <a:r>
                        <a:rPr lang="en-US" dirty="0">
                          <a:solidFill>
                            <a:schemeClr val="accent6"/>
                          </a:solidFill>
                        </a:rPr>
                        <a:t>CODE</a:t>
                      </a:r>
                    </a:p>
                  </a:txBody>
                  <a:tcPr anchor="ctr"/>
                </a:tc>
                <a:tc>
                  <a:txBody>
                    <a:bodyPr/>
                    <a:lstStyle/>
                    <a:p>
                      <a:endParaRPr lang="en-US" dirty="0">
                        <a:solidFill>
                          <a:schemeClr val="accent6"/>
                        </a:solidFill>
                      </a:endParaRPr>
                    </a:p>
                  </a:txBody>
                  <a:tcPr anchor="ctr"/>
                </a:tc>
                <a:tc>
                  <a:txBody>
                    <a:bodyPr/>
                    <a:lstStyle/>
                    <a:p>
                      <a:r>
                        <a:rPr lang="en-US" dirty="0">
                          <a:solidFill>
                            <a:schemeClr val="accent6"/>
                          </a:solidFill>
                        </a:rPr>
                        <a:t>OPTION</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059142786"/>
                  </a:ext>
                </a:extLst>
              </a:tr>
              <a:tr h="331417">
                <a:tc>
                  <a:txBody>
                    <a:bodyPr/>
                    <a:lstStyle/>
                    <a:p>
                      <a:r>
                        <a:rPr lang="en-US" dirty="0">
                          <a:solidFill>
                            <a:schemeClr val="accent6"/>
                          </a:solidFill>
                        </a:rPr>
                        <a:t>A</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2</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588576737"/>
                  </a:ext>
                </a:extLst>
              </a:tr>
              <a:tr h="351849">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626410507"/>
                  </a:ext>
                </a:extLst>
              </a:tr>
              <a:tr h="331417">
                <a:tc>
                  <a:txBody>
                    <a:bodyPr/>
                    <a:lstStyle/>
                    <a:p>
                      <a:r>
                        <a:rPr lang="en-US" dirty="0">
                          <a:solidFill>
                            <a:schemeClr val="accent6"/>
                          </a:solidFill>
                        </a:rPr>
                        <a:t>B</a:t>
                      </a:r>
                    </a:p>
                  </a:txBody>
                  <a:tcPr anchor="ctr"/>
                </a:tc>
                <a:tc>
                  <a:txBody>
                    <a:bodyPr/>
                    <a:lstStyle/>
                    <a:p>
                      <a:endParaRPr lang="en-US" dirty="0">
                        <a:solidFill>
                          <a:schemeClr val="accent6"/>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mn-lt"/>
                          <a:ea typeface="+mn-ea"/>
                          <a:cs typeface="+mn-cs"/>
                        </a:rPr>
                        <a:t>3</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88116840"/>
                  </a:ext>
                </a:extLst>
              </a:tr>
              <a:tr h="331417">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4023592559"/>
                  </a:ext>
                </a:extLst>
              </a:tr>
              <a:tr h="443581">
                <a:tc>
                  <a:txBody>
                    <a:bodyPr/>
                    <a:lstStyle/>
                    <a:p>
                      <a:r>
                        <a:rPr lang="en-US" dirty="0">
                          <a:solidFill>
                            <a:schemeClr val="accent6"/>
                          </a:solidFill>
                        </a:rPr>
                        <a:t>C</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4</a:t>
                      </a:r>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2426564953"/>
                  </a:ext>
                </a:extLst>
              </a:tr>
              <a:tr h="355502">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03770908"/>
                  </a:ext>
                </a:extLst>
              </a:tr>
              <a:tr h="443581">
                <a:tc>
                  <a:txBody>
                    <a:bodyPr/>
                    <a:lstStyle/>
                    <a:p>
                      <a:r>
                        <a:rPr lang="en-US" dirty="0">
                          <a:solidFill>
                            <a:schemeClr val="accent6"/>
                          </a:solidFill>
                        </a:rPr>
                        <a:t>D</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5</a:t>
                      </a:r>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297543826"/>
                  </a:ext>
                </a:extLst>
              </a:tr>
            </a:tbl>
          </a:graphicData>
        </a:graphic>
      </p:graphicFrame>
      <p:pic>
        <p:nvPicPr>
          <p:cNvPr id="15" name="btnInknoeActivityCp2">
            <a:extLst>
              <a:ext uri="{FF2B5EF4-FFF2-40B4-BE49-F238E27FC236}">
                <a16:creationId xmlns:a16="http://schemas.microsoft.com/office/drawing/2014/main" id="{60F32E1D-D856-3EA4-90B3-55B10CE55B16}"/>
              </a:ext>
            </a:extLst>
          </p:cNvPr>
          <p:cNvPicPr>
            <a:picLocks noChangeAspect="1"/>
          </p:cNvPicPr>
          <p:nvPr>
            <p:custDataLst>
              <p:tags r:id="rId1"/>
            </p:custDataLst>
          </p:nvPr>
        </p:nvPicPr>
        <p:blipFill>
          <a:blip r:embed="rId4" r:link="rId5"/>
          <a:stretch>
            <a:fillRect/>
          </a:stretch>
        </p:blipFill>
        <p:spPr>
          <a:xfrm>
            <a:off x="1698047" y="2399129"/>
            <a:ext cx="2222048" cy="581015"/>
          </a:xfrm>
          <a:prstGeom prst="rect">
            <a:avLst/>
          </a:prstGeom>
        </p:spPr>
      </p:pic>
    </p:spTree>
    <p:extLst>
      <p:ext uri="{BB962C8B-B14F-4D97-AF65-F5344CB8AC3E}">
        <p14:creationId xmlns:p14="http://schemas.microsoft.com/office/powerpoint/2010/main" val="660183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698047" y="86537"/>
            <a:ext cx="9879437" cy="980844"/>
          </a:xfrm>
        </p:spPr>
        <p:txBody>
          <a:bodyPr/>
          <a:lstStyle/>
          <a:p>
            <a:r>
              <a:rPr lang="en-US" sz="2800" dirty="0"/>
              <a:t>Question - 8</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698047" y="1463217"/>
            <a:ext cx="8773308" cy="804532"/>
          </a:xfrm>
        </p:spPr>
        <p:txBody>
          <a:bodyPr/>
          <a:lstStyle/>
          <a:p>
            <a:r>
              <a:rPr lang="en-GB" sz="3200" dirty="0">
                <a:effectLst/>
                <a:latin typeface="Calibri" panose="020F0502020204030204" pitchFamily="34" charset="0"/>
                <a:ea typeface="Calibri" panose="020F0502020204030204" pitchFamily="34" charset="0"/>
                <a:cs typeface="Times New Roman" panose="02020603050405020304" pitchFamily="18" charset="0"/>
              </a:rPr>
              <a:t>_________is used for probability theory sentences.</a:t>
            </a:r>
            <a:endParaRPr lang="en-US" sz="3200" dirty="0"/>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105623713"/>
              </p:ext>
            </p:extLst>
          </p:nvPr>
        </p:nvGraphicFramePr>
        <p:xfrm>
          <a:off x="1698047" y="3111486"/>
          <a:ext cx="8441250" cy="3081722"/>
        </p:xfrm>
        <a:graphic>
          <a:graphicData uri="http://schemas.openxmlformats.org/drawingml/2006/table">
            <a:tbl>
              <a:tblPr firstRow="1" bandRow="1">
                <a:tableStyleId>{3B4B98B0-60AC-42C2-AFA5-B58CD77FA1E5}</a:tableStyleId>
              </a:tblPr>
              <a:tblGrid>
                <a:gridCol w="870411">
                  <a:extLst>
                    <a:ext uri="{9D8B030D-6E8A-4147-A177-3AD203B41FA5}">
                      <a16:colId xmlns:a16="http://schemas.microsoft.com/office/drawing/2014/main" val="180956085"/>
                    </a:ext>
                  </a:extLst>
                </a:gridCol>
                <a:gridCol w="208280">
                  <a:extLst>
                    <a:ext uri="{9D8B030D-6E8A-4147-A177-3AD203B41FA5}">
                      <a16:colId xmlns:a16="http://schemas.microsoft.com/office/drawing/2014/main" val="1180706872"/>
                    </a:ext>
                  </a:extLst>
                </a:gridCol>
                <a:gridCol w="6105119">
                  <a:extLst>
                    <a:ext uri="{9D8B030D-6E8A-4147-A177-3AD203B41FA5}">
                      <a16:colId xmlns:a16="http://schemas.microsoft.com/office/drawing/2014/main" val="2050154702"/>
                    </a:ext>
                  </a:extLst>
                </a:gridCol>
                <a:gridCol w="1257440">
                  <a:extLst>
                    <a:ext uri="{9D8B030D-6E8A-4147-A177-3AD203B41FA5}">
                      <a16:colId xmlns:a16="http://schemas.microsoft.com/office/drawing/2014/main" val="1872764148"/>
                    </a:ext>
                  </a:extLst>
                </a:gridCol>
              </a:tblGrid>
              <a:tr h="331417">
                <a:tc>
                  <a:txBody>
                    <a:bodyPr/>
                    <a:lstStyle/>
                    <a:p>
                      <a:r>
                        <a:rPr lang="en-US" dirty="0">
                          <a:solidFill>
                            <a:schemeClr val="accent6"/>
                          </a:solidFill>
                        </a:rPr>
                        <a:t>CODE</a:t>
                      </a:r>
                    </a:p>
                  </a:txBody>
                  <a:tcPr anchor="ctr"/>
                </a:tc>
                <a:tc>
                  <a:txBody>
                    <a:bodyPr/>
                    <a:lstStyle/>
                    <a:p>
                      <a:endParaRPr lang="en-US" dirty="0">
                        <a:solidFill>
                          <a:schemeClr val="accent6"/>
                        </a:solidFill>
                      </a:endParaRPr>
                    </a:p>
                  </a:txBody>
                  <a:tcPr anchor="ctr"/>
                </a:tc>
                <a:tc>
                  <a:txBody>
                    <a:bodyPr/>
                    <a:lstStyle/>
                    <a:p>
                      <a:r>
                        <a:rPr lang="en-US" dirty="0">
                          <a:solidFill>
                            <a:schemeClr val="accent6"/>
                          </a:solidFill>
                        </a:rPr>
                        <a:t>OPTION</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059142786"/>
                  </a:ext>
                </a:extLst>
              </a:tr>
              <a:tr h="331417">
                <a:tc>
                  <a:txBody>
                    <a:bodyPr/>
                    <a:lstStyle/>
                    <a:p>
                      <a:r>
                        <a:rPr lang="en-US" dirty="0">
                          <a:solidFill>
                            <a:schemeClr val="accent6"/>
                          </a:solidFill>
                        </a:rPr>
                        <a:t>A</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Logic</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588576737"/>
                  </a:ext>
                </a:extLst>
              </a:tr>
              <a:tr h="351849">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626410507"/>
                  </a:ext>
                </a:extLst>
              </a:tr>
              <a:tr h="331417">
                <a:tc>
                  <a:txBody>
                    <a:bodyPr/>
                    <a:lstStyle/>
                    <a:p>
                      <a:r>
                        <a:rPr lang="en-US" dirty="0">
                          <a:solidFill>
                            <a:schemeClr val="accent6"/>
                          </a:solidFill>
                        </a:rPr>
                        <a:t>B</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Extension of proposition logic</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88116840"/>
                  </a:ext>
                </a:extLst>
              </a:tr>
              <a:tr h="331417">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4023592559"/>
                  </a:ext>
                </a:extLst>
              </a:tr>
              <a:tr h="443581">
                <a:tc>
                  <a:txBody>
                    <a:bodyPr/>
                    <a:lstStyle/>
                    <a:p>
                      <a:r>
                        <a:rPr lang="en-US" dirty="0">
                          <a:solidFill>
                            <a:schemeClr val="accent6"/>
                          </a:solidFill>
                        </a:rPr>
                        <a:t>C</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Conditional logic</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2426564953"/>
                  </a:ext>
                </a:extLst>
              </a:tr>
              <a:tr h="355502">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03770908"/>
                  </a:ext>
                </a:extLst>
              </a:tr>
              <a:tr h="443581">
                <a:tc>
                  <a:txBody>
                    <a:bodyPr/>
                    <a:lstStyle/>
                    <a:p>
                      <a:r>
                        <a:rPr lang="en-US" dirty="0">
                          <a:solidFill>
                            <a:schemeClr val="accent6"/>
                          </a:solidFill>
                        </a:rPr>
                        <a:t>D</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None of the above</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297543826"/>
                  </a:ext>
                </a:extLst>
              </a:tr>
            </a:tbl>
          </a:graphicData>
        </a:graphic>
      </p:graphicFrame>
      <p:pic>
        <p:nvPicPr>
          <p:cNvPr id="15" name="btnInknoeActivityCp2">
            <a:extLst>
              <a:ext uri="{FF2B5EF4-FFF2-40B4-BE49-F238E27FC236}">
                <a16:creationId xmlns:a16="http://schemas.microsoft.com/office/drawing/2014/main" id="{09B572E8-8598-996C-DA22-D3EFCD1E1867}"/>
              </a:ext>
            </a:extLst>
          </p:cNvPr>
          <p:cNvPicPr>
            <a:picLocks noChangeAspect="1"/>
          </p:cNvPicPr>
          <p:nvPr>
            <p:custDataLst>
              <p:tags r:id="rId1"/>
            </p:custDataLst>
          </p:nvPr>
        </p:nvPicPr>
        <p:blipFill>
          <a:blip r:embed="rId4" r:link="rId5"/>
          <a:stretch>
            <a:fillRect/>
          </a:stretch>
        </p:blipFill>
        <p:spPr>
          <a:xfrm>
            <a:off x="1809157" y="2267768"/>
            <a:ext cx="2222048" cy="581015"/>
          </a:xfrm>
          <a:prstGeom prst="rect">
            <a:avLst/>
          </a:prstGeom>
        </p:spPr>
      </p:pic>
    </p:spTree>
    <p:extLst>
      <p:ext uri="{BB962C8B-B14F-4D97-AF65-F5344CB8AC3E}">
        <p14:creationId xmlns:p14="http://schemas.microsoft.com/office/powerpoint/2010/main" val="232807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698047" y="86537"/>
            <a:ext cx="9879437" cy="980844"/>
          </a:xfrm>
        </p:spPr>
        <p:txBody>
          <a:bodyPr/>
          <a:lstStyle/>
          <a:p>
            <a:r>
              <a:rPr lang="en-US" sz="2800" dirty="0"/>
              <a:t>Question – 9</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698047" y="1200507"/>
            <a:ext cx="8879898" cy="980844"/>
          </a:xfrm>
        </p:spPr>
        <p:txBody>
          <a:bodyPr/>
          <a:lstStyle/>
          <a:p>
            <a:r>
              <a:rPr lang="en-GB" sz="2400" dirty="0">
                <a:effectLst/>
                <a:latin typeface="Calibri" panose="020F0502020204030204" pitchFamily="34" charset="0"/>
                <a:ea typeface="Calibri" panose="020F0502020204030204" pitchFamily="34" charset="0"/>
                <a:cs typeface="Times New Roman" panose="02020603050405020304" pitchFamily="18" charset="0"/>
              </a:rPr>
              <a:t>A 4-input neuron has weights 1, 2, 3, and 4. The transfer function is linear, with the constant of proportionality being equal to 2. The inputs are 4, 10, 5, and 20, respectively. The output will be:</a:t>
            </a:r>
            <a:endParaRPr lang="en-US" sz="2400" dirty="0"/>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818655755"/>
              </p:ext>
            </p:extLst>
          </p:nvPr>
        </p:nvGraphicFramePr>
        <p:xfrm>
          <a:off x="1698047" y="3111486"/>
          <a:ext cx="8441250" cy="3081722"/>
        </p:xfrm>
        <a:graphic>
          <a:graphicData uri="http://schemas.openxmlformats.org/drawingml/2006/table">
            <a:tbl>
              <a:tblPr firstRow="1" bandRow="1">
                <a:tableStyleId>{3B4B98B0-60AC-42C2-AFA5-B58CD77FA1E5}</a:tableStyleId>
              </a:tblPr>
              <a:tblGrid>
                <a:gridCol w="870411">
                  <a:extLst>
                    <a:ext uri="{9D8B030D-6E8A-4147-A177-3AD203B41FA5}">
                      <a16:colId xmlns:a16="http://schemas.microsoft.com/office/drawing/2014/main" val="180956085"/>
                    </a:ext>
                  </a:extLst>
                </a:gridCol>
                <a:gridCol w="208280">
                  <a:extLst>
                    <a:ext uri="{9D8B030D-6E8A-4147-A177-3AD203B41FA5}">
                      <a16:colId xmlns:a16="http://schemas.microsoft.com/office/drawing/2014/main" val="1180706872"/>
                    </a:ext>
                  </a:extLst>
                </a:gridCol>
                <a:gridCol w="6105119">
                  <a:extLst>
                    <a:ext uri="{9D8B030D-6E8A-4147-A177-3AD203B41FA5}">
                      <a16:colId xmlns:a16="http://schemas.microsoft.com/office/drawing/2014/main" val="2050154702"/>
                    </a:ext>
                  </a:extLst>
                </a:gridCol>
                <a:gridCol w="1257440">
                  <a:extLst>
                    <a:ext uri="{9D8B030D-6E8A-4147-A177-3AD203B41FA5}">
                      <a16:colId xmlns:a16="http://schemas.microsoft.com/office/drawing/2014/main" val="1872764148"/>
                    </a:ext>
                  </a:extLst>
                </a:gridCol>
              </a:tblGrid>
              <a:tr h="331417">
                <a:tc>
                  <a:txBody>
                    <a:bodyPr/>
                    <a:lstStyle/>
                    <a:p>
                      <a:r>
                        <a:rPr lang="en-US" dirty="0">
                          <a:solidFill>
                            <a:schemeClr val="accent6"/>
                          </a:solidFill>
                        </a:rPr>
                        <a:t>CODE</a:t>
                      </a:r>
                    </a:p>
                  </a:txBody>
                  <a:tcPr anchor="ctr"/>
                </a:tc>
                <a:tc>
                  <a:txBody>
                    <a:bodyPr/>
                    <a:lstStyle/>
                    <a:p>
                      <a:endParaRPr lang="en-US" dirty="0">
                        <a:solidFill>
                          <a:schemeClr val="accent6"/>
                        </a:solidFill>
                      </a:endParaRPr>
                    </a:p>
                  </a:txBody>
                  <a:tcPr anchor="ctr"/>
                </a:tc>
                <a:tc>
                  <a:txBody>
                    <a:bodyPr/>
                    <a:lstStyle/>
                    <a:p>
                      <a:r>
                        <a:rPr lang="en-US" dirty="0">
                          <a:solidFill>
                            <a:schemeClr val="accent6"/>
                          </a:solidFill>
                        </a:rPr>
                        <a:t>OPTION</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059142786"/>
                  </a:ext>
                </a:extLst>
              </a:tr>
              <a:tr h="331417">
                <a:tc>
                  <a:txBody>
                    <a:bodyPr/>
                    <a:lstStyle/>
                    <a:p>
                      <a:r>
                        <a:rPr lang="en-US" dirty="0">
                          <a:solidFill>
                            <a:schemeClr val="accent6"/>
                          </a:solidFill>
                        </a:rPr>
                        <a:t>A</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76</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588576737"/>
                  </a:ext>
                </a:extLst>
              </a:tr>
              <a:tr h="351849">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626410507"/>
                  </a:ext>
                </a:extLst>
              </a:tr>
              <a:tr h="331417">
                <a:tc>
                  <a:txBody>
                    <a:bodyPr/>
                    <a:lstStyle/>
                    <a:p>
                      <a:r>
                        <a:rPr lang="en-US" dirty="0">
                          <a:solidFill>
                            <a:schemeClr val="accent6"/>
                          </a:solidFill>
                        </a:rPr>
                        <a:t>B</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238</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88116840"/>
                  </a:ext>
                </a:extLst>
              </a:tr>
              <a:tr h="331417">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4023592559"/>
                  </a:ext>
                </a:extLst>
              </a:tr>
              <a:tr h="443581">
                <a:tc>
                  <a:txBody>
                    <a:bodyPr/>
                    <a:lstStyle/>
                    <a:p>
                      <a:r>
                        <a:rPr lang="en-US" dirty="0">
                          <a:solidFill>
                            <a:schemeClr val="accent6"/>
                          </a:solidFill>
                        </a:rPr>
                        <a:t>C</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123</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2426564953"/>
                  </a:ext>
                </a:extLst>
              </a:tr>
              <a:tr h="355502">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03770908"/>
                  </a:ext>
                </a:extLst>
              </a:tr>
              <a:tr h="443581">
                <a:tc>
                  <a:txBody>
                    <a:bodyPr/>
                    <a:lstStyle/>
                    <a:p>
                      <a:r>
                        <a:rPr lang="en-US" dirty="0">
                          <a:solidFill>
                            <a:schemeClr val="accent6"/>
                          </a:solidFill>
                        </a:rPr>
                        <a:t>D</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119</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297543826"/>
                  </a:ext>
                </a:extLst>
              </a:tr>
            </a:tbl>
          </a:graphicData>
        </a:graphic>
      </p:graphicFrame>
      <p:pic>
        <p:nvPicPr>
          <p:cNvPr id="15" name="btnInknoeActivityCp2">
            <a:extLst>
              <a:ext uri="{FF2B5EF4-FFF2-40B4-BE49-F238E27FC236}">
                <a16:creationId xmlns:a16="http://schemas.microsoft.com/office/drawing/2014/main" id="{6EEE2BF8-97F1-47CB-AE83-FE1B72F67F43}"/>
              </a:ext>
            </a:extLst>
          </p:cNvPr>
          <p:cNvPicPr>
            <a:picLocks noChangeAspect="1"/>
          </p:cNvPicPr>
          <p:nvPr>
            <p:custDataLst>
              <p:tags r:id="rId1"/>
            </p:custDataLst>
          </p:nvPr>
        </p:nvPicPr>
        <p:blipFill>
          <a:blip r:embed="rId4" r:link="rId5"/>
          <a:stretch>
            <a:fillRect/>
          </a:stretch>
        </p:blipFill>
        <p:spPr>
          <a:xfrm>
            <a:off x="1622121" y="2392465"/>
            <a:ext cx="2222048" cy="581015"/>
          </a:xfrm>
          <a:prstGeom prst="rect">
            <a:avLst/>
          </a:prstGeom>
        </p:spPr>
      </p:pic>
    </p:spTree>
    <p:extLst>
      <p:ext uri="{BB962C8B-B14F-4D97-AF65-F5344CB8AC3E}">
        <p14:creationId xmlns:p14="http://schemas.microsoft.com/office/powerpoint/2010/main" val="3230487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698047" y="86537"/>
            <a:ext cx="9879437" cy="980844"/>
          </a:xfrm>
        </p:spPr>
        <p:txBody>
          <a:bodyPr/>
          <a:lstStyle/>
          <a:p>
            <a:r>
              <a:rPr lang="en-US" sz="2800" dirty="0"/>
              <a:t>Question – 10</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698047" y="1463217"/>
            <a:ext cx="8994198" cy="804532"/>
          </a:xfrm>
        </p:spPr>
        <p:txBody>
          <a:bodyPr/>
          <a:lstStyle/>
          <a:p>
            <a:r>
              <a:rPr lang="en-IN" sz="2800" dirty="0">
                <a:solidFill>
                  <a:srgbClr val="333333"/>
                </a:solidFill>
                <a:effectLst/>
                <a:latin typeface="Calibri" panose="020F0502020204030204" pitchFamily="34" charset="0"/>
                <a:ea typeface="Calibri" panose="020F0502020204030204" pitchFamily="34" charset="0"/>
              </a:rPr>
              <a:t>Feature of ANN in which ANN creates its own organization of representation of information it receives during learning time is</a:t>
            </a:r>
            <a:endParaRPr lang="en-US" sz="6600" dirty="0"/>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1165936491"/>
              </p:ext>
            </p:extLst>
          </p:nvPr>
        </p:nvGraphicFramePr>
        <p:xfrm>
          <a:off x="1698047" y="3111486"/>
          <a:ext cx="8441250" cy="3081722"/>
        </p:xfrm>
        <a:graphic>
          <a:graphicData uri="http://schemas.openxmlformats.org/drawingml/2006/table">
            <a:tbl>
              <a:tblPr firstRow="1" bandRow="1">
                <a:tableStyleId>{3B4B98B0-60AC-42C2-AFA5-B58CD77FA1E5}</a:tableStyleId>
              </a:tblPr>
              <a:tblGrid>
                <a:gridCol w="870411">
                  <a:extLst>
                    <a:ext uri="{9D8B030D-6E8A-4147-A177-3AD203B41FA5}">
                      <a16:colId xmlns:a16="http://schemas.microsoft.com/office/drawing/2014/main" val="180956085"/>
                    </a:ext>
                  </a:extLst>
                </a:gridCol>
                <a:gridCol w="208280">
                  <a:extLst>
                    <a:ext uri="{9D8B030D-6E8A-4147-A177-3AD203B41FA5}">
                      <a16:colId xmlns:a16="http://schemas.microsoft.com/office/drawing/2014/main" val="1180706872"/>
                    </a:ext>
                  </a:extLst>
                </a:gridCol>
                <a:gridCol w="6105119">
                  <a:extLst>
                    <a:ext uri="{9D8B030D-6E8A-4147-A177-3AD203B41FA5}">
                      <a16:colId xmlns:a16="http://schemas.microsoft.com/office/drawing/2014/main" val="2050154702"/>
                    </a:ext>
                  </a:extLst>
                </a:gridCol>
                <a:gridCol w="1257440">
                  <a:extLst>
                    <a:ext uri="{9D8B030D-6E8A-4147-A177-3AD203B41FA5}">
                      <a16:colId xmlns:a16="http://schemas.microsoft.com/office/drawing/2014/main" val="1872764148"/>
                    </a:ext>
                  </a:extLst>
                </a:gridCol>
              </a:tblGrid>
              <a:tr h="331417">
                <a:tc>
                  <a:txBody>
                    <a:bodyPr/>
                    <a:lstStyle/>
                    <a:p>
                      <a:r>
                        <a:rPr lang="en-US" dirty="0">
                          <a:solidFill>
                            <a:schemeClr val="accent6"/>
                          </a:solidFill>
                        </a:rPr>
                        <a:t>CODE</a:t>
                      </a:r>
                    </a:p>
                  </a:txBody>
                  <a:tcPr anchor="ctr"/>
                </a:tc>
                <a:tc>
                  <a:txBody>
                    <a:bodyPr/>
                    <a:lstStyle/>
                    <a:p>
                      <a:endParaRPr lang="en-US" dirty="0">
                        <a:solidFill>
                          <a:schemeClr val="accent6"/>
                        </a:solidFill>
                      </a:endParaRPr>
                    </a:p>
                  </a:txBody>
                  <a:tcPr anchor="ctr"/>
                </a:tc>
                <a:tc>
                  <a:txBody>
                    <a:bodyPr/>
                    <a:lstStyle/>
                    <a:p>
                      <a:r>
                        <a:rPr lang="en-US" dirty="0">
                          <a:solidFill>
                            <a:schemeClr val="accent6"/>
                          </a:solidFill>
                        </a:rPr>
                        <a:t>OPTION</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059142786"/>
                  </a:ext>
                </a:extLst>
              </a:tr>
              <a:tr h="331417">
                <a:tc>
                  <a:txBody>
                    <a:bodyPr/>
                    <a:lstStyle/>
                    <a:p>
                      <a:r>
                        <a:rPr lang="en-US" dirty="0">
                          <a:solidFill>
                            <a:schemeClr val="accent6"/>
                          </a:solidFill>
                        </a:rPr>
                        <a:t>A</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Adaptive Learning</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588576737"/>
                  </a:ext>
                </a:extLst>
              </a:tr>
              <a:tr h="351849">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626410507"/>
                  </a:ext>
                </a:extLst>
              </a:tr>
              <a:tr h="331417">
                <a:tc>
                  <a:txBody>
                    <a:bodyPr/>
                    <a:lstStyle/>
                    <a:p>
                      <a:r>
                        <a:rPr lang="en-US" dirty="0">
                          <a:solidFill>
                            <a:schemeClr val="accent6"/>
                          </a:solidFill>
                        </a:rPr>
                        <a:t>B</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What-if analysis</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88116840"/>
                  </a:ext>
                </a:extLst>
              </a:tr>
              <a:tr h="331417">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4023592559"/>
                  </a:ext>
                </a:extLst>
              </a:tr>
              <a:tr h="443581">
                <a:tc>
                  <a:txBody>
                    <a:bodyPr/>
                    <a:lstStyle/>
                    <a:p>
                      <a:r>
                        <a:rPr lang="en-US" dirty="0">
                          <a:solidFill>
                            <a:schemeClr val="accent6"/>
                          </a:solidFill>
                        </a:rPr>
                        <a:t>C</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Self-Organization</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2426564953"/>
                  </a:ext>
                </a:extLst>
              </a:tr>
              <a:tr h="355502">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03770908"/>
                  </a:ext>
                </a:extLst>
              </a:tr>
              <a:tr h="443581">
                <a:tc>
                  <a:txBody>
                    <a:bodyPr/>
                    <a:lstStyle/>
                    <a:p>
                      <a:r>
                        <a:rPr lang="en-US" dirty="0">
                          <a:solidFill>
                            <a:schemeClr val="accent6"/>
                          </a:solidFill>
                        </a:rPr>
                        <a:t>D</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Supervised learning</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297543826"/>
                  </a:ext>
                </a:extLst>
              </a:tr>
            </a:tbl>
          </a:graphicData>
        </a:graphic>
      </p:graphicFrame>
      <p:pic>
        <p:nvPicPr>
          <p:cNvPr id="15" name="btnInknoeActivityCp2">
            <a:extLst>
              <a:ext uri="{FF2B5EF4-FFF2-40B4-BE49-F238E27FC236}">
                <a16:creationId xmlns:a16="http://schemas.microsoft.com/office/drawing/2014/main" id="{A8D091A8-89C0-C1D6-8D48-90DB2F63384C}"/>
              </a:ext>
            </a:extLst>
          </p:cNvPr>
          <p:cNvPicPr>
            <a:picLocks noChangeAspect="1"/>
          </p:cNvPicPr>
          <p:nvPr>
            <p:custDataLst>
              <p:tags r:id="rId1"/>
            </p:custDataLst>
          </p:nvPr>
        </p:nvPicPr>
        <p:blipFill>
          <a:blip r:embed="rId4" r:link="rId5"/>
          <a:stretch>
            <a:fillRect/>
          </a:stretch>
        </p:blipFill>
        <p:spPr>
          <a:xfrm>
            <a:off x="1698047" y="2373096"/>
            <a:ext cx="2222048" cy="581015"/>
          </a:xfrm>
          <a:prstGeom prst="rect">
            <a:avLst/>
          </a:prstGeom>
        </p:spPr>
      </p:pic>
    </p:spTree>
    <p:extLst>
      <p:ext uri="{BB962C8B-B14F-4D97-AF65-F5344CB8AC3E}">
        <p14:creationId xmlns:p14="http://schemas.microsoft.com/office/powerpoint/2010/main" val="73362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14</a:t>
            </a:fld>
            <a:endParaRPr lang="en-US" dirty="0"/>
          </a:p>
        </p:txBody>
      </p:sp>
      <p:sp>
        <p:nvSpPr>
          <p:cNvPr id="2" name="TextBox 1">
            <a:extLst>
              <a:ext uri="{FF2B5EF4-FFF2-40B4-BE49-F238E27FC236}">
                <a16:creationId xmlns:a16="http://schemas.microsoft.com/office/drawing/2014/main" id="{38C327B8-CB33-EDDE-E2E6-FA9FE162386E}"/>
              </a:ext>
            </a:extLst>
          </p:cNvPr>
          <p:cNvSpPr txBox="1"/>
          <p:nvPr/>
        </p:nvSpPr>
        <p:spPr>
          <a:xfrm>
            <a:off x="613064" y="580138"/>
            <a:ext cx="5404493" cy="369332"/>
          </a:xfrm>
          <a:prstGeom prst="rect">
            <a:avLst/>
          </a:prstGeom>
          <a:noFill/>
        </p:spPr>
        <p:txBody>
          <a:bodyPr wrap="none" rtlCol="0">
            <a:spAutoFit/>
          </a:bodyPr>
          <a:lstStyle/>
          <a:p>
            <a:r>
              <a:rPr lang="en-US" dirty="0"/>
              <a:t>You can check your score and the leaderboard on here</a:t>
            </a:r>
          </a:p>
        </p:txBody>
      </p:sp>
    </p:spTree>
    <p:extLst>
      <p:ext uri="{BB962C8B-B14F-4D97-AF65-F5344CB8AC3E}">
        <p14:creationId xmlns:p14="http://schemas.microsoft.com/office/powerpoint/2010/main" val="3051653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normAutofit/>
          </a:bodyPr>
          <a:lstStyle/>
          <a:p>
            <a:endParaRPr lang="en-US" dirty="0"/>
          </a:p>
          <a:p>
            <a:r>
              <a:rPr lang="en-US" dirty="0"/>
              <a:t>-KAMYA GUPTA [RA2111003010320]</a:t>
            </a:r>
          </a:p>
          <a:p>
            <a:r>
              <a:rPr lang="en-US" dirty="0"/>
              <a:t>-KUMKUM BAGHA[RA2111003010360]</a:t>
            </a:r>
          </a:p>
          <a:p>
            <a:r>
              <a:rPr lang="en-US" dirty="0"/>
              <a:t>-KIRTIMAAN SINGH[RA2111003010363]</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818713" y="687550"/>
            <a:ext cx="8616232" cy="4739104"/>
          </a:xfrm>
        </p:spPr>
        <p:txBody>
          <a:bodyPr/>
          <a:lstStyle/>
          <a:p>
            <a:r>
              <a:rPr lang="en-US" dirty="0"/>
              <a:t>Join the quiz through the code or </a:t>
            </a:r>
            <a:r>
              <a:rPr lang="en-US" dirty="0" err="1"/>
              <a:t>qr</a:t>
            </a:r>
            <a:r>
              <a:rPr lang="en-US" dirty="0"/>
              <a:t>-code provided on the next page</a:t>
            </a:r>
          </a:p>
        </p:txBody>
      </p:sp>
    </p:spTree>
    <p:extLst>
      <p:ext uri="{BB962C8B-B14F-4D97-AF65-F5344CB8AC3E}">
        <p14:creationId xmlns:p14="http://schemas.microsoft.com/office/powerpoint/2010/main" val="290649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698047" y="86537"/>
            <a:ext cx="9879437" cy="980844"/>
          </a:xfrm>
        </p:spPr>
        <p:txBody>
          <a:bodyPr/>
          <a:lstStyle/>
          <a:p>
            <a:r>
              <a:rPr lang="en-US" sz="2800" dirty="0"/>
              <a:t>Question - 1</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698047" y="1463217"/>
            <a:ext cx="7573772" cy="804532"/>
          </a:xfrm>
        </p:spPr>
        <p:txBody>
          <a:bodyPr/>
          <a:lstStyle/>
          <a:p>
            <a:r>
              <a:rPr lang="en-IN" sz="5000" dirty="0">
                <a:effectLst/>
                <a:latin typeface="Calibri" panose="020F0502020204030204" pitchFamily="34" charset="0"/>
                <a:ea typeface="Calibri" panose="020F0502020204030204" pitchFamily="34" charset="0"/>
                <a:cs typeface="Times New Roman" panose="02020603050405020304" pitchFamily="18" charset="0"/>
              </a:rPr>
              <a:t>What is Fuzzy Logic?</a:t>
            </a:r>
            <a:endParaRPr lang="en-US" sz="5000" dirty="0"/>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1470517482"/>
              </p:ext>
            </p:extLst>
          </p:nvPr>
        </p:nvGraphicFramePr>
        <p:xfrm>
          <a:off x="1698047" y="3111486"/>
          <a:ext cx="8441250" cy="3081722"/>
        </p:xfrm>
        <a:graphic>
          <a:graphicData uri="http://schemas.openxmlformats.org/drawingml/2006/table">
            <a:tbl>
              <a:tblPr firstRow="1" bandRow="1">
                <a:tableStyleId>{3B4B98B0-60AC-42C2-AFA5-B58CD77FA1E5}</a:tableStyleId>
              </a:tblPr>
              <a:tblGrid>
                <a:gridCol w="870411">
                  <a:extLst>
                    <a:ext uri="{9D8B030D-6E8A-4147-A177-3AD203B41FA5}">
                      <a16:colId xmlns:a16="http://schemas.microsoft.com/office/drawing/2014/main" val="180956085"/>
                    </a:ext>
                  </a:extLst>
                </a:gridCol>
                <a:gridCol w="208280">
                  <a:extLst>
                    <a:ext uri="{9D8B030D-6E8A-4147-A177-3AD203B41FA5}">
                      <a16:colId xmlns:a16="http://schemas.microsoft.com/office/drawing/2014/main" val="1180706872"/>
                    </a:ext>
                  </a:extLst>
                </a:gridCol>
                <a:gridCol w="6105119">
                  <a:extLst>
                    <a:ext uri="{9D8B030D-6E8A-4147-A177-3AD203B41FA5}">
                      <a16:colId xmlns:a16="http://schemas.microsoft.com/office/drawing/2014/main" val="2050154702"/>
                    </a:ext>
                  </a:extLst>
                </a:gridCol>
                <a:gridCol w="1257440">
                  <a:extLst>
                    <a:ext uri="{9D8B030D-6E8A-4147-A177-3AD203B41FA5}">
                      <a16:colId xmlns:a16="http://schemas.microsoft.com/office/drawing/2014/main" val="1872764148"/>
                    </a:ext>
                  </a:extLst>
                </a:gridCol>
              </a:tblGrid>
              <a:tr h="331417">
                <a:tc>
                  <a:txBody>
                    <a:bodyPr/>
                    <a:lstStyle/>
                    <a:p>
                      <a:r>
                        <a:rPr lang="en-US" dirty="0">
                          <a:solidFill>
                            <a:schemeClr val="accent6"/>
                          </a:solidFill>
                        </a:rPr>
                        <a:t>CODE</a:t>
                      </a:r>
                    </a:p>
                  </a:txBody>
                  <a:tcPr anchor="ctr"/>
                </a:tc>
                <a:tc>
                  <a:txBody>
                    <a:bodyPr/>
                    <a:lstStyle/>
                    <a:p>
                      <a:endParaRPr lang="en-US" dirty="0">
                        <a:solidFill>
                          <a:schemeClr val="accent6"/>
                        </a:solidFill>
                      </a:endParaRPr>
                    </a:p>
                  </a:txBody>
                  <a:tcPr anchor="ctr"/>
                </a:tc>
                <a:tc>
                  <a:txBody>
                    <a:bodyPr/>
                    <a:lstStyle/>
                    <a:p>
                      <a:r>
                        <a:rPr lang="en-US" dirty="0">
                          <a:solidFill>
                            <a:schemeClr val="accent6"/>
                          </a:solidFill>
                        </a:rPr>
                        <a:t>OPTION</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059142786"/>
                  </a:ext>
                </a:extLst>
              </a:tr>
              <a:tr h="331417">
                <a:tc>
                  <a:txBody>
                    <a:bodyPr/>
                    <a:lstStyle/>
                    <a:p>
                      <a:r>
                        <a:rPr lang="en-US" dirty="0">
                          <a:solidFill>
                            <a:schemeClr val="accent6"/>
                          </a:solidFill>
                        </a:rPr>
                        <a:t>A</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a method of reasoning that resembles human reasoning</a:t>
                      </a:r>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588576737"/>
                  </a:ext>
                </a:extLst>
              </a:tr>
              <a:tr h="351849">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626410507"/>
                  </a:ext>
                </a:extLst>
              </a:tr>
              <a:tr h="331417">
                <a:tc>
                  <a:txBody>
                    <a:bodyPr/>
                    <a:lstStyle/>
                    <a:p>
                      <a:r>
                        <a:rPr lang="en-US" dirty="0">
                          <a:solidFill>
                            <a:schemeClr val="accent6"/>
                          </a:solidFill>
                        </a:rPr>
                        <a:t>B</a:t>
                      </a:r>
                    </a:p>
                  </a:txBody>
                  <a:tcPr anchor="ctr"/>
                </a:tc>
                <a:tc>
                  <a:txBody>
                    <a:bodyPr/>
                    <a:lstStyle/>
                    <a:p>
                      <a:endParaRPr lang="en-US" dirty="0">
                        <a:solidFill>
                          <a:schemeClr val="accent6"/>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mn-lt"/>
                          <a:ea typeface="+mn-ea"/>
                          <a:cs typeface="+mn-cs"/>
                        </a:rPr>
                        <a:t>a method of question that resembles human answer</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88116840"/>
                  </a:ext>
                </a:extLst>
              </a:tr>
              <a:tr h="331417">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4023592559"/>
                  </a:ext>
                </a:extLst>
              </a:tr>
              <a:tr h="443581">
                <a:tc>
                  <a:txBody>
                    <a:bodyPr/>
                    <a:lstStyle/>
                    <a:p>
                      <a:r>
                        <a:rPr lang="en-US" dirty="0">
                          <a:solidFill>
                            <a:schemeClr val="accent6"/>
                          </a:solidFill>
                        </a:rPr>
                        <a:t>C</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a method of giving answer that resembles human answer.</a:t>
                      </a:r>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2426564953"/>
                  </a:ext>
                </a:extLst>
              </a:tr>
              <a:tr h="355502">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03770908"/>
                  </a:ext>
                </a:extLst>
              </a:tr>
              <a:tr h="443581">
                <a:tc>
                  <a:txBody>
                    <a:bodyPr/>
                    <a:lstStyle/>
                    <a:p>
                      <a:r>
                        <a:rPr lang="en-US" dirty="0">
                          <a:solidFill>
                            <a:schemeClr val="accent6"/>
                          </a:solidFill>
                        </a:rPr>
                        <a:t>D</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none of the above</a:t>
                      </a:r>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297543826"/>
                  </a:ext>
                </a:extLst>
              </a:tr>
            </a:tbl>
          </a:graphicData>
        </a:graphic>
      </p:graphicFrame>
      <p:pic>
        <p:nvPicPr>
          <p:cNvPr id="21" name="btnInknoeActivityCp2">
            <a:extLst>
              <a:ext uri="{FF2B5EF4-FFF2-40B4-BE49-F238E27FC236}">
                <a16:creationId xmlns:a16="http://schemas.microsoft.com/office/drawing/2014/main" id="{61B6C6E7-0B16-DB47-5595-DCE13ECA86CD}"/>
              </a:ext>
            </a:extLst>
          </p:cNvPr>
          <p:cNvPicPr>
            <a:picLocks noChangeAspect="1"/>
          </p:cNvPicPr>
          <p:nvPr>
            <p:custDataLst>
              <p:tags r:id="rId1"/>
            </p:custDataLst>
          </p:nvPr>
        </p:nvPicPr>
        <p:blipFill>
          <a:blip r:embed="rId4" r:link="rId5"/>
          <a:stretch>
            <a:fillRect/>
          </a:stretch>
        </p:blipFill>
        <p:spPr>
          <a:xfrm>
            <a:off x="1809157" y="2267785"/>
            <a:ext cx="2222048" cy="581015"/>
          </a:xfrm>
          <a:prstGeom prst="rect">
            <a:avLst/>
          </a:prstGeom>
        </p:spPr>
      </p:pic>
    </p:spTree>
    <p:extLst>
      <p:ext uri="{BB962C8B-B14F-4D97-AF65-F5344CB8AC3E}">
        <p14:creationId xmlns:p14="http://schemas.microsoft.com/office/powerpoint/2010/main" val="396999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698047" y="86537"/>
            <a:ext cx="9879437" cy="980844"/>
          </a:xfrm>
        </p:spPr>
        <p:txBody>
          <a:bodyPr/>
          <a:lstStyle/>
          <a:p>
            <a:r>
              <a:rPr lang="en-US" sz="2800" dirty="0"/>
              <a:t>Question - 2</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698047" y="1463217"/>
            <a:ext cx="8441250" cy="804532"/>
          </a:xfrm>
        </p:spPr>
        <p:txBody>
          <a:bodyPr/>
          <a:lstStyle/>
          <a:p>
            <a:r>
              <a:rPr lang="en-GB" sz="2400" dirty="0">
                <a:effectLst/>
                <a:latin typeface="Calibri" panose="020F0502020204030204" pitchFamily="34" charset="0"/>
                <a:ea typeface="Calibri" panose="020F0502020204030204" pitchFamily="34" charset="0"/>
                <a:cs typeface="Times New Roman" panose="02020603050405020304" pitchFamily="18" charset="0"/>
              </a:rPr>
              <a:t>The truth values of traditional set theory can be defined as _________ and that of fuzzy logic is termed as _________.</a:t>
            </a:r>
            <a:endParaRPr lang="en-US" sz="2400" dirty="0"/>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3332463782"/>
              </p:ext>
            </p:extLst>
          </p:nvPr>
        </p:nvGraphicFramePr>
        <p:xfrm>
          <a:off x="1698047" y="3111486"/>
          <a:ext cx="8232970" cy="3081722"/>
        </p:xfrm>
        <a:graphic>
          <a:graphicData uri="http://schemas.openxmlformats.org/drawingml/2006/table">
            <a:tbl>
              <a:tblPr firstRow="1" bandRow="1">
                <a:tableStyleId>{3B4B98B0-60AC-42C2-AFA5-B58CD77FA1E5}</a:tableStyleId>
              </a:tblPr>
              <a:tblGrid>
                <a:gridCol w="870411">
                  <a:extLst>
                    <a:ext uri="{9D8B030D-6E8A-4147-A177-3AD203B41FA5}">
                      <a16:colId xmlns:a16="http://schemas.microsoft.com/office/drawing/2014/main" val="180956085"/>
                    </a:ext>
                  </a:extLst>
                </a:gridCol>
                <a:gridCol w="6105119">
                  <a:extLst>
                    <a:ext uri="{9D8B030D-6E8A-4147-A177-3AD203B41FA5}">
                      <a16:colId xmlns:a16="http://schemas.microsoft.com/office/drawing/2014/main" val="2050154702"/>
                    </a:ext>
                  </a:extLst>
                </a:gridCol>
                <a:gridCol w="1257440">
                  <a:extLst>
                    <a:ext uri="{9D8B030D-6E8A-4147-A177-3AD203B41FA5}">
                      <a16:colId xmlns:a16="http://schemas.microsoft.com/office/drawing/2014/main" val="1872764148"/>
                    </a:ext>
                  </a:extLst>
                </a:gridCol>
              </a:tblGrid>
              <a:tr h="331417">
                <a:tc>
                  <a:txBody>
                    <a:bodyPr/>
                    <a:lstStyle/>
                    <a:p>
                      <a:r>
                        <a:rPr lang="en-US" dirty="0">
                          <a:solidFill>
                            <a:schemeClr val="accent6"/>
                          </a:solidFill>
                        </a:rPr>
                        <a:t>CODE</a:t>
                      </a:r>
                    </a:p>
                  </a:txBody>
                  <a:tcPr anchor="ctr"/>
                </a:tc>
                <a:tc>
                  <a:txBody>
                    <a:bodyPr/>
                    <a:lstStyle/>
                    <a:p>
                      <a:r>
                        <a:rPr lang="en-US" dirty="0">
                          <a:solidFill>
                            <a:schemeClr val="accent6"/>
                          </a:solidFill>
                        </a:rPr>
                        <a:t>OPTION</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059142786"/>
                  </a:ext>
                </a:extLst>
              </a:tr>
              <a:tr h="331417">
                <a:tc>
                  <a:txBody>
                    <a:bodyPr/>
                    <a:lstStyle/>
                    <a:p>
                      <a:r>
                        <a:rPr lang="en-US">
                          <a:solidFill>
                            <a:schemeClr val="accent6"/>
                          </a:solidFill>
                        </a:rPr>
                        <a:t>A</a:t>
                      </a:r>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either 0 or 1, either 0 or 1</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588576737"/>
                  </a:ext>
                </a:extLst>
              </a:tr>
              <a:tr h="351849">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626410507"/>
                  </a:ext>
                </a:extLst>
              </a:tr>
              <a:tr h="331417">
                <a:tc>
                  <a:txBody>
                    <a:bodyPr/>
                    <a:lstStyle/>
                    <a:p>
                      <a:r>
                        <a:rPr lang="en-US">
                          <a:solidFill>
                            <a:schemeClr val="accent6"/>
                          </a:solidFill>
                        </a:rPr>
                        <a:t>B</a:t>
                      </a:r>
                      <a:endParaRPr lang="en-US" dirty="0">
                        <a:solidFill>
                          <a:schemeClr val="accent6"/>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mn-lt"/>
                          <a:ea typeface="+mn-ea"/>
                          <a:cs typeface="+mn-cs"/>
                        </a:rPr>
                        <a:t>either 0 or 1, between 0 and 1</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88116840"/>
                  </a:ext>
                </a:extLst>
              </a:tr>
              <a:tr h="331417">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4023592559"/>
                  </a:ext>
                </a:extLst>
              </a:tr>
              <a:tr h="443581">
                <a:tc>
                  <a:txBody>
                    <a:bodyPr/>
                    <a:lstStyle/>
                    <a:p>
                      <a:r>
                        <a:rPr lang="en-US">
                          <a:solidFill>
                            <a:schemeClr val="accent6"/>
                          </a:solidFill>
                        </a:rPr>
                        <a:t>C</a:t>
                      </a:r>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between 0 and 1, either 0 or 1</a:t>
                      </a:r>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2426564953"/>
                  </a:ext>
                </a:extLst>
              </a:tr>
              <a:tr h="355502">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03770908"/>
                  </a:ext>
                </a:extLst>
              </a:tr>
              <a:tr h="443581">
                <a:tc>
                  <a:txBody>
                    <a:bodyPr/>
                    <a:lstStyle/>
                    <a:p>
                      <a:r>
                        <a:rPr lang="en-US">
                          <a:solidFill>
                            <a:schemeClr val="accent6"/>
                          </a:solidFill>
                        </a:rPr>
                        <a:t>D</a:t>
                      </a:r>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between 0 and 1, between 0 and 1</a:t>
                      </a:r>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297543826"/>
                  </a:ext>
                </a:extLst>
              </a:tr>
            </a:tbl>
          </a:graphicData>
        </a:graphic>
      </p:graphicFrame>
      <p:pic>
        <p:nvPicPr>
          <p:cNvPr id="17" name="btnInknoeActivityCp2">
            <a:extLst>
              <a:ext uri="{FF2B5EF4-FFF2-40B4-BE49-F238E27FC236}">
                <a16:creationId xmlns:a16="http://schemas.microsoft.com/office/drawing/2014/main" id="{355464D0-E447-F16E-E77A-01ADB3D934DF}"/>
              </a:ext>
            </a:extLst>
          </p:cNvPr>
          <p:cNvPicPr>
            <a:picLocks noChangeAspect="1"/>
          </p:cNvPicPr>
          <p:nvPr>
            <p:custDataLst>
              <p:tags r:id="rId1"/>
            </p:custDataLst>
          </p:nvPr>
        </p:nvPicPr>
        <p:blipFill>
          <a:blip r:embed="rId4" r:link="rId5"/>
          <a:stretch>
            <a:fillRect/>
          </a:stretch>
        </p:blipFill>
        <p:spPr>
          <a:xfrm>
            <a:off x="1698047" y="2373101"/>
            <a:ext cx="2222048" cy="581015"/>
          </a:xfrm>
          <a:prstGeom prst="rect">
            <a:avLst/>
          </a:prstGeom>
        </p:spPr>
      </p:pic>
    </p:spTree>
    <p:extLst>
      <p:ext uri="{BB962C8B-B14F-4D97-AF65-F5344CB8AC3E}">
        <p14:creationId xmlns:p14="http://schemas.microsoft.com/office/powerpoint/2010/main" val="3069024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698047" y="86537"/>
            <a:ext cx="9879437" cy="980844"/>
          </a:xfrm>
        </p:spPr>
        <p:txBody>
          <a:bodyPr/>
          <a:lstStyle/>
          <a:p>
            <a:r>
              <a:rPr lang="en-US" sz="2800" dirty="0"/>
              <a:t>Question - 3</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698047" y="1463217"/>
            <a:ext cx="9176430" cy="804532"/>
          </a:xfrm>
        </p:spPr>
        <p:txBody>
          <a:bodyPr/>
          <a:lstStyle/>
          <a:p>
            <a:r>
              <a:rPr lang="en-IN" sz="4400" dirty="0">
                <a:effectLst/>
                <a:latin typeface="Calibri" panose="020F0502020204030204" pitchFamily="34" charset="0"/>
                <a:ea typeface="Calibri" panose="020F0502020204030204" pitchFamily="34" charset="0"/>
                <a:cs typeface="Times New Roman" panose="02020603050405020304" pitchFamily="18" charset="0"/>
              </a:rPr>
              <a:t>What is an auto-associative network?</a:t>
            </a:r>
            <a:endParaRPr lang="en-US" sz="4400" dirty="0"/>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2055187367"/>
              </p:ext>
            </p:extLst>
          </p:nvPr>
        </p:nvGraphicFramePr>
        <p:xfrm>
          <a:off x="1698047" y="3111486"/>
          <a:ext cx="8232970" cy="3278221"/>
        </p:xfrm>
        <a:graphic>
          <a:graphicData uri="http://schemas.openxmlformats.org/drawingml/2006/table">
            <a:tbl>
              <a:tblPr firstRow="1" bandRow="1">
                <a:tableStyleId>{3B4B98B0-60AC-42C2-AFA5-B58CD77FA1E5}</a:tableStyleId>
              </a:tblPr>
              <a:tblGrid>
                <a:gridCol w="870411">
                  <a:extLst>
                    <a:ext uri="{9D8B030D-6E8A-4147-A177-3AD203B41FA5}">
                      <a16:colId xmlns:a16="http://schemas.microsoft.com/office/drawing/2014/main" val="180956085"/>
                    </a:ext>
                  </a:extLst>
                </a:gridCol>
                <a:gridCol w="6105119">
                  <a:extLst>
                    <a:ext uri="{9D8B030D-6E8A-4147-A177-3AD203B41FA5}">
                      <a16:colId xmlns:a16="http://schemas.microsoft.com/office/drawing/2014/main" val="2050154702"/>
                    </a:ext>
                  </a:extLst>
                </a:gridCol>
                <a:gridCol w="1257440">
                  <a:extLst>
                    <a:ext uri="{9D8B030D-6E8A-4147-A177-3AD203B41FA5}">
                      <a16:colId xmlns:a16="http://schemas.microsoft.com/office/drawing/2014/main" val="1872764148"/>
                    </a:ext>
                  </a:extLst>
                </a:gridCol>
              </a:tblGrid>
              <a:tr h="331417">
                <a:tc>
                  <a:txBody>
                    <a:bodyPr/>
                    <a:lstStyle/>
                    <a:p>
                      <a:r>
                        <a:rPr lang="en-US" dirty="0">
                          <a:solidFill>
                            <a:schemeClr val="accent6"/>
                          </a:solidFill>
                        </a:rPr>
                        <a:t>CODE</a:t>
                      </a:r>
                    </a:p>
                  </a:txBody>
                  <a:tcPr anchor="ctr"/>
                </a:tc>
                <a:tc>
                  <a:txBody>
                    <a:bodyPr/>
                    <a:lstStyle/>
                    <a:p>
                      <a:r>
                        <a:rPr lang="en-US" dirty="0">
                          <a:solidFill>
                            <a:schemeClr val="accent6"/>
                          </a:solidFill>
                        </a:rPr>
                        <a:t>OPTION</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059142786"/>
                  </a:ext>
                </a:extLst>
              </a:tr>
              <a:tr h="331417">
                <a:tc>
                  <a:txBody>
                    <a:bodyPr/>
                    <a:lstStyle/>
                    <a:p>
                      <a:r>
                        <a:rPr lang="en-US" dirty="0">
                          <a:solidFill>
                            <a:schemeClr val="accent6"/>
                          </a:solidFill>
                        </a:rPr>
                        <a:t>A</a:t>
                      </a:r>
                    </a:p>
                  </a:txBody>
                  <a:tcPr anchor="ctr"/>
                </a:tc>
                <a:tc>
                  <a:txBody>
                    <a:bodyPr/>
                    <a:lstStyle/>
                    <a:p>
                      <a:r>
                        <a:rPr lang="en-IN" sz="1800" kern="1200" dirty="0">
                          <a:solidFill>
                            <a:schemeClr val="tx1"/>
                          </a:solidFill>
                          <a:effectLst/>
                          <a:latin typeface="+mn-lt"/>
                          <a:ea typeface="+mn-ea"/>
                          <a:cs typeface="+mn-cs"/>
                        </a:rPr>
                        <a:t>a neural network that contains no loops</a:t>
                      </a:r>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588576737"/>
                  </a:ext>
                </a:extLst>
              </a:tr>
              <a:tr h="351849">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626410507"/>
                  </a:ext>
                </a:extLst>
              </a:tr>
              <a:tr h="331417">
                <a:tc>
                  <a:txBody>
                    <a:bodyPr/>
                    <a:lstStyle/>
                    <a:p>
                      <a:r>
                        <a:rPr lang="en-US" dirty="0">
                          <a:solidFill>
                            <a:schemeClr val="accent6"/>
                          </a:solidFill>
                        </a:rPr>
                        <a:t>B</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mn-lt"/>
                          <a:ea typeface="+mn-ea"/>
                          <a:cs typeface="+mn-cs"/>
                        </a:rPr>
                        <a:t>a neural network that contains feedback</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88116840"/>
                  </a:ext>
                </a:extLst>
              </a:tr>
              <a:tr h="331417">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4023592559"/>
                  </a:ext>
                </a:extLst>
              </a:tr>
              <a:tr h="443581">
                <a:tc>
                  <a:txBody>
                    <a:bodyPr/>
                    <a:lstStyle/>
                    <a:p>
                      <a:r>
                        <a:rPr lang="en-US" dirty="0">
                          <a:solidFill>
                            <a:schemeClr val="accent6"/>
                          </a:solidFill>
                        </a:rPr>
                        <a:t>C</a:t>
                      </a:r>
                    </a:p>
                  </a:txBody>
                  <a:tcPr anchor="ctr"/>
                </a:tc>
                <a:tc>
                  <a:txBody>
                    <a:bodyPr/>
                    <a:lstStyle/>
                    <a:p>
                      <a:r>
                        <a:rPr lang="en-IN" sz="1800" kern="1200" dirty="0">
                          <a:solidFill>
                            <a:schemeClr val="tx1"/>
                          </a:solidFill>
                          <a:effectLst/>
                          <a:latin typeface="+mn-lt"/>
                          <a:ea typeface="+mn-ea"/>
                          <a:cs typeface="+mn-cs"/>
                        </a:rPr>
                        <a:t>a neural network that has only one loop</a:t>
                      </a:r>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2426564953"/>
                  </a:ext>
                </a:extLst>
              </a:tr>
              <a:tr h="355502">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03770908"/>
                  </a:ext>
                </a:extLst>
              </a:tr>
              <a:tr h="443581">
                <a:tc>
                  <a:txBody>
                    <a:bodyPr/>
                    <a:lstStyle/>
                    <a:p>
                      <a:r>
                        <a:rPr lang="en-US" dirty="0">
                          <a:solidFill>
                            <a:schemeClr val="accent6"/>
                          </a:solidFill>
                        </a:rPr>
                        <a:t>D</a:t>
                      </a:r>
                    </a:p>
                  </a:txBody>
                  <a:tcPr anchor="ctr"/>
                </a:tc>
                <a:tc>
                  <a:txBody>
                    <a:bodyPr/>
                    <a:lstStyle/>
                    <a:p>
                      <a:r>
                        <a:rPr lang="en-IN" sz="1800" kern="1200" dirty="0">
                          <a:solidFill>
                            <a:schemeClr val="tx1"/>
                          </a:solidFill>
                          <a:effectLst/>
                          <a:latin typeface="+mn-lt"/>
                          <a:ea typeface="+mn-ea"/>
                          <a:cs typeface="+mn-cs"/>
                        </a:rPr>
                        <a:t>a single layer feed-forward neural network with pre-processing</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297543826"/>
                  </a:ext>
                </a:extLst>
              </a:tr>
            </a:tbl>
          </a:graphicData>
        </a:graphic>
      </p:graphicFrame>
      <p:pic>
        <p:nvPicPr>
          <p:cNvPr id="15" name="btnInknoeActivityCp2">
            <a:extLst>
              <a:ext uri="{FF2B5EF4-FFF2-40B4-BE49-F238E27FC236}">
                <a16:creationId xmlns:a16="http://schemas.microsoft.com/office/drawing/2014/main" id="{D69E9D19-EFAF-1311-A75C-EE118EDE2C06}"/>
              </a:ext>
            </a:extLst>
          </p:cNvPr>
          <p:cNvPicPr>
            <a:picLocks noChangeAspect="1"/>
          </p:cNvPicPr>
          <p:nvPr>
            <p:custDataLst>
              <p:tags r:id="rId1"/>
            </p:custDataLst>
          </p:nvPr>
        </p:nvPicPr>
        <p:blipFill>
          <a:blip r:embed="rId4" r:link="rId5"/>
          <a:stretch>
            <a:fillRect/>
          </a:stretch>
        </p:blipFill>
        <p:spPr>
          <a:xfrm>
            <a:off x="1698047" y="2267770"/>
            <a:ext cx="2222048" cy="581015"/>
          </a:xfrm>
          <a:prstGeom prst="rect">
            <a:avLst/>
          </a:prstGeom>
        </p:spPr>
      </p:pic>
    </p:spTree>
    <p:extLst>
      <p:ext uri="{BB962C8B-B14F-4D97-AF65-F5344CB8AC3E}">
        <p14:creationId xmlns:p14="http://schemas.microsoft.com/office/powerpoint/2010/main" val="228224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698047" y="86537"/>
            <a:ext cx="9879437" cy="980844"/>
          </a:xfrm>
        </p:spPr>
        <p:txBody>
          <a:bodyPr/>
          <a:lstStyle/>
          <a:p>
            <a:r>
              <a:rPr lang="en-US" sz="2800" dirty="0"/>
              <a:t>Question - 4</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698047" y="1463217"/>
            <a:ext cx="9176430" cy="804532"/>
          </a:xfrm>
        </p:spPr>
        <p:txBody>
          <a:bodyPr/>
          <a:lstStyle/>
          <a:p>
            <a:r>
              <a:rPr lang="en-IN" sz="4400" dirty="0">
                <a:effectLst/>
                <a:latin typeface="Calibri" panose="020F0502020204030204" pitchFamily="34" charset="0"/>
                <a:ea typeface="Calibri" panose="020F0502020204030204" pitchFamily="34" charset="0"/>
                <a:cs typeface="Times New Roman" panose="02020603050405020304" pitchFamily="18" charset="0"/>
              </a:rPr>
              <a:t>In which ANN, loops are allowed?</a:t>
            </a:r>
            <a:endParaRPr lang="en-US" sz="4400" dirty="0"/>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3370978988"/>
              </p:ext>
            </p:extLst>
          </p:nvPr>
        </p:nvGraphicFramePr>
        <p:xfrm>
          <a:off x="1698047" y="3111486"/>
          <a:ext cx="8232970" cy="3081722"/>
        </p:xfrm>
        <a:graphic>
          <a:graphicData uri="http://schemas.openxmlformats.org/drawingml/2006/table">
            <a:tbl>
              <a:tblPr firstRow="1" bandRow="1">
                <a:tableStyleId>{3B4B98B0-60AC-42C2-AFA5-B58CD77FA1E5}</a:tableStyleId>
              </a:tblPr>
              <a:tblGrid>
                <a:gridCol w="870411">
                  <a:extLst>
                    <a:ext uri="{9D8B030D-6E8A-4147-A177-3AD203B41FA5}">
                      <a16:colId xmlns:a16="http://schemas.microsoft.com/office/drawing/2014/main" val="180956085"/>
                    </a:ext>
                  </a:extLst>
                </a:gridCol>
                <a:gridCol w="6105119">
                  <a:extLst>
                    <a:ext uri="{9D8B030D-6E8A-4147-A177-3AD203B41FA5}">
                      <a16:colId xmlns:a16="http://schemas.microsoft.com/office/drawing/2014/main" val="2050154702"/>
                    </a:ext>
                  </a:extLst>
                </a:gridCol>
                <a:gridCol w="1257440">
                  <a:extLst>
                    <a:ext uri="{9D8B030D-6E8A-4147-A177-3AD203B41FA5}">
                      <a16:colId xmlns:a16="http://schemas.microsoft.com/office/drawing/2014/main" val="1872764148"/>
                    </a:ext>
                  </a:extLst>
                </a:gridCol>
              </a:tblGrid>
              <a:tr h="331417">
                <a:tc>
                  <a:txBody>
                    <a:bodyPr/>
                    <a:lstStyle/>
                    <a:p>
                      <a:r>
                        <a:rPr lang="en-US" dirty="0">
                          <a:solidFill>
                            <a:schemeClr val="accent6"/>
                          </a:solidFill>
                        </a:rPr>
                        <a:t>CODE</a:t>
                      </a:r>
                    </a:p>
                  </a:txBody>
                  <a:tcPr anchor="ctr"/>
                </a:tc>
                <a:tc>
                  <a:txBody>
                    <a:bodyPr/>
                    <a:lstStyle/>
                    <a:p>
                      <a:r>
                        <a:rPr lang="en-US" dirty="0">
                          <a:solidFill>
                            <a:schemeClr val="accent6"/>
                          </a:solidFill>
                        </a:rPr>
                        <a:t>OPTION</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059142786"/>
                  </a:ext>
                </a:extLst>
              </a:tr>
              <a:tr h="331417">
                <a:tc>
                  <a:txBody>
                    <a:bodyPr/>
                    <a:lstStyle/>
                    <a:p>
                      <a:r>
                        <a:rPr lang="en-US" dirty="0">
                          <a:solidFill>
                            <a:schemeClr val="accent6"/>
                          </a:solidFill>
                        </a:rPr>
                        <a:t>A</a:t>
                      </a:r>
                    </a:p>
                  </a:txBody>
                  <a:tcPr anchor="ctr"/>
                </a:tc>
                <a:tc>
                  <a:txBody>
                    <a:bodyPr/>
                    <a:lstStyle/>
                    <a:p>
                      <a:r>
                        <a:rPr lang="en-IN" sz="1800" kern="1200" dirty="0">
                          <a:solidFill>
                            <a:schemeClr val="tx1"/>
                          </a:solidFill>
                          <a:effectLst/>
                          <a:latin typeface="+mn-lt"/>
                          <a:ea typeface="+mn-ea"/>
                          <a:cs typeface="+mn-cs"/>
                        </a:rPr>
                        <a:t>feedforward ANN</a:t>
                      </a:r>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588576737"/>
                  </a:ext>
                </a:extLst>
              </a:tr>
              <a:tr h="351849">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626410507"/>
                  </a:ext>
                </a:extLst>
              </a:tr>
              <a:tr h="331417">
                <a:tc>
                  <a:txBody>
                    <a:bodyPr/>
                    <a:lstStyle/>
                    <a:p>
                      <a:r>
                        <a:rPr lang="en-US" dirty="0">
                          <a:solidFill>
                            <a:schemeClr val="accent6"/>
                          </a:solidFill>
                        </a:rPr>
                        <a:t>B</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mn-lt"/>
                          <a:ea typeface="+mn-ea"/>
                          <a:cs typeface="+mn-cs"/>
                        </a:rPr>
                        <a:t>feedback ANN</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88116840"/>
                  </a:ext>
                </a:extLst>
              </a:tr>
              <a:tr h="331417">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4023592559"/>
                  </a:ext>
                </a:extLst>
              </a:tr>
              <a:tr h="443581">
                <a:tc>
                  <a:txBody>
                    <a:bodyPr/>
                    <a:lstStyle/>
                    <a:p>
                      <a:r>
                        <a:rPr lang="en-US" dirty="0">
                          <a:solidFill>
                            <a:schemeClr val="accent6"/>
                          </a:solidFill>
                        </a:rPr>
                        <a:t>C</a:t>
                      </a:r>
                    </a:p>
                  </a:txBody>
                  <a:tcPr anchor="ctr"/>
                </a:tc>
                <a:tc>
                  <a:txBody>
                    <a:bodyPr/>
                    <a:lstStyle/>
                    <a:p>
                      <a:r>
                        <a:rPr lang="en-IN" sz="1800" kern="1200" dirty="0">
                          <a:solidFill>
                            <a:schemeClr val="tx1"/>
                          </a:solidFill>
                          <a:effectLst/>
                          <a:latin typeface="+mn-lt"/>
                          <a:ea typeface="+mn-ea"/>
                          <a:cs typeface="+mn-cs"/>
                        </a:rPr>
                        <a:t>both a and b</a:t>
                      </a:r>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2426564953"/>
                  </a:ext>
                </a:extLst>
              </a:tr>
              <a:tr h="355502">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03770908"/>
                  </a:ext>
                </a:extLst>
              </a:tr>
              <a:tr h="443581">
                <a:tc>
                  <a:txBody>
                    <a:bodyPr/>
                    <a:lstStyle/>
                    <a:p>
                      <a:r>
                        <a:rPr lang="en-US" dirty="0">
                          <a:solidFill>
                            <a:schemeClr val="accent6"/>
                          </a:solidFill>
                        </a:rPr>
                        <a:t>D</a:t>
                      </a:r>
                    </a:p>
                  </a:txBody>
                  <a:tcPr anchor="ctr"/>
                </a:tc>
                <a:tc>
                  <a:txBody>
                    <a:bodyPr/>
                    <a:lstStyle/>
                    <a:p>
                      <a:r>
                        <a:rPr lang="en-IN" sz="1800" kern="1200" dirty="0">
                          <a:solidFill>
                            <a:schemeClr val="tx1"/>
                          </a:solidFill>
                          <a:effectLst/>
                          <a:latin typeface="+mn-lt"/>
                          <a:ea typeface="+mn-ea"/>
                          <a:cs typeface="+mn-cs"/>
                        </a:rPr>
                        <a:t>none of the above</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297543826"/>
                  </a:ext>
                </a:extLst>
              </a:tr>
            </a:tbl>
          </a:graphicData>
        </a:graphic>
      </p:graphicFrame>
      <p:pic>
        <p:nvPicPr>
          <p:cNvPr id="15" name="btnInknoeActivityCp2">
            <a:extLst>
              <a:ext uri="{FF2B5EF4-FFF2-40B4-BE49-F238E27FC236}">
                <a16:creationId xmlns:a16="http://schemas.microsoft.com/office/drawing/2014/main" id="{8C7DC838-62B6-DE7B-7851-1F25B022EA69}"/>
              </a:ext>
            </a:extLst>
          </p:cNvPr>
          <p:cNvPicPr>
            <a:picLocks noChangeAspect="1"/>
          </p:cNvPicPr>
          <p:nvPr>
            <p:custDataLst>
              <p:tags r:id="rId1"/>
            </p:custDataLst>
          </p:nvPr>
        </p:nvPicPr>
        <p:blipFill>
          <a:blip r:embed="rId4" r:link="rId5"/>
          <a:stretch>
            <a:fillRect/>
          </a:stretch>
        </p:blipFill>
        <p:spPr>
          <a:xfrm>
            <a:off x="1698047" y="2267770"/>
            <a:ext cx="2222048" cy="581015"/>
          </a:xfrm>
          <a:prstGeom prst="rect">
            <a:avLst/>
          </a:prstGeom>
        </p:spPr>
      </p:pic>
    </p:spTree>
    <p:extLst>
      <p:ext uri="{BB962C8B-B14F-4D97-AF65-F5344CB8AC3E}">
        <p14:creationId xmlns:p14="http://schemas.microsoft.com/office/powerpoint/2010/main" val="222515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698047" y="86537"/>
            <a:ext cx="9879437" cy="980844"/>
          </a:xfrm>
        </p:spPr>
        <p:txBody>
          <a:bodyPr/>
          <a:lstStyle/>
          <a:p>
            <a:r>
              <a:rPr lang="en-US" sz="2800" dirty="0"/>
              <a:t>Question - 5</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698046" y="1463217"/>
            <a:ext cx="9127270" cy="804532"/>
          </a:xfrm>
        </p:spPr>
        <p:txBody>
          <a:bodyPr/>
          <a:lstStyle/>
          <a:p>
            <a:pPr>
              <a:lnSpc>
                <a:spcPct val="107000"/>
              </a:lnSpc>
              <a:spcAft>
                <a:spcPts val="800"/>
              </a:spcAft>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In Membership function graph x-axis represent?</a:t>
            </a:r>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489167831"/>
              </p:ext>
            </p:extLst>
          </p:nvPr>
        </p:nvGraphicFramePr>
        <p:xfrm>
          <a:off x="1698047" y="3111486"/>
          <a:ext cx="8441250" cy="3081722"/>
        </p:xfrm>
        <a:graphic>
          <a:graphicData uri="http://schemas.openxmlformats.org/drawingml/2006/table">
            <a:tbl>
              <a:tblPr firstRow="1" bandRow="1">
                <a:tableStyleId>{3B4B98B0-60AC-42C2-AFA5-B58CD77FA1E5}</a:tableStyleId>
              </a:tblPr>
              <a:tblGrid>
                <a:gridCol w="870411">
                  <a:extLst>
                    <a:ext uri="{9D8B030D-6E8A-4147-A177-3AD203B41FA5}">
                      <a16:colId xmlns:a16="http://schemas.microsoft.com/office/drawing/2014/main" val="180956085"/>
                    </a:ext>
                  </a:extLst>
                </a:gridCol>
                <a:gridCol w="208280">
                  <a:extLst>
                    <a:ext uri="{9D8B030D-6E8A-4147-A177-3AD203B41FA5}">
                      <a16:colId xmlns:a16="http://schemas.microsoft.com/office/drawing/2014/main" val="1180706872"/>
                    </a:ext>
                  </a:extLst>
                </a:gridCol>
                <a:gridCol w="6105119">
                  <a:extLst>
                    <a:ext uri="{9D8B030D-6E8A-4147-A177-3AD203B41FA5}">
                      <a16:colId xmlns:a16="http://schemas.microsoft.com/office/drawing/2014/main" val="2050154702"/>
                    </a:ext>
                  </a:extLst>
                </a:gridCol>
                <a:gridCol w="1257440">
                  <a:extLst>
                    <a:ext uri="{9D8B030D-6E8A-4147-A177-3AD203B41FA5}">
                      <a16:colId xmlns:a16="http://schemas.microsoft.com/office/drawing/2014/main" val="1872764148"/>
                    </a:ext>
                  </a:extLst>
                </a:gridCol>
              </a:tblGrid>
              <a:tr h="331417">
                <a:tc>
                  <a:txBody>
                    <a:bodyPr/>
                    <a:lstStyle/>
                    <a:p>
                      <a:r>
                        <a:rPr lang="en-US" dirty="0">
                          <a:solidFill>
                            <a:schemeClr val="accent6"/>
                          </a:solidFill>
                        </a:rPr>
                        <a:t>CODE</a:t>
                      </a:r>
                    </a:p>
                  </a:txBody>
                  <a:tcPr anchor="ctr"/>
                </a:tc>
                <a:tc>
                  <a:txBody>
                    <a:bodyPr/>
                    <a:lstStyle/>
                    <a:p>
                      <a:endParaRPr lang="en-US" dirty="0">
                        <a:solidFill>
                          <a:schemeClr val="accent6"/>
                        </a:solidFill>
                      </a:endParaRPr>
                    </a:p>
                  </a:txBody>
                  <a:tcPr anchor="ctr"/>
                </a:tc>
                <a:tc>
                  <a:txBody>
                    <a:bodyPr/>
                    <a:lstStyle/>
                    <a:p>
                      <a:r>
                        <a:rPr lang="en-US" dirty="0">
                          <a:solidFill>
                            <a:schemeClr val="accent6"/>
                          </a:solidFill>
                        </a:rPr>
                        <a:t>OPTION</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059142786"/>
                  </a:ext>
                </a:extLst>
              </a:tr>
              <a:tr h="331417">
                <a:tc>
                  <a:txBody>
                    <a:bodyPr/>
                    <a:lstStyle/>
                    <a:p>
                      <a:r>
                        <a:rPr lang="en-US" dirty="0">
                          <a:solidFill>
                            <a:schemeClr val="accent6"/>
                          </a:solidFill>
                        </a:rPr>
                        <a:t>A</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universe of discourse.</a:t>
                      </a:r>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588576737"/>
                  </a:ext>
                </a:extLst>
              </a:tr>
              <a:tr h="351849">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626410507"/>
                  </a:ext>
                </a:extLst>
              </a:tr>
              <a:tr h="331417">
                <a:tc>
                  <a:txBody>
                    <a:bodyPr/>
                    <a:lstStyle/>
                    <a:p>
                      <a:r>
                        <a:rPr lang="en-US" dirty="0">
                          <a:solidFill>
                            <a:schemeClr val="accent6"/>
                          </a:solidFill>
                        </a:rPr>
                        <a:t>B</a:t>
                      </a:r>
                    </a:p>
                  </a:txBody>
                  <a:tcPr anchor="ctr"/>
                </a:tc>
                <a:tc>
                  <a:txBody>
                    <a:bodyPr/>
                    <a:lstStyle/>
                    <a:p>
                      <a:endParaRPr lang="en-US" dirty="0">
                        <a:solidFill>
                          <a:schemeClr val="accent6"/>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mn-lt"/>
                          <a:ea typeface="+mn-ea"/>
                          <a:cs typeface="+mn-cs"/>
                        </a:rPr>
                        <a:t>degrees of membership in the [0, 1] interval</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88116840"/>
                  </a:ext>
                </a:extLst>
              </a:tr>
              <a:tr h="331417">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4023592559"/>
                  </a:ext>
                </a:extLst>
              </a:tr>
              <a:tr h="443581">
                <a:tc>
                  <a:txBody>
                    <a:bodyPr/>
                    <a:lstStyle/>
                    <a:p>
                      <a:r>
                        <a:rPr lang="en-US" dirty="0">
                          <a:solidFill>
                            <a:schemeClr val="accent6"/>
                          </a:solidFill>
                        </a:rPr>
                        <a:t>C</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a method of giving answer that resembles human answer.</a:t>
                      </a:r>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2426564953"/>
                  </a:ext>
                </a:extLst>
              </a:tr>
              <a:tr h="355502">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03770908"/>
                  </a:ext>
                </a:extLst>
              </a:tr>
              <a:tr h="443581">
                <a:tc>
                  <a:txBody>
                    <a:bodyPr/>
                    <a:lstStyle/>
                    <a:p>
                      <a:r>
                        <a:rPr lang="en-US" dirty="0">
                          <a:solidFill>
                            <a:schemeClr val="accent6"/>
                          </a:solidFill>
                        </a:rPr>
                        <a:t>D</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none of the above</a:t>
                      </a:r>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297543826"/>
                  </a:ext>
                </a:extLst>
              </a:tr>
            </a:tbl>
          </a:graphicData>
        </a:graphic>
      </p:graphicFrame>
      <p:pic>
        <p:nvPicPr>
          <p:cNvPr id="15" name="btnInknoeActivityCp2">
            <a:extLst>
              <a:ext uri="{FF2B5EF4-FFF2-40B4-BE49-F238E27FC236}">
                <a16:creationId xmlns:a16="http://schemas.microsoft.com/office/drawing/2014/main" id="{10033FFA-A495-E9B3-4499-EEE1177C616D}"/>
              </a:ext>
            </a:extLst>
          </p:cNvPr>
          <p:cNvPicPr>
            <a:picLocks noChangeAspect="1"/>
          </p:cNvPicPr>
          <p:nvPr>
            <p:custDataLst>
              <p:tags r:id="rId1"/>
            </p:custDataLst>
          </p:nvPr>
        </p:nvPicPr>
        <p:blipFill>
          <a:blip r:embed="rId4" r:link="rId5"/>
          <a:stretch>
            <a:fillRect/>
          </a:stretch>
        </p:blipFill>
        <p:spPr>
          <a:xfrm>
            <a:off x="1809157" y="2267776"/>
            <a:ext cx="2222048" cy="581015"/>
          </a:xfrm>
          <a:prstGeom prst="rect">
            <a:avLst/>
          </a:prstGeom>
        </p:spPr>
      </p:pic>
    </p:spTree>
    <p:extLst>
      <p:ext uri="{BB962C8B-B14F-4D97-AF65-F5344CB8AC3E}">
        <p14:creationId xmlns:p14="http://schemas.microsoft.com/office/powerpoint/2010/main" val="2581937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698047" y="86537"/>
            <a:ext cx="9879437" cy="980844"/>
          </a:xfrm>
        </p:spPr>
        <p:txBody>
          <a:bodyPr/>
          <a:lstStyle/>
          <a:p>
            <a:r>
              <a:rPr lang="en-US" sz="2800" dirty="0"/>
              <a:t>Question - 6</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698046" y="1463217"/>
            <a:ext cx="9530393" cy="804532"/>
          </a:xfrm>
        </p:spPr>
        <p:txBody>
          <a:bodyPr/>
          <a:lstStyle/>
          <a:p>
            <a:r>
              <a:rPr lang="en-IN" sz="3600" dirty="0">
                <a:effectLst/>
                <a:latin typeface="Calibri" panose="020F0502020204030204" pitchFamily="34" charset="0"/>
                <a:ea typeface="Calibri" panose="020F0502020204030204" pitchFamily="34" charset="0"/>
                <a:cs typeface="Times New Roman" panose="02020603050405020304" pitchFamily="18" charset="0"/>
              </a:rPr>
              <a:t>What is the full form of BN in Neural Networks?</a:t>
            </a:r>
            <a:endParaRPr lang="en-US" sz="3600" dirty="0"/>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2550519307"/>
              </p:ext>
            </p:extLst>
          </p:nvPr>
        </p:nvGraphicFramePr>
        <p:xfrm>
          <a:off x="1698047" y="3111486"/>
          <a:ext cx="8441250" cy="3081722"/>
        </p:xfrm>
        <a:graphic>
          <a:graphicData uri="http://schemas.openxmlformats.org/drawingml/2006/table">
            <a:tbl>
              <a:tblPr firstRow="1" bandRow="1">
                <a:tableStyleId>{3B4B98B0-60AC-42C2-AFA5-B58CD77FA1E5}</a:tableStyleId>
              </a:tblPr>
              <a:tblGrid>
                <a:gridCol w="870411">
                  <a:extLst>
                    <a:ext uri="{9D8B030D-6E8A-4147-A177-3AD203B41FA5}">
                      <a16:colId xmlns:a16="http://schemas.microsoft.com/office/drawing/2014/main" val="180956085"/>
                    </a:ext>
                  </a:extLst>
                </a:gridCol>
                <a:gridCol w="208280">
                  <a:extLst>
                    <a:ext uri="{9D8B030D-6E8A-4147-A177-3AD203B41FA5}">
                      <a16:colId xmlns:a16="http://schemas.microsoft.com/office/drawing/2014/main" val="1180706872"/>
                    </a:ext>
                  </a:extLst>
                </a:gridCol>
                <a:gridCol w="6105119">
                  <a:extLst>
                    <a:ext uri="{9D8B030D-6E8A-4147-A177-3AD203B41FA5}">
                      <a16:colId xmlns:a16="http://schemas.microsoft.com/office/drawing/2014/main" val="2050154702"/>
                    </a:ext>
                  </a:extLst>
                </a:gridCol>
                <a:gridCol w="1257440">
                  <a:extLst>
                    <a:ext uri="{9D8B030D-6E8A-4147-A177-3AD203B41FA5}">
                      <a16:colId xmlns:a16="http://schemas.microsoft.com/office/drawing/2014/main" val="1872764148"/>
                    </a:ext>
                  </a:extLst>
                </a:gridCol>
              </a:tblGrid>
              <a:tr h="331417">
                <a:tc>
                  <a:txBody>
                    <a:bodyPr/>
                    <a:lstStyle/>
                    <a:p>
                      <a:r>
                        <a:rPr lang="en-US" dirty="0">
                          <a:solidFill>
                            <a:schemeClr val="accent6"/>
                          </a:solidFill>
                        </a:rPr>
                        <a:t>CODE</a:t>
                      </a:r>
                    </a:p>
                  </a:txBody>
                  <a:tcPr anchor="ctr"/>
                </a:tc>
                <a:tc>
                  <a:txBody>
                    <a:bodyPr/>
                    <a:lstStyle/>
                    <a:p>
                      <a:endParaRPr lang="en-US" dirty="0">
                        <a:solidFill>
                          <a:schemeClr val="accent6"/>
                        </a:solidFill>
                      </a:endParaRPr>
                    </a:p>
                  </a:txBody>
                  <a:tcPr anchor="ctr"/>
                </a:tc>
                <a:tc>
                  <a:txBody>
                    <a:bodyPr/>
                    <a:lstStyle/>
                    <a:p>
                      <a:r>
                        <a:rPr lang="en-US" dirty="0">
                          <a:solidFill>
                            <a:schemeClr val="accent6"/>
                          </a:solidFill>
                        </a:rPr>
                        <a:t>OPTION</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059142786"/>
                  </a:ext>
                </a:extLst>
              </a:tr>
              <a:tr h="331417">
                <a:tc>
                  <a:txBody>
                    <a:bodyPr/>
                    <a:lstStyle/>
                    <a:p>
                      <a:r>
                        <a:rPr lang="en-US" dirty="0">
                          <a:solidFill>
                            <a:schemeClr val="accent6"/>
                          </a:solidFill>
                        </a:rPr>
                        <a:t>A</a:t>
                      </a:r>
                    </a:p>
                  </a:txBody>
                  <a:tcPr anchor="ctr"/>
                </a:tc>
                <a:tc>
                  <a:txBody>
                    <a:bodyPr/>
                    <a:lstStyle/>
                    <a:p>
                      <a:endParaRPr lang="en-US" dirty="0">
                        <a:solidFill>
                          <a:schemeClr val="accent6"/>
                        </a:solidFill>
                      </a:endParaRPr>
                    </a:p>
                  </a:txBody>
                  <a:tcPr anchor="ctr"/>
                </a:tc>
                <a:tc>
                  <a:txBody>
                    <a:bodyPr/>
                    <a:lstStyle/>
                    <a:p>
                      <a:r>
                        <a:rPr lang="en-IN" sz="1800" kern="1200" dirty="0" err="1">
                          <a:solidFill>
                            <a:schemeClr val="tx1"/>
                          </a:solidFill>
                          <a:effectLst/>
                          <a:latin typeface="+mn-lt"/>
                          <a:ea typeface="+mn-ea"/>
                          <a:cs typeface="+mn-cs"/>
                        </a:rPr>
                        <a:t>bayesian</a:t>
                      </a:r>
                      <a:r>
                        <a:rPr lang="en-IN" sz="1800" kern="1200" dirty="0">
                          <a:solidFill>
                            <a:schemeClr val="tx1"/>
                          </a:solidFill>
                          <a:effectLst/>
                          <a:latin typeface="+mn-lt"/>
                          <a:ea typeface="+mn-ea"/>
                          <a:cs typeface="+mn-cs"/>
                        </a:rPr>
                        <a:t> networks</a:t>
                      </a:r>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588576737"/>
                  </a:ext>
                </a:extLst>
              </a:tr>
              <a:tr h="351849">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626410507"/>
                  </a:ext>
                </a:extLst>
              </a:tr>
              <a:tr h="331417">
                <a:tc>
                  <a:txBody>
                    <a:bodyPr/>
                    <a:lstStyle/>
                    <a:p>
                      <a:r>
                        <a:rPr lang="en-US" dirty="0">
                          <a:solidFill>
                            <a:schemeClr val="accent6"/>
                          </a:solidFill>
                        </a:rPr>
                        <a:t>B</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belief networks</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88116840"/>
                  </a:ext>
                </a:extLst>
              </a:tr>
              <a:tr h="331417">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4023592559"/>
                  </a:ext>
                </a:extLst>
              </a:tr>
              <a:tr h="443581">
                <a:tc>
                  <a:txBody>
                    <a:bodyPr/>
                    <a:lstStyle/>
                    <a:p>
                      <a:r>
                        <a:rPr lang="en-US" dirty="0">
                          <a:solidFill>
                            <a:schemeClr val="accent6"/>
                          </a:solidFill>
                        </a:rPr>
                        <a:t>C</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bayes nets</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2426564953"/>
                  </a:ext>
                </a:extLst>
              </a:tr>
              <a:tr h="355502">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03770908"/>
                  </a:ext>
                </a:extLst>
              </a:tr>
              <a:tr h="443581">
                <a:tc>
                  <a:txBody>
                    <a:bodyPr/>
                    <a:lstStyle/>
                    <a:p>
                      <a:r>
                        <a:rPr lang="en-US" dirty="0">
                          <a:solidFill>
                            <a:schemeClr val="accent6"/>
                          </a:solidFill>
                        </a:rPr>
                        <a:t>D</a:t>
                      </a:r>
                    </a:p>
                  </a:txBody>
                  <a:tcPr anchor="ctr"/>
                </a:tc>
                <a:tc>
                  <a:txBody>
                    <a:bodyPr/>
                    <a:lstStyle/>
                    <a:p>
                      <a:endParaRPr lang="en-US" dirty="0">
                        <a:solidFill>
                          <a:schemeClr val="accent6"/>
                        </a:solidFill>
                      </a:endParaRPr>
                    </a:p>
                  </a:txBody>
                  <a:tcPr anchor="ctr"/>
                </a:tc>
                <a:tc>
                  <a:txBody>
                    <a:bodyPr/>
                    <a:lstStyle/>
                    <a:p>
                      <a:r>
                        <a:rPr lang="en-IN" sz="1800" kern="1200" dirty="0">
                          <a:solidFill>
                            <a:schemeClr val="tx1"/>
                          </a:solidFill>
                          <a:effectLst/>
                          <a:latin typeface="+mn-lt"/>
                          <a:ea typeface="+mn-ea"/>
                          <a:cs typeface="+mn-cs"/>
                        </a:rPr>
                        <a:t>all of the above</a:t>
                      </a: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297543826"/>
                  </a:ext>
                </a:extLst>
              </a:tr>
            </a:tbl>
          </a:graphicData>
        </a:graphic>
      </p:graphicFrame>
      <p:pic>
        <p:nvPicPr>
          <p:cNvPr id="15" name="btnInknoeActivityCp2">
            <a:extLst>
              <a:ext uri="{FF2B5EF4-FFF2-40B4-BE49-F238E27FC236}">
                <a16:creationId xmlns:a16="http://schemas.microsoft.com/office/drawing/2014/main" id="{F9E4FBF7-0304-3BA3-3E52-93FFA4F06586}"/>
              </a:ext>
            </a:extLst>
          </p:cNvPr>
          <p:cNvPicPr>
            <a:picLocks noChangeAspect="1"/>
          </p:cNvPicPr>
          <p:nvPr>
            <p:custDataLst>
              <p:tags r:id="rId1"/>
            </p:custDataLst>
          </p:nvPr>
        </p:nvPicPr>
        <p:blipFill>
          <a:blip r:embed="rId4" r:link="rId5"/>
          <a:stretch>
            <a:fillRect/>
          </a:stretch>
        </p:blipFill>
        <p:spPr>
          <a:xfrm>
            <a:off x="1809157" y="2267774"/>
            <a:ext cx="2222048" cy="581015"/>
          </a:xfrm>
          <a:prstGeom prst="rect">
            <a:avLst/>
          </a:prstGeom>
        </p:spPr>
      </p:pic>
    </p:spTree>
    <p:extLst>
      <p:ext uri="{BB962C8B-B14F-4D97-AF65-F5344CB8AC3E}">
        <p14:creationId xmlns:p14="http://schemas.microsoft.com/office/powerpoint/2010/main" val="25052903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CTIVITYMODEL" val="{&quot;$type&quot;:&quot;ClassPoint2.Core.Model.Activity, ClassPoint2.Core&quot;,&quot;ActivityId&quot;:&quot;mc20240510170257949QDJL&quot;,&quot;Name&quot;:&quot;MultipleChoice&quot;,&quot;ActivityType&quot;:0,&quot;Width&quot;:0.0,&quot;Height&quot;:0.0,&quot;Graphics&quot;:null,&quot;ActivityBase&quot;:{&quot;$type&quot;:&quot;ClassPoint2.Core.DTO.Activities.MultipleChoiceActivity, ClassPoint2.Core&quot;,&quot;mcChoices&quot;:{&quot;$type&quot;:&quot;System.Collections.Generic.List`1[[System.String, mscorlib]], mscorlib&quot;,&quot;$values&quot;:[&quot;A&quot;,&quot;B&quot;,&quot;C&quot;,&quot;D&quot;]},&quot;mcIsAllowSelectMultiple&quot;:false,&quot;mcCorrectAnswers&quot;:{&quot;$type&quot;:&quot;System.Collections.Generic.List`1[[System.String, mscorlib]], mscorlib&quot;,&quot;$values&quot;:[&quot;A&quot;]},&quot;isQuizMode&quot;:false,&quot;correctPoints&quot;:null,&quot;correctSpeedBonus&quot;:null,&quot;HasCorrectAnswers&quot;:true,&quot;activityId&quot;:null,&quot;activityType&quot;:&quot;Multiple Choice&quot;,&quot;countdown&quot;:0,&quot;StartWithSlide&quot;:false,&quot;CanMinimize&quot;:false,&quot;CanCountDown&quot;:false},&quot;IsLocked&quot;:false,&quot;IsMappedFromCp1&quot;:false,&quot;IsQuizMode&quot;:false}"/>
</p:tagLst>
</file>

<file path=ppt/tags/tag10.xml><?xml version="1.0" encoding="utf-8"?>
<p:tagLst xmlns:a="http://schemas.openxmlformats.org/drawingml/2006/main" xmlns:r="http://schemas.openxmlformats.org/officeDocument/2006/relationships" xmlns:p="http://schemas.openxmlformats.org/presentationml/2006/main">
  <p:tag name="ACTIVITYMODEL" val="{&quot;$type&quot;:&quot;ClassPoint2.Core.Model.Activity, ClassPoint2.Core&quot;,&quot;ActivityId&quot;:null,&quot;Name&quot;:&quot;MultipleChoice&quot;,&quot;ActivityType&quot;:0,&quot;Width&quot;:0.0,&quot;Height&quot;:0.0,&quot;Graphics&quot;:null,&quot;ActivityBase&quot;:{&quot;$type&quot;:&quot;ClassPoint2.Core.DTO.Activities.MultipleChoiceActivity, ClassPoint2.Core&quot;,&quot;mcChoices&quot;:{&quot;$type&quot;:&quot;System.Collections.Generic.List`1[[System.String, mscorlib]], mscorlib&quot;,&quot;$values&quot;:[&quot;A&quot;,&quot;B&quot;,&quot;C&quot;,&quot;D&quot;]},&quot;mcIsAllowSelectMultiple&quot;:false,&quot;mcCorrectAnswers&quot;:{&quot;$type&quot;:&quot;System.Collections.Generic.List`1[[System.String, mscorlib]], mscorlib&quot;,&quot;$values&quot;:[&quot;C&quot;]},&quot;isQuizMode&quot;:false,&quot;correctPoints&quot;:null,&quot;correctSpeedBonus&quot;:null,&quot;HasCorrectAnswers&quot;:true,&quot;activityId&quot;:null,&quot;activityType&quot;:&quot;Multiple Choice&quot;,&quot;countdown&quot;:0,&quot;StartWithSlide&quot;:false,&quot;CanMinimize&quot;:false,&quot;CanCountDown&quot;:false},&quot;IsLocked&quot;:false,&quot;IsMappedFromCp1&quot;:false,&quot;IsQuizMode&quot;:false}"/>
</p:tagLst>
</file>

<file path=ppt/tags/tag2.xml><?xml version="1.0" encoding="utf-8"?>
<p:tagLst xmlns:a="http://schemas.openxmlformats.org/drawingml/2006/main" xmlns:r="http://schemas.openxmlformats.org/officeDocument/2006/relationships" xmlns:p="http://schemas.openxmlformats.org/presentationml/2006/main">
  <p:tag name="ACTIVITYMODEL" val="{&quot;$type&quot;:&quot;ClassPoint2.Core.Model.Activity, ClassPoint2.Core&quot;,&quot;ActivityId&quot;:&quot;mc20240510161804683HBEV&quot;,&quot;Name&quot;:&quot;MultipleChoice&quot;,&quot;ActivityType&quot;:0,&quot;Width&quot;:0.0,&quot;Height&quot;:0.0,&quot;Graphics&quot;:null,&quot;ActivityBase&quot;:{&quot;$type&quot;:&quot;ClassPoint2.Core.DTO.Activities.MultipleChoiceActivity, ClassPoint2.Core&quot;,&quot;mcChoices&quot;:{&quot;$type&quot;:&quot;System.Collections.Generic.List`1[[System.String, mscorlib]], mscorlib&quot;,&quot;$values&quot;:[&quot;A&quot;,&quot;B&quot;,&quot;C&quot;,&quot;D&quot;]},&quot;mcIsAllowSelectMultiple&quot;:false,&quot;mcCorrectAnswers&quot;:{&quot;$type&quot;:&quot;System.Collections.Generic.List`1[[System.String, mscorlib]], mscorlib&quot;,&quot;$values&quot;:[&quot;B&quot;]},&quot;isQuizMode&quot;:false,&quot;correctPoints&quot;:null,&quot;correctSpeedBonus&quot;:null,&quot;HasCorrectAnswers&quot;:true,&quot;activityId&quot;:null,&quot;activityType&quot;:&quot;Multiple Choice&quot;,&quot;countdown&quot;:0,&quot;StartWithSlide&quot;:false,&quot;CanMinimize&quot;:false,&quot;CanCountDown&quot;:false},&quot;IsLocked&quot;:false,&quot;IsMappedFromCp1&quot;:false,&quot;IsQuizMode&quot;:false}"/>
</p:tagLst>
</file>

<file path=ppt/tags/tag3.xml><?xml version="1.0" encoding="utf-8"?>
<p:tagLst xmlns:a="http://schemas.openxmlformats.org/drawingml/2006/main" xmlns:r="http://schemas.openxmlformats.org/officeDocument/2006/relationships" xmlns:p="http://schemas.openxmlformats.org/presentationml/2006/main">
  <p:tag name="ACTIVITYMODEL" val="{&quot;$type&quot;:&quot;ClassPoint2.Core.Model.Activity, ClassPoint2.Core&quot;,&quot;ActivityId&quot;:&quot;mc20240503020202063BCGZ&quot;,&quot;Name&quot;:&quot;MultipleChoice&quot;,&quot;ActivityType&quot;:0,&quot;Width&quot;:0.0,&quot;Height&quot;:0.0,&quot;Graphics&quot;:null,&quot;ActivityBase&quot;:{&quot;$type&quot;:&quot;ClassPoint2.Core.DTO.Activities.MultipleChoiceActivity, ClassPoint2.Core&quot;,&quot;mcChoices&quot;:{&quot;$type&quot;:&quot;System.Collections.Generic.List`1[[System.String, mscorlib]], mscorlib&quot;,&quot;$values&quot;:[&quot;A&quot;,&quot;B&quot;,&quot;C&quot;,&quot;D&quot;]},&quot;mcIsAllowSelectMultiple&quot;:false,&quot;mcCorrectAnswers&quot;:{&quot;$type&quot;:&quot;System.Collections.Generic.List`1[[System.String, mscorlib]], mscorlib&quot;,&quot;$values&quot;:[&quot;B&quot;]},&quot;isQuizMode&quot;:false,&quot;correctPoints&quot;:null,&quot;correctSpeedBonus&quot;:null,&quot;HasCorrectAnswers&quot;:true,&quot;activityId&quot;:null,&quot;activityType&quot;:&quot;Multiple Choice&quot;,&quot;countdown&quot;:0,&quot;StartWithSlide&quot;:false,&quot;CanMinimize&quot;:false,&quot;CanCountDown&quot;:false},&quot;IsLocked&quot;:false,&quot;IsMappedFromCp1&quot;:false,&quot;IsQuizMode&quot;:false}"/>
</p:tagLst>
</file>

<file path=ppt/tags/tag4.xml><?xml version="1.0" encoding="utf-8"?>
<p:tagLst xmlns:a="http://schemas.openxmlformats.org/drawingml/2006/main" xmlns:r="http://schemas.openxmlformats.org/officeDocument/2006/relationships" xmlns:p="http://schemas.openxmlformats.org/presentationml/2006/main">
  <p:tag name="ACTIVITYMODEL" val="{&quot;$type&quot;:&quot;ClassPoint2.Core.Model.Activity, ClassPoint2.Core&quot;,&quot;ActivityId&quot;:&quot;mc20240503020209346ZMJC&quot;,&quot;Name&quot;:&quot;MultipleChoice&quot;,&quot;ActivityType&quot;:0,&quot;Width&quot;:0.0,&quot;Height&quot;:0.0,&quot;Graphics&quot;:null,&quot;ActivityBase&quot;:{&quot;$type&quot;:&quot;ClassPoint2.Core.DTO.Activities.MultipleChoiceActivity, ClassPoint2.Core&quot;,&quot;mcChoices&quot;:{&quot;$type&quot;:&quot;System.Collections.Generic.List`1[[System.String, mscorlib]], mscorlib&quot;,&quot;$values&quot;:[&quot;A&quot;,&quot;B&quot;,&quot;C&quot;,&quot;D&quot;]},&quot;mcIsAllowSelectMultiple&quot;:false,&quot;mcCorrectAnswers&quot;:{&quot;$type&quot;:&quot;System.Collections.Generic.List`1[[System.String, mscorlib]], mscorlib&quot;,&quot;$values&quot;:[&quot;B&quot;]},&quot;isQuizMode&quot;:false,&quot;correctPoints&quot;:null,&quot;correctSpeedBonus&quot;:null,&quot;HasCorrectAnswers&quot;:true,&quot;activityId&quot;:null,&quot;activityType&quot;:&quot;Multiple Choice&quot;,&quot;countdown&quot;:0,&quot;StartWithSlide&quot;:false,&quot;CanMinimize&quot;:false,&quot;CanCountDown&quot;:false},&quot;IsLocked&quot;:false,&quot;IsMappedFromCp1&quot;:false,&quot;IsQuizMode&quot;:false}"/>
</p:tagLst>
</file>

<file path=ppt/tags/tag5.xml><?xml version="1.0" encoding="utf-8"?>
<p:tagLst xmlns:a="http://schemas.openxmlformats.org/drawingml/2006/main" xmlns:r="http://schemas.openxmlformats.org/officeDocument/2006/relationships" xmlns:p="http://schemas.openxmlformats.org/presentationml/2006/main">
  <p:tag name="ACTIVITYMODEL" val="{&quot;$type&quot;:&quot;ClassPoint2.Core.Model.Activity, ClassPoint2.Core&quot;,&quot;ActivityId&quot;:&quot;mc20240503020220675FQMB&quot;,&quot;Name&quot;:&quot;MultipleChoice&quot;,&quot;ActivityType&quot;:0,&quot;Width&quot;:0.0,&quot;Height&quot;:0.0,&quot;Graphics&quot;:null,&quot;ActivityBase&quot;:{&quot;$type&quot;:&quot;ClassPoint2.Core.DTO.Activities.MultipleChoiceActivity, ClassPoint2.Core&quot;,&quot;mcChoices&quot;:{&quot;$type&quot;:&quot;System.Collections.Generic.List`1[[System.String, mscorlib]], mscorlib&quot;,&quot;$values&quot;:[&quot;A&quot;,&quot;B&quot;,&quot;C&quot;,&quot;D&quot;]},&quot;mcIsAllowSelectMultiple&quot;:false,&quot;mcCorrectAnswers&quot;:{&quot;$type&quot;:&quot;System.Collections.Generic.List`1[[System.String, mscorlib]], mscorlib&quot;,&quot;$values&quot;:[&quot;A&quot;]},&quot;isQuizMode&quot;:false,&quot;correctPoints&quot;:null,&quot;correctSpeedBonus&quot;:null,&quot;HasCorrectAnswers&quot;:true,&quot;activityId&quot;:null,&quot;activityType&quot;:&quot;Multiple Choice&quot;,&quot;countdown&quot;:0,&quot;StartWithSlide&quot;:false,&quot;CanMinimize&quot;:false,&quot;CanCountDown&quot;:false},&quot;IsLocked&quot;:false,&quot;IsMappedFromCp1&quot;:false,&quot;IsQuizMode&quot;:false}"/>
</p:tagLst>
</file>

<file path=ppt/tags/tag6.xml><?xml version="1.0" encoding="utf-8"?>
<p:tagLst xmlns:a="http://schemas.openxmlformats.org/drawingml/2006/main" xmlns:r="http://schemas.openxmlformats.org/officeDocument/2006/relationships" xmlns:p="http://schemas.openxmlformats.org/presentationml/2006/main">
  <p:tag name="ACTIVITYMODEL" val="{&quot;$type&quot;:&quot;ClassPoint2.Core.Model.Activity, ClassPoint2.Core&quot;,&quot;ActivityId&quot;:null,&quot;Name&quot;:&quot;MultipleChoice&quot;,&quot;ActivityType&quot;:0,&quot;Width&quot;:0.0,&quot;Height&quot;:0.0,&quot;Graphics&quot;:null,&quot;ActivityBase&quot;:{&quot;$type&quot;:&quot;ClassPoint2.Core.DTO.Activities.MultipleChoiceActivity, ClassPoint2.Core&quot;,&quot;mcChoices&quot;:{&quot;$type&quot;:&quot;System.Collections.Generic.List`1[[System.String, mscorlib]], mscorlib&quot;,&quot;$values&quot;:[&quot;A&quot;,&quot;B&quot;,&quot;C&quot;,&quot;D&quot;]},&quot;mcIsAllowSelectMultiple&quot;:false,&quot;mcCorrectAnswers&quot;:{&quot;$type&quot;:&quot;System.Collections.Generic.List`1[[System.String, mscorlib]], mscorlib&quot;,&quot;$values&quot;:[&quot;D&quot;]},&quot;isQuizMode&quot;:false,&quot;correctPoints&quot;:null,&quot;correctSpeedBonus&quot;:null,&quot;HasCorrectAnswers&quot;:true,&quot;activityId&quot;:null,&quot;activityType&quot;:&quot;Multiple Choice&quot;,&quot;countdown&quot;:0,&quot;StartWithSlide&quot;:false,&quot;CanMinimize&quot;:false,&quot;CanCountDown&quot;:false},&quot;IsLocked&quot;:false,&quot;IsMappedFromCp1&quot;:false,&quot;IsQuizMode&quot;:false}"/>
</p:tagLst>
</file>

<file path=ppt/tags/tag7.xml><?xml version="1.0" encoding="utf-8"?>
<p:tagLst xmlns:a="http://schemas.openxmlformats.org/drawingml/2006/main" xmlns:r="http://schemas.openxmlformats.org/officeDocument/2006/relationships" xmlns:p="http://schemas.openxmlformats.org/presentationml/2006/main">
  <p:tag name="ACTIVITYMODEL" val="{&quot;$type&quot;:&quot;ClassPoint2.Core.Model.Activity, ClassPoint2.Core&quot;,&quot;ActivityId&quot;:&quot;mc20240503000859060ZSQJ&quot;,&quot;Name&quot;:&quot;MultipleChoice&quot;,&quot;ActivityType&quot;:0,&quot;Width&quot;:0.0,&quot;Height&quot;:0.0,&quot;Graphics&quot;:null,&quot;ActivityBase&quot;:{&quot;$type&quot;:&quot;ClassPoint2.Core.DTO.Activities.MultipleChoiceActivity, ClassPoint2.Core&quot;,&quot;mcChoices&quot;:{&quot;$type&quot;:&quot;System.Collections.Generic.List`1[[System.String, mscorlib]], mscorlib&quot;,&quot;$values&quot;:[&quot;A&quot;,&quot;B&quot;,&quot;C&quot;,&quot;D&quot;]},&quot;mcIsAllowSelectMultiple&quot;:false,&quot;mcCorrectAnswers&quot;:{&quot;$type&quot;:&quot;System.Collections.Generic.List`1[[System.String, mscorlib]], mscorlib&quot;,&quot;$values&quot;:[&quot;A&quot;]},&quot;isQuizMode&quot;:false,&quot;correctPoints&quot;:null,&quot;correctSpeedBonus&quot;:null,&quot;HasCorrectAnswers&quot;:true,&quot;activityId&quot;:null,&quot;activityType&quot;:&quot;Multiple Choice&quot;,&quot;countdown&quot;:0,&quot;StartWithSlide&quot;:false,&quot;CanMinimize&quot;:false,&quot;CanCountDown&quot;:false},&quot;IsLocked&quot;:false,&quot;IsMappedFromCp1&quot;:false,&quot;IsQuizMode&quot;:false}"/>
</p:tagLst>
</file>

<file path=ppt/tags/tag8.xml><?xml version="1.0" encoding="utf-8"?>
<p:tagLst xmlns:a="http://schemas.openxmlformats.org/drawingml/2006/main" xmlns:r="http://schemas.openxmlformats.org/officeDocument/2006/relationships" xmlns:p="http://schemas.openxmlformats.org/presentationml/2006/main">
  <p:tag name="ACTIVITYMODEL" val="{&quot;$type&quot;:&quot;ClassPoint2.Core.Model.Activity, ClassPoint2.Core&quot;,&quot;ActivityId&quot;:&quot;mc20240503000859060ZSQJ&quot;,&quot;Name&quot;:&quot;MultipleChoice&quot;,&quot;ActivityType&quot;:0,&quot;Width&quot;:0.0,&quot;Height&quot;:0.0,&quot;Graphics&quot;:null,&quot;ActivityBase&quot;:{&quot;$type&quot;:&quot;ClassPoint2.Core.DTO.Activities.MultipleChoiceActivity, ClassPoint2.Core&quot;,&quot;mcChoices&quot;:{&quot;$type&quot;:&quot;System.Collections.Generic.List`1[[System.String, mscorlib]], mscorlib&quot;,&quot;$values&quot;:[&quot;A&quot;,&quot;B&quot;,&quot;C&quot;,&quot;D&quot;]},&quot;mcIsAllowSelectMultiple&quot;:false,&quot;mcCorrectAnswers&quot;:{&quot;$type&quot;:&quot;System.Collections.Generic.List`1[[System.String, mscorlib]], mscorlib&quot;,&quot;$values&quot;:[&quot;B&quot;]},&quot;isQuizMode&quot;:false,&quot;correctPoints&quot;:null,&quot;correctSpeedBonus&quot;:null,&quot;HasCorrectAnswers&quot;:true,&quot;activityId&quot;:null,&quot;activityType&quot;:&quot;Multiple Choice&quot;,&quot;countdown&quot;:0,&quot;StartWithSlide&quot;:false,&quot;CanMinimize&quot;:false,&quot;CanCountDown&quot;:false},&quot;IsLocked&quot;:false,&quot;IsMappedFromCp1&quot;:false,&quot;IsQuizMode&quot;:false}"/>
</p:tagLst>
</file>

<file path=ppt/tags/tag9.xml><?xml version="1.0" encoding="utf-8"?>
<p:tagLst xmlns:a="http://schemas.openxmlformats.org/drawingml/2006/main" xmlns:r="http://schemas.openxmlformats.org/officeDocument/2006/relationships" xmlns:p="http://schemas.openxmlformats.org/presentationml/2006/main">
  <p:tag name="ACTIVITYMODEL" val="{&quot;$type&quot;:&quot;ClassPoint2.Core.Model.Activity, ClassPoint2.Core&quot;,&quot;ActivityId&quot;:&quot;mc20240503000859060ZSQJ&quot;,&quot;Name&quot;:&quot;MultipleChoice&quot;,&quot;ActivityType&quot;:0,&quot;Width&quot;:0.0,&quot;Height&quot;:0.0,&quot;Graphics&quot;:null,&quot;ActivityBase&quot;:{&quot;$type&quot;:&quot;ClassPoint2.Core.DTO.Activities.MultipleChoiceActivity, ClassPoint2.Core&quot;,&quot;mcChoices&quot;:{&quot;$type&quot;:&quot;System.Collections.Generic.List`1[[System.String, mscorlib]], mscorlib&quot;,&quot;$values&quot;:[&quot;A&quot;,&quot;B&quot;,&quot;C&quot;,&quot;D&quot;]},&quot;mcIsAllowSelectMultiple&quot;:false,&quot;mcCorrectAnswers&quot;:{&quot;$type&quot;:&quot;System.Collections.Generic.List`1[[System.String, mscorlib]], mscorlib&quot;,&quot;$values&quot;:[&quot;B&quot;]},&quot;isQuizMode&quot;:false,&quot;correctPoints&quot;:null,&quot;correctSpeedBonus&quot;:null,&quot;HasCorrectAnswers&quot;:true,&quot;activityId&quot;:null,&quot;activityType&quot;:&quot;Multiple Choice&quot;,&quot;countdown&quot;:0,&quot;StartWithSlide&quot;:false,&quot;CanMinimize&quot;:false,&quot;CanCountDown&quot;:false},&quot;IsLocked&quot;:false,&quot;IsMappedFromCp1&quot;:false,&quot;IsQuizMode&quot;:false}"/>
</p:tagLst>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{8BC44699-8456-4B19-9110-D2473DD69C2F}tf78438558_win32</Template>
  <TotalTime>182</TotalTime>
  <Words>466</Words>
  <Application>Microsoft Office PowerPoint</Application>
  <PresentationFormat>Widescreen</PresentationFormat>
  <Paragraphs>131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Calibri</vt:lpstr>
      <vt:lpstr>Sabon Next LT</vt:lpstr>
      <vt:lpstr>Custom</vt:lpstr>
      <vt:lpstr>NEUROFUZZY AND GENETIC PROGRAMMING  QUIZ</vt:lpstr>
      <vt:lpstr>Join the quiz through the code or qr-code provided on the next page</vt:lpstr>
      <vt:lpstr>PowerPoint Presentation</vt:lpstr>
      <vt:lpstr>Question - 1</vt:lpstr>
      <vt:lpstr>Question - 2</vt:lpstr>
      <vt:lpstr>Question - 3</vt:lpstr>
      <vt:lpstr>Question - 4</vt:lpstr>
      <vt:lpstr>Question - 5</vt:lpstr>
      <vt:lpstr>Question - 6</vt:lpstr>
      <vt:lpstr>Question - 7</vt:lpstr>
      <vt:lpstr>Question - 8</vt:lpstr>
      <vt:lpstr>Question – 9</vt:lpstr>
      <vt:lpstr>Question – 10</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NEUROFUZZY AND GENETIC PROGRAMMING  QUIZ</dc:title>
  <dc:subject/>
  <dc:creator>Kirtimaan Singh</dc:creator>
  <cp:lastModifiedBy>Kirtimaan Singh</cp:lastModifiedBy>
  <cp:revision>3</cp:revision>
  <dcterms:created xsi:type="dcterms:W3CDTF">2024-05-02T23:23:08Z</dcterms:created>
  <dcterms:modified xsi:type="dcterms:W3CDTF">2024-05-10T17:03:11Z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