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256" r:id="rId2"/>
    <p:sldId id="315" r:id="rId3"/>
    <p:sldId id="270" r:id="rId4"/>
    <p:sldId id="312" r:id="rId5"/>
    <p:sldId id="316" r:id="rId6"/>
    <p:sldId id="314" r:id="rId7"/>
    <p:sldId id="305" r:id="rId8"/>
    <p:sldId id="273" r:id="rId9"/>
    <p:sldId id="263" r:id="rId10"/>
    <p:sldId id="302" r:id="rId11"/>
    <p:sldId id="306" r:id="rId12"/>
    <p:sldId id="308" r:id="rId13"/>
    <p:sldId id="318" r:id="rId14"/>
    <p:sldId id="319" r:id="rId15"/>
    <p:sldId id="307" r:id="rId16"/>
    <p:sldId id="320" r:id="rId17"/>
    <p:sldId id="321" r:id="rId18"/>
    <p:sldId id="310" r:id="rId19"/>
    <p:sldId id="30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03" autoAdjust="0"/>
    <p:restoredTop sz="94206" autoAdjust="0"/>
  </p:normalViewPr>
  <p:slideViewPr>
    <p:cSldViewPr>
      <p:cViewPr varScale="1">
        <p:scale>
          <a:sx n="68" d="100"/>
          <a:sy n="68" d="100"/>
        </p:scale>
        <p:origin x="1344"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B116C7-D313-44DF-851F-561AD0E84361}" type="datetimeFigureOut">
              <a:rPr lang="en-US" smtClean="0"/>
              <a:pPr/>
              <a:t>5/8/2024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81D8BA-2871-43B6-95E6-118CE4B58879}" type="slidenum">
              <a:rPr lang="en-US" smtClean="0"/>
              <a:pPr/>
              <a:t>‹#›</a:t>
            </a:fld>
            <a:endParaRPr lang="en-US"/>
          </a:p>
        </p:txBody>
      </p:sp>
    </p:spTree>
    <p:extLst>
      <p:ext uri="{BB962C8B-B14F-4D97-AF65-F5344CB8AC3E}">
        <p14:creationId xmlns:p14="http://schemas.microsoft.com/office/powerpoint/2010/main" val="601240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81D8BA-2871-43B6-95E6-118CE4B58879}" type="slidenum">
              <a:rPr lang="en-US" smtClean="0"/>
              <a:pPr/>
              <a:t>1</a:t>
            </a:fld>
            <a:endParaRPr lang="en-US"/>
          </a:p>
        </p:txBody>
      </p:sp>
    </p:spTree>
    <p:extLst>
      <p:ext uri="{BB962C8B-B14F-4D97-AF65-F5344CB8AC3E}">
        <p14:creationId xmlns:p14="http://schemas.microsoft.com/office/powerpoint/2010/main" val="2602646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9E31E8E-FAA6-4768-80D1-5C1524358538}" type="datetime1">
              <a:rPr lang="en-US" smtClean="0"/>
              <a:pPr/>
              <a:t>5/8/2024</a:t>
            </a:fld>
            <a:endParaRPr lang="en-US"/>
          </a:p>
        </p:txBody>
      </p:sp>
      <p:sp>
        <p:nvSpPr>
          <p:cNvPr id="5" name="Footer Placeholder 4"/>
          <p:cNvSpPr>
            <a:spLocks noGrp="1"/>
          </p:cNvSpPr>
          <p:nvPr>
            <p:ph type="ftr" sz="quarter" idx="11"/>
          </p:nvPr>
        </p:nvSpPr>
        <p:spPr/>
        <p:txBody>
          <a:bodyPr/>
          <a:lstStyle/>
          <a:p>
            <a:r>
              <a:rPr lang="en-US"/>
              <a:t>JEPPIAAR INSTITUTE OF TECHNOLOGY</a:t>
            </a:r>
          </a:p>
        </p:txBody>
      </p:sp>
      <p:sp>
        <p:nvSpPr>
          <p:cNvPr id="6" name="Slide Number Placeholder 5"/>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2348033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D5FC90-A492-4A4D-B7DD-4720209C0258}" type="datetime1">
              <a:rPr lang="en-US" smtClean="0"/>
              <a:pPr/>
              <a:t>5/8/2024</a:t>
            </a:fld>
            <a:endParaRPr lang="en-US"/>
          </a:p>
        </p:txBody>
      </p:sp>
      <p:sp>
        <p:nvSpPr>
          <p:cNvPr id="5" name="Footer Placeholder 4"/>
          <p:cNvSpPr>
            <a:spLocks noGrp="1"/>
          </p:cNvSpPr>
          <p:nvPr>
            <p:ph type="ftr" sz="quarter" idx="11"/>
          </p:nvPr>
        </p:nvSpPr>
        <p:spPr/>
        <p:txBody>
          <a:bodyPr/>
          <a:lstStyle/>
          <a:p>
            <a:r>
              <a:rPr lang="en-US"/>
              <a:t>JEPPIAAR INSTITUTE OF TECHNOLOGY</a:t>
            </a:r>
          </a:p>
        </p:txBody>
      </p:sp>
      <p:sp>
        <p:nvSpPr>
          <p:cNvPr id="6" name="Slide Number Placeholder 5"/>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1569086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4434A3-00D5-4239-B904-80CC8FFE510A}" type="datetime1">
              <a:rPr lang="en-US" smtClean="0"/>
              <a:pPr/>
              <a:t>5/8/2024</a:t>
            </a:fld>
            <a:endParaRPr lang="en-US"/>
          </a:p>
        </p:txBody>
      </p:sp>
      <p:sp>
        <p:nvSpPr>
          <p:cNvPr id="5" name="Footer Placeholder 4"/>
          <p:cNvSpPr>
            <a:spLocks noGrp="1"/>
          </p:cNvSpPr>
          <p:nvPr>
            <p:ph type="ftr" sz="quarter" idx="11"/>
          </p:nvPr>
        </p:nvSpPr>
        <p:spPr/>
        <p:txBody>
          <a:bodyPr/>
          <a:lstStyle/>
          <a:p>
            <a:r>
              <a:rPr lang="en-US"/>
              <a:t>JEPPIAAR INSTITUTE OF TECHNOLOGY</a:t>
            </a:r>
          </a:p>
        </p:txBody>
      </p:sp>
      <p:sp>
        <p:nvSpPr>
          <p:cNvPr id="6" name="Slide Number Placeholder 5"/>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933448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589B79-28B0-4D12-A297-DE5897E9723E}" type="datetime1">
              <a:rPr lang="en-US" smtClean="0"/>
              <a:pPr/>
              <a:t>5/8/2024</a:t>
            </a:fld>
            <a:endParaRPr lang="en-US"/>
          </a:p>
        </p:txBody>
      </p:sp>
      <p:sp>
        <p:nvSpPr>
          <p:cNvPr id="5" name="Footer Placeholder 4"/>
          <p:cNvSpPr>
            <a:spLocks noGrp="1"/>
          </p:cNvSpPr>
          <p:nvPr>
            <p:ph type="ftr" sz="quarter" idx="11"/>
          </p:nvPr>
        </p:nvSpPr>
        <p:spPr/>
        <p:txBody>
          <a:bodyPr/>
          <a:lstStyle/>
          <a:p>
            <a:r>
              <a:rPr lang="en-US"/>
              <a:t>JEPPIAAR INSTITUTE OF TECHNOLOGY</a:t>
            </a:r>
          </a:p>
        </p:txBody>
      </p:sp>
      <p:sp>
        <p:nvSpPr>
          <p:cNvPr id="6" name="Slide Number Placeholder 5"/>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109701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D15664-E27A-45EE-9E77-BA9FBD89D79B}" type="datetime1">
              <a:rPr lang="en-US" smtClean="0"/>
              <a:pPr/>
              <a:t>5/8/2024</a:t>
            </a:fld>
            <a:endParaRPr lang="en-US"/>
          </a:p>
        </p:txBody>
      </p:sp>
      <p:sp>
        <p:nvSpPr>
          <p:cNvPr id="5" name="Footer Placeholder 4"/>
          <p:cNvSpPr>
            <a:spLocks noGrp="1"/>
          </p:cNvSpPr>
          <p:nvPr>
            <p:ph type="ftr" sz="quarter" idx="11"/>
          </p:nvPr>
        </p:nvSpPr>
        <p:spPr/>
        <p:txBody>
          <a:bodyPr/>
          <a:lstStyle/>
          <a:p>
            <a:r>
              <a:rPr lang="en-US"/>
              <a:t>JEPPIAAR INSTITUTE OF TECHNOLOGY</a:t>
            </a:r>
          </a:p>
        </p:txBody>
      </p:sp>
      <p:sp>
        <p:nvSpPr>
          <p:cNvPr id="6" name="Slide Number Placeholder 5"/>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1064696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B564FE-F6E1-42EC-B67D-790612EBBF36}" type="datetime1">
              <a:rPr lang="en-US" smtClean="0"/>
              <a:pPr/>
              <a:t>5/8/2024</a:t>
            </a:fld>
            <a:endParaRPr lang="en-US"/>
          </a:p>
        </p:txBody>
      </p:sp>
      <p:sp>
        <p:nvSpPr>
          <p:cNvPr id="6" name="Footer Placeholder 5"/>
          <p:cNvSpPr>
            <a:spLocks noGrp="1"/>
          </p:cNvSpPr>
          <p:nvPr>
            <p:ph type="ftr" sz="quarter" idx="11"/>
          </p:nvPr>
        </p:nvSpPr>
        <p:spPr/>
        <p:txBody>
          <a:bodyPr/>
          <a:lstStyle/>
          <a:p>
            <a:r>
              <a:rPr lang="en-US"/>
              <a:t>JEPPIAAR INSTITUTE OF TECHNOLOGY</a:t>
            </a:r>
          </a:p>
        </p:txBody>
      </p:sp>
      <p:sp>
        <p:nvSpPr>
          <p:cNvPr id="7" name="Slide Number Placeholder 6"/>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504015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6FA4E1-DA02-4FCB-8B33-871CA603B35F}" type="datetime1">
              <a:rPr lang="en-US" smtClean="0"/>
              <a:pPr/>
              <a:t>5/8/2024</a:t>
            </a:fld>
            <a:endParaRPr lang="en-US"/>
          </a:p>
        </p:txBody>
      </p:sp>
      <p:sp>
        <p:nvSpPr>
          <p:cNvPr id="8" name="Footer Placeholder 7"/>
          <p:cNvSpPr>
            <a:spLocks noGrp="1"/>
          </p:cNvSpPr>
          <p:nvPr>
            <p:ph type="ftr" sz="quarter" idx="11"/>
          </p:nvPr>
        </p:nvSpPr>
        <p:spPr/>
        <p:txBody>
          <a:bodyPr/>
          <a:lstStyle/>
          <a:p>
            <a:r>
              <a:rPr lang="en-US"/>
              <a:t>JEPPIAAR INSTITUTE OF TECHNOLOGY</a:t>
            </a:r>
          </a:p>
        </p:txBody>
      </p:sp>
      <p:sp>
        <p:nvSpPr>
          <p:cNvPr id="9" name="Slide Number Placeholder 8"/>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1902137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19835E8-8679-4E90-AFE0-0C67370685A8}" type="datetime1">
              <a:rPr lang="en-US" smtClean="0"/>
              <a:pPr/>
              <a:t>5/8/2024</a:t>
            </a:fld>
            <a:endParaRPr lang="en-US"/>
          </a:p>
        </p:txBody>
      </p:sp>
      <p:sp>
        <p:nvSpPr>
          <p:cNvPr id="4" name="Footer Placeholder 3"/>
          <p:cNvSpPr>
            <a:spLocks noGrp="1"/>
          </p:cNvSpPr>
          <p:nvPr>
            <p:ph type="ftr" sz="quarter" idx="11"/>
          </p:nvPr>
        </p:nvSpPr>
        <p:spPr/>
        <p:txBody>
          <a:bodyPr/>
          <a:lstStyle/>
          <a:p>
            <a:r>
              <a:rPr lang="en-US"/>
              <a:t>JEPPIAAR INSTITUTE OF TECHNOLOGY</a:t>
            </a:r>
          </a:p>
        </p:txBody>
      </p:sp>
      <p:sp>
        <p:nvSpPr>
          <p:cNvPr id="5" name="Slide Number Placeholder 4"/>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4165790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C47FD-2D86-4B6A-8B7C-09862E8557BB}" type="datetime1">
              <a:rPr lang="en-US" smtClean="0"/>
              <a:pPr/>
              <a:t>5/8/2024</a:t>
            </a:fld>
            <a:endParaRPr lang="en-US"/>
          </a:p>
        </p:txBody>
      </p:sp>
      <p:sp>
        <p:nvSpPr>
          <p:cNvPr id="3" name="Footer Placeholder 2"/>
          <p:cNvSpPr>
            <a:spLocks noGrp="1"/>
          </p:cNvSpPr>
          <p:nvPr>
            <p:ph type="ftr" sz="quarter" idx="11"/>
          </p:nvPr>
        </p:nvSpPr>
        <p:spPr/>
        <p:txBody>
          <a:bodyPr/>
          <a:lstStyle/>
          <a:p>
            <a:r>
              <a:rPr lang="en-US"/>
              <a:t>JEPPIAAR INSTITUTE OF TECHNOLOGY</a:t>
            </a:r>
          </a:p>
        </p:txBody>
      </p:sp>
      <p:sp>
        <p:nvSpPr>
          <p:cNvPr id="4" name="Slide Number Placeholder 3"/>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4092405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A4DCBB-5FBE-45F5-A7A0-DCD94C53A06B}" type="datetime1">
              <a:rPr lang="en-US" smtClean="0"/>
              <a:pPr/>
              <a:t>5/8/2024</a:t>
            </a:fld>
            <a:endParaRPr lang="en-US"/>
          </a:p>
        </p:txBody>
      </p:sp>
      <p:sp>
        <p:nvSpPr>
          <p:cNvPr id="6" name="Footer Placeholder 5"/>
          <p:cNvSpPr>
            <a:spLocks noGrp="1"/>
          </p:cNvSpPr>
          <p:nvPr>
            <p:ph type="ftr" sz="quarter" idx="11"/>
          </p:nvPr>
        </p:nvSpPr>
        <p:spPr/>
        <p:txBody>
          <a:bodyPr/>
          <a:lstStyle/>
          <a:p>
            <a:r>
              <a:rPr lang="en-US"/>
              <a:t>JEPPIAAR INSTITUTE OF TECHNOLOGY</a:t>
            </a:r>
          </a:p>
        </p:txBody>
      </p:sp>
      <p:sp>
        <p:nvSpPr>
          <p:cNvPr id="7" name="Slide Number Placeholder 6"/>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244913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239DA-53D9-4AED-B699-60988A11F434}" type="datetime1">
              <a:rPr lang="en-US" smtClean="0"/>
              <a:pPr/>
              <a:t>5/8/2024</a:t>
            </a:fld>
            <a:endParaRPr lang="en-US"/>
          </a:p>
        </p:txBody>
      </p:sp>
      <p:sp>
        <p:nvSpPr>
          <p:cNvPr id="6" name="Footer Placeholder 5"/>
          <p:cNvSpPr>
            <a:spLocks noGrp="1"/>
          </p:cNvSpPr>
          <p:nvPr>
            <p:ph type="ftr" sz="quarter" idx="11"/>
          </p:nvPr>
        </p:nvSpPr>
        <p:spPr/>
        <p:txBody>
          <a:bodyPr/>
          <a:lstStyle/>
          <a:p>
            <a:r>
              <a:rPr lang="en-US"/>
              <a:t>JEPPIAAR INSTITUTE OF TECHNOLOGY</a:t>
            </a:r>
          </a:p>
        </p:txBody>
      </p:sp>
      <p:sp>
        <p:nvSpPr>
          <p:cNvPr id="7" name="Slide Number Placeholder 6"/>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2365057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4A4544-C7CE-44D8-992C-81FF0040C1FA}" type="datetime1">
              <a:rPr lang="en-US" smtClean="0"/>
              <a:pPr/>
              <a:t>5/8/2024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JEPPIAAR INSTITUTE OF TECHNOLOGY</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CA2188-4EE7-4F69-AE19-AF999E6A737F}" type="slidenum">
              <a:rPr lang="en-US" smtClean="0"/>
              <a:pPr/>
              <a:t>‹#›</a:t>
            </a:fld>
            <a:endParaRPr lang="en-US"/>
          </a:p>
        </p:txBody>
      </p:sp>
    </p:spTree>
    <p:extLst>
      <p:ext uri="{BB962C8B-B14F-4D97-AF65-F5344CB8AC3E}">
        <p14:creationId xmlns:p14="http://schemas.microsoft.com/office/powerpoint/2010/main" val="4147391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5737" y="2295525"/>
            <a:ext cx="8991600" cy="685800"/>
          </a:xfrm>
        </p:spPr>
        <p:txBody>
          <a:bodyPr>
            <a:normAutofit fontScale="90000"/>
          </a:bodyPr>
          <a:lstStyle/>
          <a:p>
            <a:pPr algn="l"/>
            <a:r>
              <a:rPr lang="en-US" sz="2400" b="1" dirty="0">
                <a:solidFill>
                  <a:schemeClr val="accent2"/>
                </a:solidFill>
                <a:latin typeface="Palatino Linotype" pitchFamily="18" charset="0"/>
              </a:rPr>
              <a:t>PROJECT TITLE:  </a:t>
            </a:r>
            <a:r>
              <a:rPr lang="en-US" sz="2400" b="1" dirty="0">
                <a:latin typeface="Palatino Linotype" panose="02040502050505030304" pitchFamily="18" charset="0"/>
              </a:rPr>
              <a:t>VOICE CONTROLLED BOT USING ARDUINO</a:t>
            </a:r>
          </a:p>
        </p:txBody>
      </p:sp>
      <p:sp>
        <p:nvSpPr>
          <p:cNvPr id="3" name="Subtitle 2"/>
          <p:cNvSpPr>
            <a:spLocks noGrp="1"/>
          </p:cNvSpPr>
          <p:nvPr>
            <p:ph type="subTitle" idx="1"/>
          </p:nvPr>
        </p:nvSpPr>
        <p:spPr>
          <a:xfrm>
            <a:off x="185737" y="3213497"/>
            <a:ext cx="8729663" cy="3092053"/>
          </a:xfrm>
        </p:spPr>
        <p:txBody>
          <a:bodyPr>
            <a:noAutofit/>
          </a:bodyPr>
          <a:lstStyle/>
          <a:p>
            <a:pPr algn="l"/>
            <a:r>
              <a:rPr lang="en-US" sz="2000" b="1" dirty="0">
                <a:solidFill>
                  <a:schemeClr val="accent2"/>
                </a:solidFill>
                <a:latin typeface="Palatino Linotype" pitchFamily="18" charset="0"/>
              </a:rPr>
              <a:t>Team Members:</a:t>
            </a:r>
          </a:p>
          <a:p>
            <a:pPr algn="l"/>
            <a:r>
              <a:rPr lang="en-US" sz="2000" b="1" dirty="0">
                <a:solidFill>
                  <a:schemeClr val="tx1"/>
                </a:solidFill>
                <a:latin typeface="Palatino Linotype" pitchFamily="18" charset="0"/>
              </a:rPr>
              <a:t>	Students Name	 		  	</a:t>
            </a:r>
            <a:r>
              <a:rPr lang="en-US" sz="2000" b="1" dirty="0" err="1">
                <a:solidFill>
                  <a:schemeClr val="tx1"/>
                </a:solidFill>
                <a:latin typeface="Palatino Linotype" pitchFamily="18" charset="0"/>
              </a:rPr>
              <a:t>Reg.No</a:t>
            </a:r>
            <a:r>
              <a:rPr lang="en-US" sz="2000" b="1" dirty="0">
                <a:solidFill>
                  <a:schemeClr val="tx1"/>
                </a:solidFill>
                <a:latin typeface="Palatino Linotype" pitchFamily="18" charset="0"/>
              </a:rPr>
              <a:t>:</a:t>
            </a:r>
          </a:p>
          <a:p>
            <a:pPr algn="l"/>
            <a:r>
              <a:rPr lang="en-US" sz="2000" b="1" dirty="0">
                <a:solidFill>
                  <a:schemeClr val="tx1"/>
                </a:solidFill>
                <a:latin typeface="Palatino Linotype" pitchFamily="18" charset="0"/>
              </a:rPr>
              <a:t>	1.</a:t>
            </a:r>
            <a:r>
              <a:rPr lang="en-US" sz="1800" b="1" dirty="0">
                <a:solidFill>
                  <a:schemeClr val="tx1"/>
                </a:solidFill>
                <a:latin typeface="Palatino Linotype" pitchFamily="18" charset="0"/>
              </a:rPr>
              <a:t>SAHITHYA.A                                          210620104044</a:t>
            </a:r>
          </a:p>
          <a:p>
            <a:pPr algn="l"/>
            <a:r>
              <a:rPr lang="en-US" sz="1800" b="1" dirty="0">
                <a:solidFill>
                  <a:schemeClr val="tx1"/>
                </a:solidFill>
                <a:latin typeface="Palatino Linotype" pitchFamily="18" charset="0"/>
              </a:rPr>
              <a:t>                2.KIRUTHIKA.V                                        210620104029</a:t>
            </a:r>
          </a:p>
          <a:p>
            <a:pPr algn="l"/>
            <a:endParaRPr lang="en-US" sz="2000" b="1" dirty="0">
              <a:solidFill>
                <a:schemeClr val="tx1"/>
              </a:solidFill>
              <a:latin typeface="Palatino Linotype" pitchFamily="18" charset="0"/>
            </a:endParaRPr>
          </a:p>
          <a:p>
            <a:pPr algn="l"/>
            <a:r>
              <a:rPr lang="en-US" sz="2000" b="1" dirty="0">
                <a:solidFill>
                  <a:schemeClr val="accent2"/>
                </a:solidFill>
                <a:latin typeface="Palatino Linotype" pitchFamily="18" charset="0"/>
              </a:rPr>
              <a:t>Internal Guide:		  	                        External Guide: (If Any)</a:t>
            </a:r>
          </a:p>
          <a:p>
            <a:pPr algn="l"/>
            <a:r>
              <a:rPr lang="en-US" sz="2000" b="1" dirty="0">
                <a:solidFill>
                  <a:schemeClr val="tx1"/>
                </a:solidFill>
                <a:latin typeface="Palatino Linotype" pitchFamily="18" charset="0"/>
              </a:rPr>
              <a:t> MS.DHANALAKSHMI.V</a:t>
            </a:r>
          </a:p>
          <a:p>
            <a:endParaRPr lang="en-US" sz="2000" dirty="0">
              <a:solidFill>
                <a:schemeClr val="tx1"/>
              </a:solidFill>
              <a:latin typeface="Palatino Linotype" pitchFamily="18" charset="0"/>
            </a:endParaRPr>
          </a:p>
        </p:txBody>
      </p:sp>
      <p:sp>
        <p:nvSpPr>
          <p:cNvPr id="5" name="Rectangle 4"/>
          <p:cNvSpPr/>
          <p:nvPr/>
        </p:nvSpPr>
        <p:spPr>
          <a:xfrm>
            <a:off x="152400" y="152400"/>
            <a:ext cx="8839200" cy="6553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90600" y="1447800"/>
            <a:ext cx="7543800" cy="615553"/>
          </a:xfrm>
          <a:prstGeom prst="rect">
            <a:avLst/>
          </a:prstGeom>
        </p:spPr>
        <p:txBody>
          <a:bodyPr wrap="square">
            <a:spAutoFit/>
          </a:bodyPr>
          <a:lstStyle/>
          <a:p>
            <a:pPr algn="ctr"/>
            <a:r>
              <a:rPr lang="en-IN" b="1" dirty="0">
                <a:solidFill>
                  <a:srgbClr val="0070C0"/>
                </a:solidFill>
                <a:latin typeface="Palatino Linotype" pitchFamily="18" charset="0"/>
                <a:cs typeface="Times New Roman" panose="02020603050405020304" pitchFamily="18" charset="0"/>
              </a:rPr>
              <a:t>Department of Computer Science and Engineering</a:t>
            </a:r>
          </a:p>
          <a:p>
            <a:pPr algn="ctr"/>
            <a:r>
              <a:rPr lang="en-US" sz="1600" b="1" dirty="0"/>
              <a:t>CS8811 - PROJECT WORK</a:t>
            </a:r>
            <a:endParaRPr lang="en-IN" dirty="0"/>
          </a:p>
        </p:txBody>
      </p:sp>
      <p:pic>
        <p:nvPicPr>
          <p:cNvPr id="10" name="Picture 9"/>
          <p:cNvPicPr/>
          <p:nvPr/>
        </p:nvPicPr>
        <p:blipFill>
          <a:blip r:embed="rId3" cstate="print"/>
          <a:srcRect/>
          <a:stretch>
            <a:fillRect/>
          </a:stretch>
        </p:blipFill>
        <p:spPr bwMode="auto">
          <a:xfrm>
            <a:off x="457200" y="381000"/>
            <a:ext cx="8305800" cy="914400"/>
          </a:xfrm>
          <a:prstGeom prst="rect">
            <a:avLst/>
          </a:prstGeom>
          <a:noFill/>
          <a:ln w="9525">
            <a:noFill/>
            <a:miter lim="800000"/>
            <a:headEnd/>
            <a:tailEnd/>
          </a:ln>
        </p:spPr>
      </p:pic>
    </p:spTree>
    <p:extLst>
      <p:ext uri="{BB962C8B-B14F-4D97-AF65-F5344CB8AC3E}">
        <p14:creationId xmlns:p14="http://schemas.microsoft.com/office/powerpoint/2010/main" val="401559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1508125"/>
          </a:xfrm>
        </p:spPr>
        <p:txBody>
          <a:bodyPr>
            <a:normAutofit/>
          </a:bodyPr>
          <a:lstStyle/>
          <a:p>
            <a:r>
              <a:rPr lang="en-US" sz="2400" b="1" dirty="0">
                <a:latin typeface="Palatino Linotype" pitchFamily="18" charset="0"/>
              </a:rPr>
              <a:t>SOFTWARE / HARDWARE REQUIREMENTS</a:t>
            </a:r>
          </a:p>
        </p:txBody>
      </p:sp>
      <p:sp>
        <p:nvSpPr>
          <p:cNvPr id="3" name="Content Placeholder 2"/>
          <p:cNvSpPr>
            <a:spLocks noGrp="1"/>
          </p:cNvSpPr>
          <p:nvPr>
            <p:ph idx="1"/>
          </p:nvPr>
        </p:nvSpPr>
        <p:spPr>
          <a:xfrm>
            <a:off x="457200" y="1905000"/>
            <a:ext cx="8229600" cy="4800600"/>
          </a:xfrm>
        </p:spPr>
        <p:txBody>
          <a:bodyPr>
            <a:normAutofit/>
          </a:bodyPr>
          <a:lstStyle/>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r>
              <a:rPr lang="en-US" sz="2000" dirty="0">
                <a:latin typeface="Palatino Linotype" pitchFamily="18" charset="0"/>
              </a:rPr>
              <a:t> </a:t>
            </a:r>
          </a:p>
        </p:txBody>
      </p:sp>
      <p:sp>
        <p:nvSpPr>
          <p:cNvPr id="5" name="Rectangle 4"/>
          <p:cNvSpPr/>
          <p:nvPr/>
        </p:nvSpPr>
        <p:spPr>
          <a:xfrm>
            <a:off x="152400" y="9525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p:cNvSpPr>
            <a:spLocks noGrp="1"/>
          </p:cNvSpPr>
          <p:nvPr>
            <p:ph type="dt" sz="half" idx="10"/>
          </p:nvPr>
        </p:nvSpPr>
        <p:spPr/>
        <p:txBody>
          <a:bodyPr/>
          <a:lstStyle/>
          <a:p>
            <a:fld id="{F1F24D03-420C-4E36-A6A7-53804BEFA245}" type="datetime1">
              <a:rPr lang="en-US" smtClean="0"/>
              <a:pPr/>
              <a:t>5/8/2024</a:t>
            </a:fld>
            <a:endParaRPr lang="en-US"/>
          </a:p>
        </p:txBody>
      </p:sp>
      <p:sp>
        <p:nvSpPr>
          <p:cNvPr id="7" name="Slide Number Placeholder 6"/>
          <p:cNvSpPr>
            <a:spLocks noGrp="1"/>
          </p:cNvSpPr>
          <p:nvPr>
            <p:ph type="sldNum" sz="quarter" idx="12"/>
          </p:nvPr>
        </p:nvSpPr>
        <p:spPr/>
        <p:txBody>
          <a:bodyPr/>
          <a:lstStyle/>
          <a:p>
            <a:fld id="{E5CA2188-4EE7-4F69-AE19-AF999E6A737F}" type="slidenum">
              <a:rPr lang="en-US" smtClean="0"/>
              <a:pPr/>
              <a:t>10</a:t>
            </a:fld>
            <a:endParaRPr lang="en-US"/>
          </a:p>
        </p:txBody>
      </p:sp>
      <p:sp>
        <p:nvSpPr>
          <p:cNvPr id="8" name="Footer Placeholder 7"/>
          <p:cNvSpPr>
            <a:spLocks noGrp="1"/>
          </p:cNvSpPr>
          <p:nvPr>
            <p:ph type="ftr" sz="quarter" idx="11"/>
          </p:nvPr>
        </p:nvSpPr>
        <p:spPr/>
        <p:txBody>
          <a:bodyPr/>
          <a:lstStyle/>
          <a:p>
            <a:r>
              <a:rPr lang="en-US"/>
              <a:t>JEPPIAAR INSTITUTE OF TECHNOLOGY</a:t>
            </a:r>
          </a:p>
        </p:txBody>
      </p:sp>
      <p:sp>
        <p:nvSpPr>
          <p:cNvPr id="9" name="TextBox 8">
            <a:extLst>
              <a:ext uri="{FF2B5EF4-FFF2-40B4-BE49-F238E27FC236}">
                <a16:creationId xmlns:a16="http://schemas.microsoft.com/office/drawing/2014/main" id="{EFBFA782-A1CF-E18E-9412-B8D0A980C3F2}"/>
              </a:ext>
            </a:extLst>
          </p:cNvPr>
          <p:cNvSpPr txBox="1"/>
          <p:nvPr/>
        </p:nvSpPr>
        <p:spPr>
          <a:xfrm>
            <a:off x="783771" y="1471508"/>
            <a:ext cx="8001000" cy="3730317"/>
          </a:xfrm>
          <a:prstGeom prst="rect">
            <a:avLst/>
          </a:prstGeom>
          <a:noFill/>
        </p:spPr>
        <p:txBody>
          <a:bodyPr wrap="square">
            <a:spAutoFit/>
          </a:bodyPr>
          <a:lstStyle/>
          <a:p>
            <a:pPr algn="just">
              <a:lnSpc>
                <a:spcPct val="150000"/>
              </a:lnSpc>
            </a:pPr>
            <a:r>
              <a:rPr lang="en-IN" sz="2000" b="1" dirty="0">
                <a:latin typeface="Times New Roman" panose="02020603050405020304" pitchFamily="18" charset="0"/>
                <a:cs typeface="Times New Roman" panose="02020603050405020304" pitchFamily="18" charset="0"/>
              </a:rPr>
              <a:t>Software Requirements:</a:t>
            </a:r>
            <a:endParaRPr lang="en-IN" sz="2400" b="1"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Proteus </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Bluetooth Voice: Arduino Voice Controller App</a:t>
            </a:r>
            <a:endParaRPr lang="en-IN" dirty="0">
              <a:latin typeface="Times New Roman" panose="02020603050405020304" pitchFamily="18" charset="0"/>
              <a:cs typeface="Times New Roman" panose="02020603050405020304" pitchFamily="18" charset="0"/>
            </a:endParaRPr>
          </a:p>
          <a:p>
            <a:pPr algn="just">
              <a:lnSpc>
                <a:spcPct val="150000"/>
              </a:lnSpc>
            </a:pPr>
            <a:r>
              <a:rPr lang="en-IN" sz="2000" b="1" dirty="0">
                <a:latin typeface="Times New Roman" panose="02020603050405020304" pitchFamily="18" charset="0"/>
                <a:cs typeface="Times New Roman" panose="02020603050405020304" pitchFamily="18" charset="0"/>
              </a:rPr>
              <a:t>Hardware Requirements:</a:t>
            </a:r>
            <a:endParaRPr lang="en-IN" b="1"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Arduino Uno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Gear motor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L293D motor driver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Bluetooth Module HC-05</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5582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4499"/>
            <a:ext cx="8229600" cy="457201"/>
          </a:xfrm>
        </p:spPr>
        <p:txBody>
          <a:bodyPr>
            <a:normAutofit/>
          </a:bodyPr>
          <a:lstStyle/>
          <a:p>
            <a:r>
              <a:rPr lang="en-US" sz="2400" b="1" dirty="0">
                <a:latin typeface="Times New Roman" panose="02020603050405020304" pitchFamily="18" charset="0"/>
                <a:cs typeface="Times New Roman" panose="02020603050405020304" pitchFamily="18" charset="0"/>
              </a:rPr>
              <a:t>ARCHITECTURE DIAGRAM </a:t>
            </a:r>
          </a:p>
        </p:txBody>
      </p:sp>
      <p:sp>
        <p:nvSpPr>
          <p:cNvPr id="3" name="Content Placeholder 2"/>
          <p:cNvSpPr>
            <a:spLocks noGrp="1"/>
          </p:cNvSpPr>
          <p:nvPr>
            <p:ph idx="1"/>
          </p:nvPr>
        </p:nvSpPr>
        <p:spPr>
          <a:xfrm>
            <a:off x="457200" y="1905000"/>
            <a:ext cx="8229600" cy="4800600"/>
          </a:xfrm>
        </p:spPr>
        <p:txBody>
          <a:bodyPr>
            <a:normAutofit/>
          </a:bodyPr>
          <a:lstStyle/>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p:txBody>
      </p:sp>
      <p:sp>
        <p:nvSpPr>
          <p:cNvPr id="5" name="Rectangle 4"/>
          <p:cNvSpPr/>
          <p:nvPr/>
        </p:nvSpPr>
        <p:spPr>
          <a:xfrm>
            <a:off x="152400" y="3048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p:cNvSpPr>
            <a:spLocks noGrp="1"/>
          </p:cNvSpPr>
          <p:nvPr>
            <p:ph type="dt" sz="half" idx="10"/>
          </p:nvPr>
        </p:nvSpPr>
        <p:spPr/>
        <p:txBody>
          <a:bodyPr/>
          <a:lstStyle/>
          <a:p>
            <a:fld id="{CDC1C762-A60B-4C36-9245-B0EACBDC4A0D}" type="datetime1">
              <a:rPr lang="en-US" smtClean="0"/>
              <a:pPr/>
              <a:t>5/8/2024</a:t>
            </a:fld>
            <a:endParaRPr lang="en-US"/>
          </a:p>
        </p:txBody>
      </p:sp>
      <p:sp>
        <p:nvSpPr>
          <p:cNvPr id="7" name="Slide Number Placeholder 6"/>
          <p:cNvSpPr>
            <a:spLocks noGrp="1"/>
          </p:cNvSpPr>
          <p:nvPr>
            <p:ph type="sldNum" sz="quarter" idx="12"/>
          </p:nvPr>
        </p:nvSpPr>
        <p:spPr/>
        <p:txBody>
          <a:bodyPr/>
          <a:lstStyle/>
          <a:p>
            <a:fld id="{E5CA2188-4EE7-4F69-AE19-AF999E6A737F}" type="slidenum">
              <a:rPr lang="en-US" smtClean="0"/>
              <a:pPr/>
              <a:t>11</a:t>
            </a:fld>
            <a:endParaRPr lang="en-US"/>
          </a:p>
        </p:txBody>
      </p:sp>
      <p:sp>
        <p:nvSpPr>
          <p:cNvPr id="4" name="Footer Placeholder 3"/>
          <p:cNvSpPr>
            <a:spLocks noGrp="1"/>
          </p:cNvSpPr>
          <p:nvPr>
            <p:ph type="ftr" sz="quarter" idx="11"/>
          </p:nvPr>
        </p:nvSpPr>
        <p:spPr>
          <a:xfrm>
            <a:off x="3124200" y="6523037"/>
            <a:ext cx="2895600" cy="365125"/>
          </a:xfrm>
        </p:spPr>
        <p:txBody>
          <a:bodyPr/>
          <a:lstStyle/>
          <a:p>
            <a:r>
              <a:rPr lang="en-US" dirty="0"/>
              <a:t>JEPPIAAR INSTITUTE OF TECHNOLOGY</a:t>
            </a:r>
          </a:p>
        </p:txBody>
      </p:sp>
      <p:pic>
        <p:nvPicPr>
          <p:cNvPr id="8" name="Picture 7">
            <a:extLst>
              <a:ext uri="{FF2B5EF4-FFF2-40B4-BE49-F238E27FC236}">
                <a16:creationId xmlns:a16="http://schemas.microsoft.com/office/drawing/2014/main" id="{2F43CD64-2F4A-1B91-CFCC-A626B35BA2C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95400"/>
            <a:ext cx="7391400" cy="4800600"/>
          </a:xfrm>
          <a:prstGeom prst="rect">
            <a:avLst/>
          </a:prstGeom>
          <a:noFill/>
          <a:ln>
            <a:noFill/>
          </a:ln>
        </p:spPr>
      </p:pic>
    </p:spTree>
    <p:extLst>
      <p:ext uri="{BB962C8B-B14F-4D97-AF65-F5344CB8AC3E}">
        <p14:creationId xmlns:p14="http://schemas.microsoft.com/office/powerpoint/2010/main" val="2872448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normAutofit/>
          </a:bodyPr>
          <a:lstStyle/>
          <a:p>
            <a:r>
              <a:rPr lang="en-US" sz="2400" b="1" dirty="0">
                <a:latin typeface="Times New Roman" panose="02020603050405020304" pitchFamily="18" charset="0"/>
                <a:cs typeface="Times New Roman" panose="02020603050405020304" pitchFamily="18" charset="0"/>
              </a:rPr>
              <a:t>MAJOR COMPONENTS</a:t>
            </a:r>
          </a:p>
        </p:txBody>
      </p:sp>
      <p:sp>
        <p:nvSpPr>
          <p:cNvPr id="3" name="Content Placeholder 2"/>
          <p:cNvSpPr>
            <a:spLocks noGrp="1"/>
          </p:cNvSpPr>
          <p:nvPr>
            <p:ph idx="1"/>
          </p:nvPr>
        </p:nvSpPr>
        <p:spPr>
          <a:xfrm>
            <a:off x="609600" y="1447800"/>
            <a:ext cx="8077200" cy="5257800"/>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Arduino UNO board</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      AT mega 328p, black chip </a:t>
            </a:r>
          </a:p>
          <a:p>
            <a:pPr algn="just">
              <a:lnSpc>
                <a:spcPct val="150000"/>
              </a:lnSpc>
            </a:pPr>
            <a:r>
              <a:rPr lang="en-US" sz="2000" dirty="0">
                <a:latin typeface="Times New Roman" panose="02020603050405020304" pitchFamily="18" charset="0"/>
                <a:cs typeface="Times New Roman" panose="02020603050405020304" pitchFamily="18" charset="0"/>
              </a:rPr>
              <a:t>HC-05 Bluetooth module </a:t>
            </a:r>
          </a:p>
          <a:p>
            <a:pPr algn="just">
              <a:lnSpc>
                <a:spcPct val="150000"/>
              </a:lnSpc>
            </a:pPr>
            <a:r>
              <a:rPr lang="en-US" sz="2000" dirty="0">
                <a:latin typeface="Times New Roman" panose="02020603050405020304" pitchFamily="18" charset="0"/>
                <a:cs typeface="Times New Roman" panose="02020603050405020304" pitchFamily="18" charset="0"/>
              </a:rPr>
              <a:t>Dc motors 9v</a:t>
            </a:r>
          </a:p>
          <a:p>
            <a:pPr algn="just">
              <a:lnSpc>
                <a:spcPct val="150000"/>
              </a:lnSpc>
            </a:pPr>
            <a:r>
              <a:rPr lang="en-US" sz="2000" dirty="0">
                <a:latin typeface="Times New Roman" panose="02020603050405020304" pitchFamily="18" charset="0"/>
                <a:cs typeface="Times New Roman" panose="02020603050405020304" pitchFamily="18" charset="0"/>
              </a:rPr>
              <a:t>9v battery</a:t>
            </a:r>
          </a:p>
          <a:p>
            <a:pPr algn="just">
              <a:lnSpc>
                <a:spcPct val="150000"/>
              </a:lnSpc>
            </a:pPr>
            <a:r>
              <a:rPr lang="en-US" sz="2000" dirty="0">
                <a:latin typeface="Times New Roman" panose="02020603050405020304" pitchFamily="18" charset="0"/>
                <a:cs typeface="Times New Roman" panose="02020603050405020304" pitchFamily="18" charset="0"/>
              </a:rPr>
              <a:t>Gear motor 17</a:t>
            </a:r>
          </a:p>
          <a:p>
            <a:pPr algn="just">
              <a:lnSpc>
                <a:spcPct val="150000"/>
              </a:lnSpc>
            </a:pPr>
            <a:r>
              <a:rPr lang="en-US" sz="2000" dirty="0">
                <a:latin typeface="Times New Roman" panose="02020603050405020304" pitchFamily="18" charset="0"/>
                <a:cs typeface="Times New Roman" panose="02020603050405020304" pitchFamily="18" charset="0"/>
              </a:rPr>
              <a:t>L293D motor drive 17</a:t>
            </a:r>
          </a:p>
          <a:p>
            <a:pPr algn="just">
              <a:lnSpc>
                <a:spcPct val="150000"/>
              </a:lnSpc>
            </a:pPr>
            <a:endParaRPr lang="en-US" sz="2000" dirty="0">
              <a:latin typeface="Palatino Linotype" pitchFamily="18" charset="0"/>
            </a:endParaRPr>
          </a:p>
          <a:p>
            <a:endParaRPr lang="en-US" sz="2000" dirty="0">
              <a:latin typeface="Palatino Linotype" pitchFamily="18" charset="0"/>
            </a:endParaRPr>
          </a:p>
          <a:p>
            <a:pPr marL="0" indent="0">
              <a:buNone/>
            </a:pPr>
            <a:r>
              <a:rPr lang="en-US" sz="2000" dirty="0">
                <a:latin typeface="Palatino Linotype" pitchFamily="18" charset="0"/>
              </a:rPr>
              <a:t>                       </a:t>
            </a: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p:txBody>
      </p:sp>
      <p:sp>
        <p:nvSpPr>
          <p:cNvPr id="5" name="Rectangle 4"/>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p:cNvSpPr>
            <a:spLocks noGrp="1"/>
          </p:cNvSpPr>
          <p:nvPr>
            <p:ph type="dt" sz="half" idx="10"/>
          </p:nvPr>
        </p:nvSpPr>
        <p:spPr/>
        <p:txBody>
          <a:bodyPr/>
          <a:lstStyle/>
          <a:p>
            <a:fld id="{A289335E-E9EA-40C6-9BA7-EE40DEFD29BB}" type="datetime1">
              <a:rPr lang="en-US" smtClean="0"/>
              <a:pPr/>
              <a:t>5/8/2024</a:t>
            </a:fld>
            <a:endParaRPr lang="en-US"/>
          </a:p>
        </p:txBody>
      </p:sp>
      <p:sp>
        <p:nvSpPr>
          <p:cNvPr id="7" name="Slide Number Placeholder 6"/>
          <p:cNvSpPr>
            <a:spLocks noGrp="1"/>
          </p:cNvSpPr>
          <p:nvPr>
            <p:ph type="sldNum" sz="quarter" idx="12"/>
          </p:nvPr>
        </p:nvSpPr>
        <p:spPr/>
        <p:txBody>
          <a:bodyPr/>
          <a:lstStyle/>
          <a:p>
            <a:fld id="{E5CA2188-4EE7-4F69-AE19-AF999E6A737F}" type="slidenum">
              <a:rPr lang="en-US" smtClean="0"/>
              <a:pPr/>
              <a:t>12</a:t>
            </a:fld>
            <a:endParaRPr lang="en-US"/>
          </a:p>
        </p:txBody>
      </p:sp>
      <p:sp>
        <p:nvSpPr>
          <p:cNvPr id="4" name="Footer Placeholder 3"/>
          <p:cNvSpPr>
            <a:spLocks noGrp="1"/>
          </p:cNvSpPr>
          <p:nvPr>
            <p:ph type="ftr" sz="quarter" idx="11"/>
          </p:nvPr>
        </p:nvSpPr>
        <p:spPr/>
        <p:txBody>
          <a:bodyPr/>
          <a:lstStyle/>
          <a:p>
            <a:r>
              <a:rPr lang="en-US"/>
              <a:t>JEPPIAAR INSTITUTE OF TECHNOLOGY</a:t>
            </a:r>
          </a:p>
        </p:txBody>
      </p:sp>
    </p:spTree>
    <p:extLst>
      <p:ext uri="{BB962C8B-B14F-4D97-AF65-F5344CB8AC3E}">
        <p14:creationId xmlns:p14="http://schemas.microsoft.com/office/powerpoint/2010/main" val="1875555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94BB46-D90A-8724-9D49-88267849D2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D505C8-68B6-5E3D-8B2E-41BC2A546ACB}"/>
              </a:ext>
            </a:extLst>
          </p:cNvPr>
          <p:cNvSpPr>
            <a:spLocks noGrp="1"/>
          </p:cNvSpPr>
          <p:nvPr>
            <p:ph type="title"/>
          </p:nvPr>
        </p:nvSpPr>
        <p:spPr>
          <a:xfrm>
            <a:off x="381000" y="152400"/>
            <a:ext cx="8229600" cy="822325"/>
          </a:xfrm>
        </p:spPr>
        <p:txBody>
          <a:bodyPr>
            <a:normAutofit/>
          </a:bodyPr>
          <a:lstStyle/>
          <a:p>
            <a:r>
              <a:rPr lang="en-US" sz="2400" b="1" dirty="0">
                <a:latin typeface="Palatino Linotype" pitchFamily="18" charset="0"/>
              </a:rPr>
              <a:t>MODULES</a:t>
            </a:r>
          </a:p>
        </p:txBody>
      </p:sp>
      <p:sp>
        <p:nvSpPr>
          <p:cNvPr id="3" name="Content Placeholder 2">
            <a:extLst>
              <a:ext uri="{FF2B5EF4-FFF2-40B4-BE49-F238E27FC236}">
                <a16:creationId xmlns:a16="http://schemas.microsoft.com/office/drawing/2014/main" id="{26817390-D92D-248E-60CA-D20B98022C4E}"/>
              </a:ext>
            </a:extLst>
          </p:cNvPr>
          <p:cNvSpPr>
            <a:spLocks noGrp="1"/>
          </p:cNvSpPr>
          <p:nvPr>
            <p:ph idx="1"/>
          </p:nvPr>
        </p:nvSpPr>
        <p:spPr>
          <a:xfrm>
            <a:off x="457200" y="1143000"/>
            <a:ext cx="8229600" cy="5105400"/>
          </a:xfrm>
        </p:spPr>
        <p:txBody>
          <a:bodyPr>
            <a:normAutofit/>
          </a:bodyPr>
          <a:lstStyle/>
          <a:p>
            <a:r>
              <a:rPr lang="en-US" sz="1800" b="1" dirty="0">
                <a:latin typeface="Times New Roman" panose="02020603050405020304" pitchFamily="18" charset="0"/>
                <a:cs typeface="Times New Roman" panose="02020603050405020304" pitchFamily="18" charset="0"/>
              </a:rPr>
              <a:t>Microphone Module</a:t>
            </a:r>
            <a:r>
              <a:rPr lang="en-US" sz="1800" dirty="0">
                <a:latin typeface="Times New Roman" panose="02020603050405020304" pitchFamily="18" charset="0"/>
                <a:cs typeface="Times New Roman" panose="02020603050405020304" pitchFamily="18" charset="0"/>
              </a:rPr>
              <a:t>:</a:t>
            </a:r>
          </a:p>
          <a:p>
            <a:pPr marL="0" indent="0">
              <a:buNone/>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Use a microphone module to capture audio input. Modules like KY-037 or KY-038 can be suitable for Voice Recognition </a:t>
            </a:r>
          </a:p>
          <a:p>
            <a:pPr marL="0" indent="0">
              <a:buNone/>
            </a:pPr>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Module:</a:t>
            </a:r>
          </a:p>
          <a:p>
            <a:pPr marL="0" indent="0">
              <a:buNone/>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Consider modules like </a:t>
            </a:r>
            <a:r>
              <a:rPr lang="en-US" sz="1800" dirty="0" err="1">
                <a:solidFill>
                  <a:schemeClr val="tx1">
                    <a:lumMod val="95000"/>
                    <a:lumOff val="5000"/>
                  </a:schemeClr>
                </a:solidFill>
                <a:latin typeface="Times New Roman" panose="02020603050405020304" pitchFamily="18" charset="0"/>
                <a:cs typeface="Times New Roman" panose="02020603050405020304" pitchFamily="18" charset="0"/>
              </a:rPr>
              <a:t>EasyVR</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(Voice Recognition Shield) or HM2007 for recognizing and processing voice commands.</a:t>
            </a:r>
          </a:p>
          <a:p>
            <a:pPr marL="0" indent="0">
              <a:buNone/>
            </a:pPr>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Arduino Board</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a:t>
            </a:r>
          </a:p>
          <a:p>
            <a:pPr marL="0" indent="0">
              <a:buNone/>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Arduino Uno, Arduino Nano, or any other compatible Arduino board can serve as the brain of your bot. Motor Driver or Servo .</a:t>
            </a:r>
          </a:p>
          <a:p>
            <a:pPr marL="0" indent="0">
              <a:buNone/>
            </a:pPr>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 Motor:</a:t>
            </a:r>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sz="11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If your bot involves movement, use a motor driver module (e.g., L298N) for controlling motors or servo motors for precise movements</a:t>
            </a:r>
          </a:p>
          <a:p>
            <a:pPr marL="0" indent="0">
              <a:buNone/>
            </a:pPr>
            <a:endParaRPr lang="en-US" sz="1800" dirty="0">
              <a:latin typeface="Palatino Linotype" pitchFamily="18" charset="0"/>
            </a:endParaRPr>
          </a:p>
          <a:p>
            <a:pPr marL="0" indent="0">
              <a:buNone/>
            </a:pPr>
            <a:endParaRPr lang="en-US" sz="1800" dirty="0">
              <a:latin typeface="Palatino Linotype" pitchFamily="18" charset="0"/>
            </a:endParaRPr>
          </a:p>
          <a:p>
            <a:pPr marL="0" indent="0">
              <a:buNone/>
            </a:pPr>
            <a:endParaRPr lang="en-US" sz="2000" dirty="0">
              <a:latin typeface="Palatino Linotype" pitchFamily="18" charset="0"/>
            </a:endParaRPr>
          </a:p>
        </p:txBody>
      </p:sp>
      <p:sp>
        <p:nvSpPr>
          <p:cNvPr id="5" name="Rectangle 4">
            <a:extLst>
              <a:ext uri="{FF2B5EF4-FFF2-40B4-BE49-F238E27FC236}">
                <a16:creationId xmlns:a16="http://schemas.microsoft.com/office/drawing/2014/main" id="{179F656B-7704-A33C-81AC-0834DD11820A}"/>
              </a:ext>
            </a:extLst>
          </p:cNvPr>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a:extLst>
              <a:ext uri="{FF2B5EF4-FFF2-40B4-BE49-F238E27FC236}">
                <a16:creationId xmlns:a16="http://schemas.microsoft.com/office/drawing/2014/main" id="{419EDEF0-9F44-90BB-D99E-E97882B7FEFD}"/>
              </a:ext>
            </a:extLst>
          </p:cNvPr>
          <p:cNvSpPr>
            <a:spLocks noGrp="1"/>
          </p:cNvSpPr>
          <p:nvPr>
            <p:ph type="dt" sz="half" idx="10"/>
          </p:nvPr>
        </p:nvSpPr>
        <p:spPr/>
        <p:txBody>
          <a:bodyPr/>
          <a:lstStyle/>
          <a:p>
            <a:fld id="{B4E4BE21-05AB-4752-8E4C-86CEA05D0B31}" type="datetime1">
              <a:rPr lang="en-US" smtClean="0"/>
              <a:pPr/>
              <a:t>5/8/2024</a:t>
            </a:fld>
            <a:endParaRPr lang="en-US"/>
          </a:p>
        </p:txBody>
      </p:sp>
      <p:sp>
        <p:nvSpPr>
          <p:cNvPr id="7" name="Slide Number Placeholder 6">
            <a:extLst>
              <a:ext uri="{FF2B5EF4-FFF2-40B4-BE49-F238E27FC236}">
                <a16:creationId xmlns:a16="http://schemas.microsoft.com/office/drawing/2014/main" id="{A4FDF5CC-2E18-7F29-6025-A4A7C5B281A4}"/>
              </a:ext>
            </a:extLst>
          </p:cNvPr>
          <p:cNvSpPr>
            <a:spLocks noGrp="1"/>
          </p:cNvSpPr>
          <p:nvPr>
            <p:ph type="sldNum" sz="quarter" idx="12"/>
          </p:nvPr>
        </p:nvSpPr>
        <p:spPr/>
        <p:txBody>
          <a:bodyPr/>
          <a:lstStyle/>
          <a:p>
            <a:fld id="{E5CA2188-4EE7-4F69-AE19-AF999E6A737F}" type="slidenum">
              <a:rPr lang="en-US" smtClean="0"/>
              <a:pPr/>
              <a:t>13</a:t>
            </a:fld>
            <a:endParaRPr lang="en-US"/>
          </a:p>
        </p:txBody>
      </p:sp>
      <p:sp>
        <p:nvSpPr>
          <p:cNvPr id="4" name="Footer Placeholder 3">
            <a:extLst>
              <a:ext uri="{FF2B5EF4-FFF2-40B4-BE49-F238E27FC236}">
                <a16:creationId xmlns:a16="http://schemas.microsoft.com/office/drawing/2014/main" id="{FB6B81A9-B6BE-12AC-0494-D5BE96EED685}"/>
              </a:ext>
            </a:extLst>
          </p:cNvPr>
          <p:cNvSpPr>
            <a:spLocks noGrp="1"/>
          </p:cNvSpPr>
          <p:nvPr>
            <p:ph type="ftr" sz="quarter" idx="11"/>
          </p:nvPr>
        </p:nvSpPr>
        <p:spPr/>
        <p:txBody>
          <a:bodyPr/>
          <a:lstStyle/>
          <a:p>
            <a:r>
              <a:rPr lang="en-US"/>
              <a:t>JEPPIAAR INSTITUTE OF TECHNOLOGY</a:t>
            </a:r>
          </a:p>
        </p:txBody>
      </p:sp>
      <p:sp>
        <p:nvSpPr>
          <p:cNvPr id="8" name="Content Placeholder 2">
            <a:extLst>
              <a:ext uri="{FF2B5EF4-FFF2-40B4-BE49-F238E27FC236}">
                <a16:creationId xmlns:a16="http://schemas.microsoft.com/office/drawing/2014/main" id="{37D37AD1-E53A-AA69-BF62-2A40EBC0F465}"/>
              </a:ext>
            </a:extLst>
          </p:cNvPr>
          <p:cNvSpPr txBox="1">
            <a:spLocks/>
          </p:cNvSpPr>
          <p:nvPr/>
        </p:nvSpPr>
        <p:spPr>
          <a:xfrm>
            <a:off x="152400" y="1295400"/>
            <a:ext cx="8534400" cy="3200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400" dirty="0">
              <a:latin typeface="Palatino Linotype" pitchFamily="18" charset="0"/>
              <a:cs typeface="Times New Roman" pitchFamily="18" charset="0"/>
            </a:endParaRPr>
          </a:p>
          <a:p>
            <a:pPr marL="0" indent="0">
              <a:buFont typeface="Arial" pitchFamily="34" charset="0"/>
              <a:buNone/>
            </a:pPr>
            <a:endParaRPr lang="en-US" sz="2400" dirty="0">
              <a:latin typeface="Palatino Linotype" pitchFamily="18" charset="0"/>
              <a:cs typeface="Times New Roman" pitchFamily="18" charset="0"/>
            </a:endParaRPr>
          </a:p>
          <a:p>
            <a:pPr marL="0" indent="0">
              <a:buFont typeface="Arial" pitchFamily="34" charset="0"/>
              <a:buNone/>
            </a:pPr>
            <a:endParaRPr lang="en-US" sz="2400" dirty="0">
              <a:latin typeface="Palatino Linotype" pitchFamily="18" charset="0"/>
              <a:cs typeface="Times New Roman" pitchFamily="18" charset="0"/>
            </a:endParaRPr>
          </a:p>
          <a:p>
            <a:pPr marL="0" indent="0">
              <a:buFont typeface="Arial" pitchFamily="34" charset="0"/>
              <a:buNone/>
            </a:pPr>
            <a:endParaRPr lang="en-US" sz="2400" dirty="0">
              <a:latin typeface="Palatino Linotype" pitchFamily="18" charset="0"/>
              <a:cs typeface="Times New Roman" pitchFamily="18" charset="0"/>
            </a:endParaRPr>
          </a:p>
        </p:txBody>
      </p:sp>
    </p:spTree>
    <p:extLst>
      <p:ext uri="{BB962C8B-B14F-4D97-AF65-F5344CB8AC3E}">
        <p14:creationId xmlns:p14="http://schemas.microsoft.com/office/powerpoint/2010/main" val="1009978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64AD20-068A-46C0-1156-8666F3CA56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BC0A5E-8CB0-9C1B-E1DC-4775203134F7}"/>
              </a:ext>
            </a:extLst>
          </p:cNvPr>
          <p:cNvSpPr>
            <a:spLocks noGrp="1"/>
          </p:cNvSpPr>
          <p:nvPr>
            <p:ph type="title"/>
          </p:nvPr>
        </p:nvSpPr>
        <p:spPr>
          <a:xfrm>
            <a:off x="381000" y="152401"/>
            <a:ext cx="8229600" cy="685800"/>
          </a:xfrm>
        </p:spPr>
        <p:txBody>
          <a:bodyPr>
            <a:normAutofit/>
          </a:bodyPr>
          <a:lstStyle/>
          <a:p>
            <a:r>
              <a:rPr lang="en-US" sz="2400" b="1" dirty="0">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F42EF79A-0FA2-F202-4DF8-54EF254F31FC}"/>
              </a:ext>
            </a:extLst>
          </p:cNvPr>
          <p:cNvSpPr>
            <a:spLocks noGrp="1"/>
          </p:cNvSpPr>
          <p:nvPr>
            <p:ph idx="1"/>
          </p:nvPr>
        </p:nvSpPr>
        <p:spPr>
          <a:xfrm>
            <a:off x="457200" y="1447800"/>
            <a:ext cx="8229600" cy="4800600"/>
          </a:xfrm>
        </p:spPr>
        <p:txBody>
          <a:bodyPr>
            <a:normAutofit/>
          </a:bodyPr>
          <a:lstStyle/>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p:txBody>
      </p:sp>
      <p:sp>
        <p:nvSpPr>
          <p:cNvPr id="5" name="Rectangle 4">
            <a:extLst>
              <a:ext uri="{FF2B5EF4-FFF2-40B4-BE49-F238E27FC236}">
                <a16:creationId xmlns:a16="http://schemas.microsoft.com/office/drawing/2014/main" id="{E5CDE7D5-F535-7240-DEA6-AB6DDDCED80B}"/>
              </a:ext>
            </a:extLst>
          </p:cNvPr>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a:extLst>
              <a:ext uri="{FF2B5EF4-FFF2-40B4-BE49-F238E27FC236}">
                <a16:creationId xmlns:a16="http://schemas.microsoft.com/office/drawing/2014/main" id="{6B33A74C-AA30-D909-7F0E-5C0C4B43DC42}"/>
              </a:ext>
            </a:extLst>
          </p:cNvPr>
          <p:cNvSpPr>
            <a:spLocks noGrp="1"/>
          </p:cNvSpPr>
          <p:nvPr>
            <p:ph type="dt" sz="half" idx="10"/>
          </p:nvPr>
        </p:nvSpPr>
        <p:spPr/>
        <p:txBody>
          <a:bodyPr/>
          <a:lstStyle/>
          <a:p>
            <a:fld id="{B4E4BE21-05AB-4752-8E4C-86CEA05D0B31}" type="datetime1">
              <a:rPr lang="en-US" smtClean="0"/>
              <a:pPr/>
              <a:t>5/8/2024</a:t>
            </a:fld>
            <a:endParaRPr lang="en-US"/>
          </a:p>
        </p:txBody>
      </p:sp>
      <p:sp>
        <p:nvSpPr>
          <p:cNvPr id="7" name="Slide Number Placeholder 6">
            <a:extLst>
              <a:ext uri="{FF2B5EF4-FFF2-40B4-BE49-F238E27FC236}">
                <a16:creationId xmlns:a16="http://schemas.microsoft.com/office/drawing/2014/main" id="{8DFD8E40-927E-CDEE-51EA-A537CA7913B7}"/>
              </a:ext>
            </a:extLst>
          </p:cNvPr>
          <p:cNvSpPr>
            <a:spLocks noGrp="1"/>
          </p:cNvSpPr>
          <p:nvPr>
            <p:ph type="sldNum" sz="quarter" idx="12"/>
          </p:nvPr>
        </p:nvSpPr>
        <p:spPr/>
        <p:txBody>
          <a:bodyPr/>
          <a:lstStyle/>
          <a:p>
            <a:fld id="{E5CA2188-4EE7-4F69-AE19-AF999E6A737F}" type="slidenum">
              <a:rPr lang="en-US" smtClean="0"/>
              <a:pPr/>
              <a:t>14</a:t>
            </a:fld>
            <a:endParaRPr lang="en-US"/>
          </a:p>
        </p:txBody>
      </p:sp>
      <p:sp>
        <p:nvSpPr>
          <p:cNvPr id="4" name="Footer Placeholder 3">
            <a:extLst>
              <a:ext uri="{FF2B5EF4-FFF2-40B4-BE49-F238E27FC236}">
                <a16:creationId xmlns:a16="http://schemas.microsoft.com/office/drawing/2014/main" id="{31C70AFB-22C1-9D8E-498C-5BBFD14093AD}"/>
              </a:ext>
            </a:extLst>
          </p:cNvPr>
          <p:cNvSpPr>
            <a:spLocks noGrp="1"/>
          </p:cNvSpPr>
          <p:nvPr>
            <p:ph type="ftr" sz="quarter" idx="11"/>
          </p:nvPr>
        </p:nvSpPr>
        <p:spPr/>
        <p:txBody>
          <a:bodyPr/>
          <a:lstStyle/>
          <a:p>
            <a:r>
              <a:rPr lang="en-US"/>
              <a:t>JEPPIAAR INSTITUTE OF TECHNOLOGY</a:t>
            </a:r>
          </a:p>
        </p:txBody>
      </p:sp>
      <p:sp>
        <p:nvSpPr>
          <p:cNvPr id="8" name="Content Placeholder 2">
            <a:extLst>
              <a:ext uri="{FF2B5EF4-FFF2-40B4-BE49-F238E27FC236}">
                <a16:creationId xmlns:a16="http://schemas.microsoft.com/office/drawing/2014/main" id="{B7922428-92FB-A96D-71A9-443734DF4D3A}"/>
              </a:ext>
            </a:extLst>
          </p:cNvPr>
          <p:cNvSpPr txBox="1">
            <a:spLocks/>
          </p:cNvSpPr>
          <p:nvPr/>
        </p:nvSpPr>
        <p:spPr>
          <a:xfrm>
            <a:off x="457200" y="1295400"/>
            <a:ext cx="8229600" cy="3200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400" dirty="0">
              <a:latin typeface="Palatino Linotype" pitchFamily="18" charset="0"/>
              <a:cs typeface="Times New Roman" pitchFamily="18" charset="0"/>
            </a:endParaRPr>
          </a:p>
        </p:txBody>
      </p:sp>
      <p:sp>
        <p:nvSpPr>
          <p:cNvPr id="10" name="TextBox 9">
            <a:extLst>
              <a:ext uri="{FF2B5EF4-FFF2-40B4-BE49-F238E27FC236}">
                <a16:creationId xmlns:a16="http://schemas.microsoft.com/office/drawing/2014/main" id="{C3D6ACD9-EFEE-92CE-82F6-DB5E5C77BB2F}"/>
              </a:ext>
            </a:extLst>
          </p:cNvPr>
          <p:cNvSpPr txBox="1"/>
          <p:nvPr/>
        </p:nvSpPr>
        <p:spPr>
          <a:xfrm>
            <a:off x="152400" y="990600"/>
            <a:ext cx="8839200" cy="4336059"/>
          </a:xfrm>
          <a:prstGeom prst="rect">
            <a:avLst/>
          </a:prstGeom>
          <a:noFill/>
        </p:spPr>
        <p:txBody>
          <a:bodyPr wrap="square">
            <a:spAutoFit/>
          </a:bodyPr>
          <a:lstStyle/>
          <a:p>
            <a:pPr marL="0" indent="0">
              <a:buNone/>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   Power Supply</a:t>
            </a:r>
            <a:r>
              <a:rPr lang="en-US" b="1"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Ensure a stable power supply, considering the power requirements of both the Arduino and the motors/servos. </a:t>
            </a:r>
          </a:p>
          <a:p>
            <a:pPr marL="0" indent="0">
              <a:buNone/>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  LEDs or Buzzer:</a:t>
            </a:r>
          </a:p>
          <a:p>
            <a:pPr marL="0" indent="0">
              <a:buNone/>
            </a:pPr>
            <a:r>
              <a:rPr lang="en-US"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Integrate LEDs or a buzzer to provide feedback when a command is received and executed</a:t>
            </a:r>
            <a:r>
              <a:rPr lang="en-US" sz="1800" u="sng"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For safety, consider adding obstacle detection sensors (e.g., ultrasonic sensors like HC-SR04) to prevent collisions.</a:t>
            </a:r>
          </a:p>
          <a:p>
            <a:pPr marL="0" indent="0">
              <a:buNone/>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  Bluetooth Module </a:t>
            </a:r>
            <a:r>
              <a:rPr lang="en-US" sz="1800"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If you want to control the bot remotely via a smartphone, consider adding a Bluetooth module (e.g., HC-05 or HC-06).Chassis and Wheels : Depending on your bot's design, select a chassis and wheels suitable for your project . </a:t>
            </a:r>
          </a:p>
          <a:p>
            <a:pPr marL="342900" indent="-342900" algn="just">
              <a:lnSpc>
                <a:spcPct val="15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7647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822325"/>
          </a:xfrm>
        </p:spPr>
        <p:txBody>
          <a:bodyPr>
            <a:normAutofit/>
          </a:bodyPr>
          <a:lstStyle/>
          <a:p>
            <a:r>
              <a:rPr lang="en-US" sz="2400" b="1" dirty="0">
                <a:latin typeface="Times New Roman" panose="02020603050405020304" pitchFamily="18" charset="0"/>
                <a:cs typeface="Times New Roman" panose="02020603050405020304" pitchFamily="18" charset="0"/>
              </a:rPr>
              <a:t>RESULT &amp; DISCUSSION</a:t>
            </a:r>
          </a:p>
        </p:txBody>
      </p:sp>
      <p:sp>
        <p:nvSpPr>
          <p:cNvPr id="3" name="Content Placeholder 2"/>
          <p:cNvSpPr>
            <a:spLocks noGrp="1"/>
          </p:cNvSpPr>
          <p:nvPr>
            <p:ph idx="1"/>
          </p:nvPr>
        </p:nvSpPr>
        <p:spPr>
          <a:xfrm>
            <a:off x="457200" y="3482336"/>
            <a:ext cx="8229600" cy="2766063"/>
          </a:xfrm>
        </p:spPr>
        <p:txBody>
          <a:bodyPr>
            <a:normAutofit/>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result of creating an Arduino-based voice-controlled robot vehicle would be a functional robot that responds to voice commands for movement.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Users can speak commands like "forward," "backward," "left," and "right," and the robot will execute these commands accordingly, moving in the specified direction.</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With proper implementation and testing, you should have a reliable and entertaining robot vehicle that demonstrates the integration of voice recognition and motor control using Arduino.</a:t>
            </a:r>
            <a:endParaRPr lang="en-IN" sz="1800" dirty="0">
              <a:latin typeface="Times New Roman" panose="02020603050405020304" pitchFamily="18" charset="0"/>
              <a:cs typeface="Times New Roman" panose="02020603050405020304" pitchFamily="18" charset="0"/>
            </a:endParaRPr>
          </a:p>
          <a:p>
            <a:pPr marL="0" indent="0">
              <a:buNone/>
            </a:pPr>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p:txBody>
      </p:sp>
      <p:sp>
        <p:nvSpPr>
          <p:cNvPr id="5" name="Rectangle 4"/>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p:cNvSpPr>
            <a:spLocks noGrp="1"/>
          </p:cNvSpPr>
          <p:nvPr>
            <p:ph type="dt" sz="half" idx="10"/>
          </p:nvPr>
        </p:nvSpPr>
        <p:spPr/>
        <p:txBody>
          <a:bodyPr/>
          <a:lstStyle/>
          <a:p>
            <a:fld id="{B4E4BE21-05AB-4752-8E4C-86CEA05D0B31}" type="datetime1">
              <a:rPr lang="en-US" smtClean="0"/>
              <a:pPr/>
              <a:t>5/8/2024</a:t>
            </a:fld>
            <a:endParaRPr lang="en-US"/>
          </a:p>
        </p:txBody>
      </p:sp>
      <p:sp>
        <p:nvSpPr>
          <p:cNvPr id="7" name="Slide Number Placeholder 6"/>
          <p:cNvSpPr>
            <a:spLocks noGrp="1"/>
          </p:cNvSpPr>
          <p:nvPr>
            <p:ph type="sldNum" sz="quarter" idx="12"/>
          </p:nvPr>
        </p:nvSpPr>
        <p:spPr/>
        <p:txBody>
          <a:bodyPr/>
          <a:lstStyle/>
          <a:p>
            <a:fld id="{E5CA2188-4EE7-4F69-AE19-AF999E6A737F}" type="slidenum">
              <a:rPr lang="en-US" smtClean="0"/>
              <a:pPr/>
              <a:t>15</a:t>
            </a:fld>
            <a:endParaRPr lang="en-US"/>
          </a:p>
        </p:txBody>
      </p:sp>
      <p:sp>
        <p:nvSpPr>
          <p:cNvPr id="4" name="Footer Placeholder 3"/>
          <p:cNvSpPr>
            <a:spLocks noGrp="1"/>
          </p:cNvSpPr>
          <p:nvPr>
            <p:ph type="ftr" sz="quarter" idx="11"/>
          </p:nvPr>
        </p:nvSpPr>
        <p:spPr/>
        <p:txBody>
          <a:bodyPr/>
          <a:lstStyle/>
          <a:p>
            <a:r>
              <a:rPr lang="en-US"/>
              <a:t>JEPPIAAR INSTITUTE OF TECHNOLOGY</a:t>
            </a:r>
          </a:p>
        </p:txBody>
      </p:sp>
      <p:sp>
        <p:nvSpPr>
          <p:cNvPr id="8" name="Content Placeholder 2"/>
          <p:cNvSpPr txBox="1">
            <a:spLocks/>
          </p:cNvSpPr>
          <p:nvPr/>
        </p:nvSpPr>
        <p:spPr>
          <a:xfrm>
            <a:off x="457200" y="1295400"/>
            <a:ext cx="8229600" cy="3200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400" dirty="0">
              <a:latin typeface="Palatino Linotype" pitchFamily="18" charset="0"/>
              <a:cs typeface="Times New Roman" pitchFamily="18" charset="0"/>
            </a:endParaRPr>
          </a:p>
          <a:p>
            <a:pPr marL="0" indent="0">
              <a:buFont typeface="Arial" pitchFamily="34" charset="0"/>
              <a:buNone/>
            </a:pPr>
            <a:endParaRPr lang="en-US" sz="2400" dirty="0">
              <a:latin typeface="Palatino Linotype" pitchFamily="18" charset="0"/>
              <a:cs typeface="Times New Roman" pitchFamily="18" charset="0"/>
            </a:endParaRPr>
          </a:p>
          <a:p>
            <a:pPr marL="0" indent="0">
              <a:buFont typeface="Arial" pitchFamily="34" charset="0"/>
              <a:buNone/>
            </a:pPr>
            <a:endParaRPr lang="en-US" sz="2400" dirty="0">
              <a:latin typeface="Palatino Linotype" pitchFamily="18" charset="0"/>
              <a:cs typeface="Times New Roman" pitchFamily="18" charset="0"/>
            </a:endParaRPr>
          </a:p>
          <a:p>
            <a:pPr marL="0" indent="0">
              <a:buFont typeface="Arial" pitchFamily="34" charset="0"/>
              <a:buNone/>
            </a:pPr>
            <a:endParaRPr lang="en-US" sz="2400" dirty="0">
              <a:latin typeface="Palatino Linotype" pitchFamily="18" charset="0"/>
              <a:cs typeface="Times New Roman" pitchFamily="18" charset="0"/>
            </a:endParaRPr>
          </a:p>
        </p:txBody>
      </p:sp>
      <p:pic>
        <p:nvPicPr>
          <p:cNvPr id="10" name="Picture 9">
            <a:extLst>
              <a:ext uri="{FF2B5EF4-FFF2-40B4-BE49-F238E27FC236}">
                <a16:creationId xmlns:a16="http://schemas.microsoft.com/office/drawing/2014/main" id="{F3EC3423-B5B3-037D-89E0-67A9117019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1193357"/>
            <a:ext cx="3276601" cy="2070348"/>
          </a:xfrm>
          <a:prstGeom prst="rect">
            <a:avLst/>
          </a:prstGeom>
        </p:spPr>
      </p:pic>
      <p:pic>
        <p:nvPicPr>
          <p:cNvPr id="11" name="Picture 10">
            <a:extLst>
              <a:ext uri="{FF2B5EF4-FFF2-40B4-BE49-F238E27FC236}">
                <a16:creationId xmlns:a16="http://schemas.microsoft.com/office/drawing/2014/main" id="{08FA66C5-5DEB-4581-94EE-E62F0BC1E7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199" y="1193356"/>
            <a:ext cx="3505201" cy="2070349"/>
          </a:xfrm>
          <a:prstGeom prst="rect">
            <a:avLst/>
          </a:prstGeom>
        </p:spPr>
      </p:pic>
    </p:spTree>
    <p:extLst>
      <p:ext uri="{BB962C8B-B14F-4D97-AF65-F5344CB8AC3E}">
        <p14:creationId xmlns:p14="http://schemas.microsoft.com/office/powerpoint/2010/main" val="3348553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660D80-57E4-D520-0736-FC2BE97F46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3BD321-3CEB-56B9-93DB-2BD5F7A1244D}"/>
              </a:ext>
            </a:extLst>
          </p:cNvPr>
          <p:cNvSpPr>
            <a:spLocks noGrp="1"/>
          </p:cNvSpPr>
          <p:nvPr>
            <p:ph type="title"/>
          </p:nvPr>
        </p:nvSpPr>
        <p:spPr>
          <a:xfrm>
            <a:off x="381000" y="152400"/>
            <a:ext cx="8229600" cy="1143000"/>
          </a:xfrm>
        </p:spPr>
        <p:txBody>
          <a:bodyPr>
            <a:normAutofit/>
          </a:bodyPr>
          <a:lstStyle/>
          <a:p>
            <a:r>
              <a:rPr lang="en-US" sz="2400" b="1" dirty="0">
                <a:latin typeface="Times New Roman" panose="02020603050405020304" pitchFamily="18" charset="0"/>
                <a:cs typeface="Times New Roman" panose="02020603050405020304" pitchFamily="18" charset="0"/>
              </a:rPr>
              <a:t>FUTURE ENHANCEMENT</a:t>
            </a:r>
          </a:p>
        </p:txBody>
      </p:sp>
      <p:sp>
        <p:nvSpPr>
          <p:cNvPr id="3" name="Content Placeholder 2">
            <a:extLst>
              <a:ext uri="{FF2B5EF4-FFF2-40B4-BE49-F238E27FC236}">
                <a16:creationId xmlns:a16="http://schemas.microsoft.com/office/drawing/2014/main" id="{C70FD2F2-1D8F-B3BA-C96E-891E6B7B4453}"/>
              </a:ext>
            </a:extLst>
          </p:cNvPr>
          <p:cNvSpPr>
            <a:spLocks noGrp="1"/>
          </p:cNvSpPr>
          <p:nvPr>
            <p:ph idx="1"/>
          </p:nvPr>
        </p:nvSpPr>
        <p:spPr>
          <a:xfrm>
            <a:off x="457200" y="1447800"/>
            <a:ext cx="8229600" cy="4800600"/>
          </a:xfrm>
        </p:spPr>
        <p:txBody>
          <a:bodyPr>
            <a:normAutofit/>
          </a:bodyPr>
          <a:lstStyle/>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p:txBody>
      </p:sp>
      <p:sp>
        <p:nvSpPr>
          <p:cNvPr id="5" name="Rectangle 4">
            <a:extLst>
              <a:ext uri="{FF2B5EF4-FFF2-40B4-BE49-F238E27FC236}">
                <a16:creationId xmlns:a16="http://schemas.microsoft.com/office/drawing/2014/main" id="{B5C72E9A-D6A4-D6D6-0807-A0054E0A0760}"/>
              </a:ext>
            </a:extLst>
          </p:cNvPr>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a:extLst>
              <a:ext uri="{FF2B5EF4-FFF2-40B4-BE49-F238E27FC236}">
                <a16:creationId xmlns:a16="http://schemas.microsoft.com/office/drawing/2014/main" id="{B38577FF-5D6C-3823-699C-CCBF292D131E}"/>
              </a:ext>
            </a:extLst>
          </p:cNvPr>
          <p:cNvSpPr>
            <a:spLocks noGrp="1"/>
          </p:cNvSpPr>
          <p:nvPr>
            <p:ph type="dt" sz="half" idx="10"/>
          </p:nvPr>
        </p:nvSpPr>
        <p:spPr/>
        <p:txBody>
          <a:bodyPr/>
          <a:lstStyle/>
          <a:p>
            <a:fld id="{B4E4BE21-05AB-4752-8E4C-86CEA05D0B31}" type="datetime1">
              <a:rPr lang="en-US" smtClean="0"/>
              <a:pPr/>
              <a:t>5/8/2024</a:t>
            </a:fld>
            <a:endParaRPr lang="en-US"/>
          </a:p>
        </p:txBody>
      </p:sp>
      <p:sp>
        <p:nvSpPr>
          <p:cNvPr id="7" name="Slide Number Placeholder 6">
            <a:extLst>
              <a:ext uri="{FF2B5EF4-FFF2-40B4-BE49-F238E27FC236}">
                <a16:creationId xmlns:a16="http://schemas.microsoft.com/office/drawing/2014/main" id="{42E4938D-5CB9-6DA6-344F-01334559DBC1}"/>
              </a:ext>
            </a:extLst>
          </p:cNvPr>
          <p:cNvSpPr>
            <a:spLocks noGrp="1"/>
          </p:cNvSpPr>
          <p:nvPr>
            <p:ph type="sldNum" sz="quarter" idx="12"/>
          </p:nvPr>
        </p:nvSpPr>
        <p:spPr/>
        <p:txBody>
          <a:bodyPr/>
          <a:lstStyle/>
          <a:p>
            <a:fld id="{E5CA2188-4EE7-4F69-AE19-AF999E6A737F}" type="slidenum">
              <a:rPr lang="en-US" smtClean="0"/>
              <a:pPr/>
              <a:t>16</a:t>
            </a:fld>
            <a:endParaRPr lang="en-US"/>
          </a:p>
        </p:txBody>
      </p:sp>
      <p:sp>
        <p:nvSpPr>
          <p:cNvPr id="4" name="Footer Placeholder 3">
            <a:extLst>
              <a:ext uri="{FF2B5EF4-FFF2-40B4-BE49-F238E27FC236}">
                <a16:creationId xmlns:a16="http://schemas.microsoft.com/office/drawing/2014/main" id="{F8432F6E-56DB-C1BA-EC32-C6A21DF26FC5}"/>
              </a:ext>
            </a:extLst>
          </p:cNvPr>
          <p:cNvSpPr>
            <a:spLocks noGrp="1"/>
          </p:cNvSpPr>
          <p:nvPr>
            <p:ph type="ftr" sz="quarter" idx="11"/>
          </p:nvPr>
        </p:nvSpPr>
        <p:spPr/>
        <p:txBody>
          <a:bodyPr/>
          <a:lstStyle/>
          <a:p>
            <a:r>
              <a:rPr lang="en-US"/>
              <a:t>JEPPIAAR INSTITUTE OF TECHNOLOGY</a:t>
            </a:r>
          </a:p>
        </p:txBody>
      </p:sp>
      <p:sp>
        <p:nvSpPr>
          <p:cNvPr id="8" name="Content Placeholder 2">
            <a:extLst>
              <a:ext uri="{FF2B5EF4-FFF2-40B4-BE49-F238E27FC236}">
                <a16:creationId xmlns:a16="http://schemas.microsoft.com/office/drawing/2014/main" id="{A92234EC-601D-5DD7-B15A-655A13C040BA}"/>
              </a:ext>
            </a:extLst>
          </p:cNvPr>
          <p:cNvSpPr txBox="1">
            <a:spLocks/>
          </p:cNvSpPr>
          <p:nvPr/>
        </p:nvSpPr>
        <p:spPr>
          <a:xfrm>
            <a:off x="457200" y="1295400"/>
            <a:ext cx="8229600" cy="3200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400" dirty="0">
              <a:latin typeface="Palatino Linotype" pitchFamily="18" charset="0"/>
              <a:cs typeface="Times New Roman" pitchFamily="18" charset="0"/>
            </a:endParaRPr>
          </a:p>
        </p:txBody>
      </p:sp>
      <p:sp>
        <p:nvSpPr>
          <p:cNvPr id="10" name="TextBox 9">
            <a:extLst>
              <a:ext uri="{FF2B5EF4-FFF2-40B4-BE49-F238E27FC236}">
                <a16:creationId xmlns:a16="http://schemas.microsoft.com/office/drawing/2014/main" id="{D0E768A0-E71F-497E-D1AC-5E9039CBC394}"/>
              </a:ext>
            </a:extLst>
          </p:cNvPr>
          <p:cNvSpPr txBox="1"/>
          <p:nvPr/>
        </p:nvSpPr>
        <p:spPr>
          <a:xfrm>
            <a:off x="685800" y="1447800"/>
            <a:ext cx="7772400" cy="2951064"/>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sz="1800" dirty="0">
                <a:solidFill>
                  <a:srgbClr val="0D0D0D"/>
                </a:solidFill>
                <a:effectLst/>
                <a:latin typeface="Times New Roman" panose="02020603050405020304" pitchFamily="18" charset="0"/>
                <a:ea typeface="Calibri" panose="020F0502020204030204" pitchFamily="34" charset="0"/>
              </a:rPr>
              <a:t>"</a:t>
            </a:r>
            <a:r>
              <a:rPr lang="en-IN" sz="1800" kern="0" dirty="0">
                <a:solidFill>
                  <a:srgbClr val="0D0D0D"/>
                </a:solidFill>
                <a:effectLst/>
                <a:highlight>
                  <a:srgbClr val="FFFFFF"/>
                </a:highlight>
                <a:latin typeface="Times New Roman" panose="02020603050405020304" pitchFamily="18" charset="0"/>
                <a:ea typeface="Times New Roman" panose="02020603050405020304" pitchFamily="18" charset="0"/>
              </a:rPr>
              <a:t>The future prospects for a voice-controlled bot employing Arduino technology are highly promising, aligning seamlessly with the evolving trends in voice recognition, home automation, and the Internet of Things (IoT)</a:t>
            </a:r>
          </a:p>
          <a:p>
            <a:pPr marL="285750" indent="-285750" algn="just">
              <a:lnSpc>
                <a:spcPct val="150000"/>
              </a:lnSpc>
              <a:buFont typeface="Arial" panose="020B0604020202020204" pitchFamily="34" charset="0"/>
              <a:buChar char="•"/>
            </a:pPr>
            <a:r>
              <a:rPr lang="en-IN" sz="1800" kern="0" dirty="0">
                <a:solidFill>
                  <a:srgbClr val="0D0D0D"/>
                </a:solidFill>
                <a:effectLst/>
                <a:highlight>
                  <a:srgbClr val="FFFFFF"/>
                </a:highlight>
                <a:latin typeface="Times New Roman" panose="02020603050405020304" pitchFamily="18" charset="0"/>
                <a:ea typeface="Times New Roman" panose="02020603050405020304" pitchFamily="18" charset="0"/>
              </a:rPr>
              <a:t>. Potential avenues for future development include seamless integration with smart home devices, accessibility solutions catering to individuals with disabilities, educational applications for interactive learning experiences, and healthcare applications for monitoring and assistance.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7417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660D80-57E4-D520-0736-FC2BE97F46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3BD321-3CEB-56B9-93DB-2BD5F7A1244D}"/>
              </a:ext>
            </a:extLst>
          </p:cNvPr>
          <p:cNvSpPr>
            <a:spLocks noGrp="1"/>
          </p:cNvSpPr>
          <p:nvPr>
            <p:ph type="title"/>
          </p:nvPr>
        </p:nvSpPr>
        <p:spPr>
          <a:xfrm>
            <a:off x="381000" y="152400"/>
            <a:ext cx="8229600" cy="1143000"/>
          </a:xfrm>
        </p:spPr>
        <p:txBody>
          <a:bodyPr>
            <a:normAutofit/>
          </a:bodyPr>
          <a:lstStyle/>
          <a:p>
            <a:r>
              <a:rPr lang="en-US" sz="24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70FD2F2-1D8F-B3BA-C96E-891E6B7B4453}"/>
              </a:ext>
            </a:extLst>
          </p:cNvPr>
          <p:cNvSpPr>
            <a:spLocks noGrp="1"/>
          </p:cNvSpPr>
          <p:nvPr>
            <p:ph idx="1"/>
          </p:nvPr>
        </p:nvSpPr>
        <p:spPr>
          <a:xfrm>
            <a:off x="457200" y="1447800"/>
            <a:ext cx="8229600" cy="4800600"/>
          </a:xfrm>
        </p:spPr>
        <p:txBody>
          <a:bodyPr>
            <a:normAutofit/>
          </a:bodyPr>
          <a:lstStyle/>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p:txBody>
      </p:sp>
      <p:sp>
        <p:nvSpPr>
          <p:cNvPr id="5" name="Rectangle 4">
            <a:extLst>
              <a:ext uri="{FF2B5EF4-FFF2-40B4-BE49-F238E27FC236}">
                <a16:creationId xmlns:a16="http://schemas.microsoft.com/office/drawing/2014/main" id="{B5C72E9A-D6A4-D6D6-0807-A0054E0A0760}"/>
              </a:ext>
            </a:extLst>
          </p:cNvPr>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a:extLst>
              <a:ext uri="{FF2B5EF4-FFF2-40B4-BE49-F238E27FC236}">
                <a16:creationId xmlns:a16="http://schemas.microsoft.com/office/drawing/2014/main" id="{B38577FF-5D6C-3823-699C-CCBF292D131E}"/>
              </a:ext>
            </a:extLst>
          </p:cNvPr>
          <p:cNvSpPr>
            <a:spLocks noGrp="1"/>
          </p:cNvSpPr>
          <p:nvPr>
            <p:ph type="dt" sz="half" idx="10"/>
          </p:nvPr>
        </p:nvSpPr>
        <p:spPr/>
        <p:txBody>
          <a:bodyPr/>
          <a:lstStyle/>
          <a:p>
            <a:fld id="{B4E4BE21-05AB-4752-8E4C-86CEA05D0B31}" type="datetime1">
              <a:rPr lang="en-US" smtClean="0"/>
              <a:pPr/>
              <a:t>5/8/2024</a:t>
            </a:fld>
            <a:endParaRPr lang="en-US"/>
          </a:p>
        </p:txBody>
      </p:sp>
      <p:sp>
        <p:nvSpPr>
          <p:cNvPr id="7" name="Slide Number Placeholder 6">
            <a:extLst>
              <a:ext uri="{FF2B5EF4-FFF2-40B4-BE49-F238E27FC236}">
                <a16:creationId xmlns:a16="http://schemas.microsoft.com/office/drawing/2014/main" id="{42E4938D-5CB9-6DA6-344F-01334559DBC1}"/>
              </a:ext>
            </a:extLst>
          </p:cNvPr>
          <p:cNvSpPr>
            <a:spLocks noGrp="1"/>
          </p:cNvSpPr>
          <p:nvPr>
            <p:ph type="sldNum" sz="quarter" idx="12"/>
          </p:nvPr>
        </p:nvSpPr>
        <p:spPr/>
        <p:txBody>
          <a:bodyPr/>
          <a:lstStyle/>
          <a:p>
            <a:fld id="{E5CA2188-4EE7-4F69-AE19-AF999E6A737F}" type="slidenum">
              <a:rPr lang="en-US" smtClean="0"/>
              <a:pPr/>
              <a:t>17</a:t>
            </a:fld>
            <a:endParaRPr lang="en-US"/>
          </a:p>
        </p:txBody>
      </p:sp>
      <p:sp>
        <p:nvSpPr>
          <p:cNvPr id="4" name="Footer Placeholder 3">
            <a:extLst>
              <a:ext uri="{FF2B5EF4-FFF2-40B4-BE49-F238E27FC236}">
                <a16:creationId xmlns:a16="http://schemas.microsoft.com/office/drawing/2014/main" id="{F8432F6E-56DB-C1BA-EC32-C6A21DF26FC5}"/>
              </a:ext>
            </a:extLst>
          </p:cNvPr>
          <p:cNvSpPr>
            <a:spLocks noGrp="1"/>
          </p:cNvSpPr>
          <p:nvPr>
            <p:ph type="ftr" sz="quarter" idx="11"/>
          </p:nvPr>
        </p:nvSpPr>
        <p:spPr/>
        <p:txBody>
          <a:bodyPr/>
          <a:lstStyle/>
          <a:p>
            <a:r>
              <a:rPr lang="en-US"/>
              <a:t>JEPPIAAR INSTITUTE OF TECHNOLOGY</a:t>
            </a:r>
          </a:p>
        </p:txBody>
      </p:sp>
      <p:sp>
        <p:nvSpPr>
          <p:cNvPr id="8" name="Content Placeholder 2">
            <a:extLst>
              <a:ext uri="{FF2B5EF4-FFF2-40B4-BE49-F238E27FC236}">
                <a16:creationId xmlns:a16="http://schemas.microsoft.com/office/drawing/2014/main" id="{A92234EC-601D-5DD7-B15A-655A13C040BA}"/>
              </a:ext>
            </a:extLst>
          </p:cNvPr>
          <p:cNvSpPr txBox="1">
            <a:spLocks/>
          </p:cNvSpPr>
          <p:nvPr/>
        </p:nvSpPr>
        <p:spPr>
          <a:xfrm>
            <a:off x="457200" y="1295400"/>
            <a:ext cx="8229600" cy="3200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400" dirty="0">
              <a:latin typeface="Palatino Linotype" pitchFamily="18" charset="0"/>
              <a:cs typeface="Times New Roman" pitchFamily="18" charset="0"/>
            </a:endParaRPr>
          </a:p>
        </p:txBody>
      </p:sp>
      <p:sp>
        <p:nvSpPr>
          <p:cNvPr id="10" name="TextBox 9">
            <a:extLst>
              <a:ext uri="{FF2B5EF4-FFF2-40B4-BE49-F238E27FC236}">
                <a16:creationId xmlns:a16="http://schemas.microsoft.com/office/drawing/2014/main" id="{D0E768A0-E71F-497E-D1AC-5E9039CBC394}"/>
              </a:ext>
            </a:extLst>
          </p:cNvPr>
          <p:cNvSpPr txBox="1"/>
          <p:nvPr/>
        </p:nvSpPr>
        <p:spPr>
          <a:xfrm>
            <a:off x="685800" y="1447800"/>
            <a:ext cx="7772400" cy="378206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sz="1800" dirty="0">
                <a:solidFill>
                  <a:srgbClr val="0D0D0D"/>
                </a:solidFill>
                <a:effectLst/>
                <a:latin typeface="Times New Roman" panose="02020603050405020304" pitchFamily="18" charset="0"/>
                <a:ea typeface="Calibri" panose="020F0502020204030204" pitchFamily="34" charset="0"/>
              </a:rPr>
              <a:t>"In conclusion, the development of a voice control bot represents a significant leap forward in human-computer interaction, offering seamless integration of technology into daily life. </a:t>
            </a:r>
          </a:p>
          <a:p>
            <a:pPr marL="285750" indent="-285750" algn="just">
              <a:lnSpc>
                <a:spcPct val="150000"/>
              </a:lnSpc>
              <a:buFont typeface="Arial" panose="020B0604020202020204" pitchFamily="34" charset="0"/>
              <a:buChar char="•"/>
            </a:pPr>
            <a:r>
              <a:rPr lang="en-IN"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Our future scope is to i</a:t>
            </a:r>
            <a:r>
              <a:rPr lang="en-IN" dirty="0">
                <a:latin typeface="Times New Roman" panose="02020603050405020304" pitchFamily="18" charset="0"/>
                <a:cs typeface="Times New Roman" panose="02020603050405020304" pitchFamily="18" charset="0"/>
              </a:rPr>
              <a:t>nclude Internet of Things product offers a completely new direction to robotics.</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To include artificial intelligence in the bot to identify the individual voice of the user</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To include an Object tracking system to track the Objects so that it will avoid the collision. </a:t>
            </a:r>
          </a:p>
        </p:txBody>
      </p:sp>
    </p:spTree>
    <p:extLst>
      <p:ext uri="{BB962C8B-B14F-4D97-AF65-F5344CB8AC3E}">
        <p14:creationId xmlns:p14="http://schemas.microsoft.com/office/powerpoint/2010/main" val="3183201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533400"/>
          </a:xfrm>
        </p:spPr>
        <p:txBody>
          <a:bodyPr>
            <a:normAutofit/>
          </a:bodyPr>
          <a:lstStyle/>
          <a:p>
            <a:r>
              <a:rPr lang="en-US" sz="2400" b="1" dirty="0">
                <a:latin typeface="Times New Roman" panose="02020603050405020304" pitchFamily="18" charset="0"/>
                <a:cs typeface="Times New Roman" panose="02020603050405020304" pitchFamily="18" charset="0"/>
              </a:rPr>
              <a:t>REFERENCE</a:t>
            </a:r>
          </a:p>
        </p:txBody>
      </p:sp>
      <p:sp>
        <p:nvSpPr>
          <p:cNvPr id="3" name="Content Placeholder 2"/>
          <p:cNvSpPr>
            <a:spLocks noGrp="1"/>
          </p:cNvSpPr>
          <p:nvPr>
            <p:ph idx="1"/>
          </p:nvPr>
        </p:nvSpPr>
        <p:spPr>
          <a:xfrm>
            <a:off x="457200" y="1905000"/>
            <a:ext cx="8229600" cy="4800600"/>
          </a:xfrm>
        </p:spPr>
        <p:txBody>
          <a:bodyPr>
            <a:normAutofit/>
          </a:bodyPr>
          <a:lstStyle/>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p:txBody>
      </p:sp>
      <p:sp>
        <p:nvSpPr>
          <p:cNvPr id="5" name="Rectangle 4"/>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p:cNvSpPr>
            <a:spLocks noGrp="1"/>
          </p:cNvSpPr>
          <p:nvPr>
            <p:ph type="dt" sz="half" idx="10"/>
          </p:nvPr>
        </p:nvSpPr>
        <p:spPr/>
        <p:txBody>
          <a:bodyPr/>
          <a:lstStyle/>
          <a:p>
            <a:fld id="{B4E4BE21-05AB-4752-8E4C-86CEA05D0B31}" type="datetime1">
              <a:rPr lang="en-US" smtClean="0"/>
              <a:pPr/>
              <a:t>5/8/2024</a:t>
            </a:fld>
            <a:endParaRPr lang="en-US"/>
          </a:p>
        </p:txBody>
      </p:sp>
      <p:sp>
        <p:nvSpPr>
          <p:cNvPr id="7" name="Slide Number Placeholder 6"/>
          <p:cNvSpPr>
            <a:spLocks noGrp="1"/>
          </p:cNvSpPr>
          <p:nvPr>
            <p:ph type="sldNum" sz="quarter" idx="12"/>
          </p:nvPr>
        </p:nvSpPr>
        <p:spPr/>
        <p:txBody>
          <a:bodyPr/>
          <a:lstStyle/>
          <a:p>
            <a:fld id="{E5CA2188-4EE7-4F69-AE19-AF999E6A737F}" type="slidenum">
              <a:rPr lang="en-US" smtClean="0"/>
              <a:pPr/>
              <a:t>18</a:t>
            </a:fld>
            <a:endParaRPr lang="en-US"/>
          </a:p>
        </p:txBody>
      </p:sp>
      <p:sp>
        <p:nvSpPr>
          <p:cNvPr id="4" name="Footer Placeholder 3"/>
          <p:cNvSpPr>
            <a:spLocks noGrp="1"/>
          </p:cNvSpPr>
          <p:nvPr>
            <p:ph type="ftr" sz="quarter" idx="11"/>
          </p:nvPr>
        </p:nvSpPr>
        <p:spPr/>
        <p:txBody>
          <a:bodyPr/>
          <a:lstStyle/>
          <a:p>
            <a:r>
              <a:rPr lang="en-US"/>
              <a:t>JEPPIAAR INSTITUTE OF TECHNOLOGY</a:t>
            </a:r>
          </a:p>
        </p:txBody>
      </p:sp>
      <p:sp>
        <p:nvSpPr>
          <p:cNvPr id="10" name="TextBox 9">
            <a:extLst>
              <a:ext uri="{FF2B5EF4-FFF2-40B4-BE49-F238E27FC236}">
                <a16:creationId xmlns:a16="http://schemas.microsoft.com/office/drawing/2014/main" id="{4AC79B17-D4B4-ADDF-C319-E69056FF8DD0}"/>
              </a:ext>
            </a:extLst>
          </p:cNvPr>
          <p:cNvSpPr txBox="1"/>
          <p:nvPr/>
        </p:nvSpPr>
        <p:spPr>
          <a:xfrm>
            <a:off x="609600" y="990600"/>
            <a:ext cx="8001000" cy="5242204"/>
          </a:xfrm>
          <a:prstGeom prst="rect">
            <a:avLst/>
          </a:prstGeom>
          <a:noFill/>
        </p:spPr>
        <p:txBody>
          <a:bodyPr wrap="square">
            <a:spAutoFit/>
          </a:bodyPr>
          <a:lstStyle/>
          <a:p>
            <a:pPr marL="342900" indent="-342900" algn="just">
              <a:lnSpc>
                <a:spcPct val="150000"/>
              </a:lnSpc>
              <a:buAutoNum type="arabicPeriod"/>
            </a:pPr>
            <a:r>
              <a:rPr lang="en-US" sz="1400" dirty="0">
                <a:solidFill>
                  <a:srgbClr val="222222"/>
                </a:solidFill>
                <a:effectLst/>
                <a:latin typeface="Times New Roman" panose="02020603050405020304" pitchFamily="18" charset="0"/>
                <a:cs typeface="Times New Roman" panose="02020603050405020304" pitchFamily="18" charset="0"/>
              </a:rPr>
              <a:t>Kannan, K., &amp; </a:t>
            </a:r>
            <a:r>
              <a:rPr lang="en-US" sz="1400" dirty="0" err="1">
                <a:solidFill>
                  <a:srgbClr val="222222"/>
                </a:solidFill>
                <a:effectLst/>
                <a:latin typeface="Times New Roman" panose="02020603050405020304" pitchFamily="18" charset="0"/>
                <a:cs typeface="Times New Roman" panose="02020603050405020304" pitchFamily="18" charset="0"/>
              </a:rPr>
              <a:t>Selvakumar</a:t>
            </a:r>
            <a:r>
              <a:rPr lang="en-US" sz="1400" dirty="0">
                <a:solidFill>
                  <a:srgbClr val="222222"/>
                </a:solidFill>
                <a:effectLst/>
                <a:latin typeface="Times New Roman" panose="02020603050405020304" pitchFamily="18" charset="0"/>
                <a:cs typeface="Times New Roman" panose="02020603050405020304" pitchFamily="18" charset="0"/>
              </a:rPr>
              <a:t>, J. (2015). Arduino based voice controlled robot. International Research Journal of Engineering and Technology (IRJET), 2(01), 49-55.</a:t>
            </a:r>
          </a:p>
          <a:p>
            <a:pPr marL="342900" indent="-342900" algn="just">
              <a:lnSpc>
                <a:spcPct val="150000"/>
              </a:lnSpc>
              <a:buFontTx/>
              <a:buAutoNum type="arabicPeriod"/>
            </a:pPr>
            <a:r>
              <a:rPr lang="en-US" sz="1400" dirty="0">
                <a:latin typeface="Times New Roman" panose="02020603050405020304" pitchFamily="18" charset="0"/>
                <a:cs typeface="Times New Roman" panose="02020603050405020304" pitchFamily="18" charset="0"/>
              </a:rPr>
              <a:t>Vaibhav Tukaram </a:t>
            </a:r>
            <a:r>
              <a:rPr lang="en-US" sz="1400" dirty="0" err="1">
                <a:latin typeface="Times New Roman" panose="02020603050405020304" pitchFamily="18" charset="0"/>
                <a:cs typeface="Times New Roman" panose="02020603050405020304" pitchFamily="18" charset="0"/>
              </a:rPr>
              <a:t>Bengade,Kaustubh</a:t>
            </a:r>
            <a:r>
              <a:rPr lang="en-US" sz="1400" dirty="0">
                <a:latin typeface="Times New Roman" panose="02020603050405020304" pitchFamily="18" charset="0"/>
                <a:cs typeface="Times New Roman" panose="02020603050405020304" pitchFamily="18" charset="0"/>
              </a:rPr>
              <a:t> Avinash Chaudhari ,Nikhil </a:t>
            </a:r>
            <a:r>
              <a:rPr lang="en-US" sz="1400" dirty="0" err="1">
                <a:latin typeface="Times New Roman" panose="02020603050405020304" pitchFamily="18" charset="0"/>
                <a:cs typeface="Times New Roman" panose="02020603050405020304" pitchFamily="18" charset="0"/>
              </a:rPr>
              <a:t>Pundlik</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Fuke</a:t>
            </a:r>
            <a:r>
              <a:rPr lang="en-US" sz="1400" dirty="0">
                <a:latin typeface="Times New Roman" panose="02020603050405020304" pitchFamily="18" charset="0"/>
                <a:cs typeface="Times New Roman" panose="02020603050405020304" pitchFamily="18" charset="0"/>
              </a:rPr>
              <a:t> ,Vivek Pravin Kadam.</a:t>
            </a:r>
            <a:r>
              <a:rPr lang="en-IN" sz="1400" dirty="0">
                <a:solidFill>
                  <a:srgbClr val="222222"/>
                </a:solidFill>
                <a:effectLst/>
                <a:latin typeface="Times New Roman" panose="02020603050405020304" pitchFamily="18" charset="0"/>
                <a:cs typeface="Times New Roman" panose="02020603050405020304" pitchFamily="18" charset="0"/>
              </a:rPr>
              <a:t>Arduino based voice controlled robot </a:t>
            </a:r>
            <a:r>
              <a:rPr lang="en-IN" sz="1400" dirty="0" err="1">
                <a:solidFill>
                  <a:srgbClr val="222222"/>
                </a:solidFill>
                <a:effectLst/>
                <a:latin typeface="Times New Roman" panose="02020603050405020304" pitchFamily="18" charset="0"/>
                <a:cs typeface="Times New Roman" panose="02020603050405020304" pitchFamily="18" charset="0"/>
              </a:rPr>
              <a:t>UNO.International</a:t>
            </a:r>
            <a:r>
              <a:rPr lang="en-IN" sz="1400" dirty="0">
                <a:solidFill>
                  <a:srgbClr val="222222"/>
                </a:solidFill>
                <a:effectLst/>
                <a:latin typeface="Times New Roman" panose="02020603050405020304" pitchFamily="18" charset="0"/>
                <a:cs typeface="Times New Roman" panose="02020603050405020304" pitchFamily="18" charset="0"/>
              </a:rPr>
              <a:t> Research Journal of modernization in </a:t>
            </a:r>
            <a:r>
              <a:rPr lang="en-IN" sz="1400" dirty="0" err="1">
                <a:solidFill>
                  <a:srgbClr val="222222"/>
                </a:solidFill>
                <a:effectLst/>
                <a:latin typeface="Times New Roman" panose="02020603050405020304" pitchFamily="18" charset="0"/>
                <a:cs typeface="Times New Roman" panose="02020603050405020304" pitchFamily="18" charset="0"/>
              </a:rPr>
              <a:t>engeering</a:t>
            </a:r>
            <a:r>
              <a:rPr lang="en-IN" sz="1400" dirty="0">
                <a:solidFill>
                  <a:srgbClr val="222222"/>
                </a:solidFill>
                <a:effectLst/>
                <a:latin typeface="Times New Roman" panose="02020603050405020304" pitchFamily="18" charset="0"/>
                <a:cs typeface="Times New Roman" panose="02020603050405020304" pitchFamily="18" charset="0"/>
              </a:rPr>
              <a:t> technology and science (Vol. 993, No. 1, p. 012125). IOP Publishing.</a:t>
            </a:r>
          </a:p>
          <a:p>
            <a:pPr marL="342900" marR="0" lvl="0" indent="-342900" algn="just" defTabSz="914400" rtl="0" eaLnBrk="1" fontAlgn="auto" latinLnBrk="0" hangingPunct="1">
              <a:lnSpc>
                <a:spcPct val="100000"/>
              </a:lnSpc>
              <a:spcBef>
                <a:spcPts val="0"/>
              </a:spcBef>
              <a:spcAft>
                <a:spcPts val="0"/>
              </a:spcAft>
              <a:buClrTx/>
              <a:buSzTx/>
              <a:buAutoNum type="arabicPeriod" startAt="3"/>
              <a:tabLst/>
              <a:defRPr/>
            </a:pPr>
            <a:r>
              <a:rPr lang="en-US" sz="1400" dirty="0">
                <a:latin typeface="Times New Roman" panose="02020603050405020304" pitchFamily="18" charset="0"/>
                <a:cs typeface="Times New Roman" panose="02020603050405020304" pitchFamily="18" charset="0"/>
              </a:rPr>
              <a:t>Pawar Harshad, Jagtap Amol,  </a:t>
            </a:r>
            <a:r>
              <a:rPr lang="en-US" sz="1400" dirty="0" err="1">
                <a:latin typeface="Times New Roman" panose="02020603050405020304" pitchFamily="18" charset="0"/>
                <a:cs typeface="Times New Roman" panose="02020603050405020304" pitchFamily="18" charset="0"/>
              </a:rPr>
              <a:t>Kamble</a:t>
            </a:r>
            <a:r>
              <a:rPr lang="en-US" sz="1400" dirty="0">
                <a:latin typeface="Times New Roman" panose="02020603050405020304" pitchFamily="18" charset="0"/>
                <a:cs typeface="Times New Roman" panose="02020603050405020304" pitchFamily="18" charset="0"/>
              </a:rPr>
              <a:t> Dnyaneshwar, Prof. Amol c. Bhosale</a:t>
            </a:r>
          </a:p>
          <a:p>
            <a:pPr marL="365125" marR="0" lvl="0" indent="-365125" algn="just" defTabSz="914400" rtl="0" eaLnBrk="1" fontAlgn="auto" latinLnBrk="0" hangingPunct="1">
              <a:lnSpc>
                <a:spcPct val="100000"/>
              </a:lnSpc>
              <a:spcBef>
                <a:spcPts val="0"/>
              </a:spcBef>
              <a:spcAft>
                <a:spcPts val="0"/>
              </a:spcAft>
              <a:buClrTx/>
              <a:buSzTx/>
              <a:tabLst/>
              <a:defRPr/>
            </a:pPr>
            <a:r>
              <a:rPr lang="en-US" sz="1400" dirty="0">
                <a:latin typeface="Times New Roman" panose="02020603050405020304" pitchFamily="18" charset="0"/>
                <a:cs typeface="Times New Roman" panose="02020603050405020304" pitchFamily="18" charset="0"/>
              </a:rPr>
              <a:t>        </a:t>
            </a:r>
            <a:r>
              <a:rPr lang="en-US" sz="1400" dirty="0">
                <a:solidFill>
                  <a:srgbClr val="222222"/>
                </a:solidFill>
                <a:effectLst/>
                <a:latin typeface="Times New Roman" panose="02020603050405020304" pitchFamily="18" charset="0"/>
                <a:cs typeface="Times New Roman" panose="02020603050405020304" pitchFamily="18" charset="0"/>
              </a:rPr>
              <a:t>(2017). Voice control robot using Arduino pick and place object. International Journal of Innovations in       Engineering Research and Technology, 4(6), 1-4</a:t>
            </a:r>
            <a:endParaRPr lang="en-US" sz="1400" dirty="0">
              <a:solidFill>
                <a:srgbClr val="222222"/>
              </a:solidFill>
              <a:latin typeface="Times New Roman" panose="02020603050405020304" pitchFamily="18" charset="0"/>
              <a:cs typeface="Times New Roman" panose="02020603050405020304" pitchFamily="18" charset="0"/>
            </a:endParaRPr>
          </a:p>
          <a:p>
            <a:pPr marL="365125" marR="0" lvl="0" indent="-365125" algn="just" defTabSz="914400" rtl="0" eaLnBrk="1" fontAlgn="auto" latinLnBrk="0" hangingPunct="1">
              <a:lnSpc>
                <a:spcPct val="100000"/>
              </a:lnSpc>
              <a:spcBef>
                <a:spcPts val="0"/>
              </a:spcBef>
              <a:spcAft>
                <a:spcPts val="0"/>
              </a:spcAft>
              <a:buClrTx/>
              <a:buSzTx/>
              <a:tabLst/>
              <a:defRPr/>
            </a:pPr>
            <a:r>
              <a:rPr lang="en-US" sz="1400" u="none" strike="noStrike" kern="100" dirty="0">
                <a:solidFill>
                  <a:srgbClr val="222222"/>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4.</a:t>
            </a:r>
            <a:r>
              <a:rPr lang="en-IN" sz="1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Saleem Ullah, Zain Mumtaz, </a:t>
            </a:r>
            <a:r>
              <a:rPr lang="en-IN" sz="14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Shuo</a:t>
            </a:r>
            <a:r>
              <a:rPr lang="en-IN" sz="1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Liu, Mohammad Abu-Bakr, Athar </a:t>
            </a:r>
            <a:r>
              <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Mahboob and Hamza Ahmad </a:t>
            </a:r>
            <a:r>
              <a:rPr lang="en-IN" sz="14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Madni</a:t>
            </a:r>
            <a:r>
              <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“Single-Equipment with Multiple- Application for an Automated Robot-Car Control System” Feb-2019. </a:t>
            </a:r>
          </a:p>
          <a:p>
            <a:pPr marR="338455" lvl="0" indent="365125" algn="l" fontAlgn="base">
              <a:lnSpc>
                <a:spcPct val="150000"/>
              </a:lnSpc>
              <a:spcAft>
                <a:spcPts val="170"/>
              </a:spcAft>
              <a:buClr>
                <a:srgbClr val="000000"/>
              </a:buClr>
              <a:buSzPts val="1200"/>
            </a:pPr>
            <a:r>
              <a:rPr lang="en-IN" sz="1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5.     Sumeet Sachdeva, Joel </a:t>
            </a:r>
            <a:r>
              <a:rPr lang="en-IN" sz="14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Macwana</a:t>
            </a:r>
            <a:r>
              <a:rPr lang="en-IN" sz="1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Chintan </a:t>
            </a:r>
            <a:r>
              <a:rPr lang="en-IN" sz="14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Patela</a:t>
            </a:r>
            <a:r>
              <a:rPr lang="en-IN" sz="1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Nishant </a:t>
            </a:r>
            <a:r>
              <a:rPr lang="en-IN" sz="14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Doshia</a:t>
            </a:r>
            <a:r>
              <a:rPr lang="en-IN" sz="1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14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VoiceControlled</a:t>
            </a:r>
            <a:r>
              <a:rPr lang="en-IN" sz="1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Autonomous   vehicle Using IoT” (2019). </a:t>
            </a:r>
          </a:p>
          <a:p>
            <a:pPr marR="338455" lvl="0" algn="l" fontAlgn="base">
              <a:lnSpc>
                <a:spcPct val="107000"/>
              </a:lnSpc>
              <a:spcAft>
                <a:spcPts val="910"/>
              </a:spcAft>
              <a:buClr>
                <a:srgbClr val="000000"/>
              </a:buClr>
              <a:buSzPts val="1200"/>
            </a:pPr>
            <a:r>
              <a:rPr lang="en-IN" sz="1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6.     Ali A. Abed, “Design of Voice Controlled Smart Wheelchair” (2015) </a:t>
            </a:r>
          </a:p>
          <a:p>
            <a:pPr marR="338455" lvl="0" algn="l" fontAlgn="base">
              <a:lnSpc>
                <a:spcPct val="152000"/>
              </a:lnSpc>
              <a:spcAft>
                <a:spcPts val="155"/>
              </a:spcAft>
              <a:buClr>
                <a:srgbClr val="000000"/>
              </a:buClr>
              <a:buSzPts val="1200"/>
            </a:pPr>
            <a:r>
              <a:rPr lang="en-IN" sz="1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7.     M Saravanan et al 2020, “Arduino Based Voice Controlled Robot Vehicle”. [5]</a:t>
            </a:r>
            <a:r>
              <a:rPr lang="en-IN" sz="14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t>
            </a:r>
            <a:r>
              <a:rPr lang="en-IN" sz="1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G Azam and M T Islam, “Design and Fabrication of a Voice Controlled Wheelchair for Physically Disabled People” (2019). </a:t>
            </a:r>
          </a:p>
          <a:p>
            <a:pPr marR="0" lvl="0" algn="just" defTabSz="914400" rtl="0" eaLnBrk="1" fontAlgn="auto" latinLnBrk="0" hangingPunct="1">
              <a:lnSpc>
                <a:spcPct val="100000"/>
              </a:lnSpc>
              <a:spcBef>
                <a:spcPts val="0"/>
              </a:spcBef>
              <a:spcAft>
                <a:spcPts val="0"/>
              </a:spcAft>
              <a:buClrTx/>
              <a:buSzTx/>
              <a:tabLst/>
              <a:defRPr/>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0637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normAutofit fontScale="90000"/>
          </a:bodyPr>
          <a:lstStyle/>
          <a:p>
            <a:r>
              <a:rPr lang="en-US" sz="6000" b="1" dirty="0">
                <a:latin typeface="Palatino Linotype" pitchFamily="18" charset="0"/>
              </a:rPr>
              <a:t>Thank You</a:t>
            </a:r>
            <a:br>
              <a:rPr lang="en-US" b="1" dirty="0">
                <a:latin typeface="Palatino Linotype" pitchFamily="18" charset="0"/>
              </a:rPr>
            </a:br>
            <a:endParaRPr lang="en-US" dirty="0"/>
          </a:p>
        </p:txBody>
      </p:sp>
      <p:sp>
        <p:nvSpPr>
          <p:cNvPr id="4" name="Date Placeholder 3"/>
          <p:cNvSpPr>
            <a:spLocks noGrp="1"/>
          </p:cNvSpPr>
          <p:nvPr>
            <p:ph type="dt" sz="half" idx="10"/>
          </p:nvPr>
        </p:nvSpPr>
        <p:spPr/>
        <p:txBody>
          <a:bodyPr/>
          <a:lstStyle/>
          <a:p>
            <a:fld id="{61B290E6-72A7-43EE-86F3-3ECC7AB06449}" type="datetime1">
              <a:rPr lang="en-US" smtClean="0"/>
              <a:pPr/>
              <a:t>5/8/2024</a:t>
            </a:fld>
            <a:endParaRPr lang="en-US"/>
          </a:p>
        </p:txBody>
      </p:sp>
      <p:sp>
        <p:nvSpPr>
          <p:cNvPr id="5" name="Slide Number Placeholder 4"/>
          <p:cNvSpPr>
            <a:spLocks noGrp="1"/>
          </p:cNvSpPr>
          <p:nvPr>
            <p:ph type="sldNum" sz="quarter" idx="12"/>
          </p:nvPr>
        </p:nvSpPr>
        <p:spPr/>
        <p:txBody>
          <a:bodyPr/>
          <a:lstStyle/>
          <a:p>
            <a:fld id="{E5CA2188-4EE7-4F69-AE19-AF999E6A737F}" type="slidenum">
              <a:rPr lang="en-US" smtClean="0"/>
              <a:pPr/>
              <a:t>19</a:t>
            </a:fld>
            <a:endParaRPr lang="en-US"/>
          </a:p>
        </p:txBody>
      </p:sp>
      <p:sp>
        <p:nvSpPr>
          <p:cNvPr id="6" name="Rectangle 5"/>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a:t>JEPPIAAR INSTITUTE OF TECHNOLOGY</a:t>
            </a:r>
          </a:p>
        </p:txBody>
      </p:sp>
    </p:spTree>
    <p:extLst>
      <p:ext uri="{BB962C8B-B14F-4D97-AF65-F5344CB8AC3E}">
        <p14:creationId xmlns:p14="http://schemas.microsoft.com/office/powerpoint/2010/main" val="2998874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normAutofit/>
          </a:bodyPr>
          <a:lstStyle/>
          <a:p>
            <a:r>
              <a:rPr lang="en-US" sz="2800" b="1" dirty="0">
                <a:latin typeface="Times New Roman" panose="02020603050405020304" pitchFamily="18" charset="0"/>
                <a:cs typeface="Times New Roman" panose="02020603050405020304" pitchFamily="18" charset="0"/>
              </a:rPr>
              <a:t>ABSTRACT</a:t>
            </a:r>
            <a:endParaRPr lang="en-US" sz="2800" dirty="0">
              <a:latin typeface="Times New Roman" panose="02020603050405020304" pitchFamily="18" charset="0"/>
              <a:cs typeface="Times New Roman" panose="02020603050405020304" pitchFamily="18" charset="0"/>
            </a:endParaRPr>
          </a:p>
        </p:txBody>
      </p:sp>
      <p:sp>
        <p:nvSpPr>
          <p:cNvPr id="4" name="Rectangle 3"/>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A70B9ED-3E19-4457-9734-A53CF883B446}" type="datetime1">
              <a:rPr lang="en-US" smtClean="0"/>
              <a:pPr/>
              <a:t>5/8/2024</a:t>
            </a:fld>
            <a:endParaRPr lang="en-US"/>
          </a:p>
        </p:txBody>
      </p:sp>
      <p:sp>
        <p:nvSpPr>
          <p:cNvPr id="6" name="Slide Number Placeholder 5"/>
          <p:cNvSpPr>
            <a:spLocks noGrp="1"/>
          </p:cNvSpPr>
          <p:nvPr>
            <p:ph type="sldNum" sz="quarter" idx="12"/>
          </p:nvPr>
        </p:nvSpPr>
        <p:spPr/>
        <p:txBody>
          <a:bodyPr/>
          <a:lstStyle/>
          <a:p>
            <a:fld id="{E5CA2188-4EE7-4F69-AE19-AF999E6A737F}" type="slidenum">
              <a:rPr lang="en-US" smtClean="0"/>
              <a:pPr/>
              <a:t>2</a:t>
            </a:fld>
            <a:endParaRPr lang="en-US"/>
          </a:p>
        </p:txBody>
      </p:sp>
      <p:sp>
        <p:nvSpPr>
          <p:cNvPr id="7" name="Content Placeholder 2"/>
          <p:cNvSpPr txBox="1">
            <a:spLocks/>
          </p:cNvSpPr>
          <p:nvPr/>
        </p:nvSpPr>
        <p:spPr>
          <a:xfrm>
            <a:off x="457200" y="990600"/>
            <a:ext cx="8229600" cy="2057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endParaRPr lang="en-US" sz="2000" dirty="0">
              <a:latin typeface="Palatino Linotype" pitchFamily="18" charset="0"/>
            </a:endParaRPr>
          </a:p>
        </p:txBody>
      </p:sp>
      <p:sp>
        <p:nvSpPr>
          <p:cNvPr id="9" name="Footer Placeholder 8"/>
          <p:cNvSpPr>
            <a:spLocks noGrp="1"/>
          </p:cNvSpPr>
          <p:nvPr>
            <p:ph type="ftr" sz="quarter" idx="11"/>
          </p:nvPr>
        </p:nvSpPr>
        <p:spPr/>
        <p:txBody>
          <a:bodyPr/>
          <a:lstStyle/>
          <a:p>
            <a:r>
              <a:rPr lang="en-US"/>
              <a:t>JEPPIAAR INSTITUTE OF TECHNOLOGY</a:t>
            </a:r>
          </a:p>
        </p:txBody>
      </p:sp>
      <p:sp>
        <p:nvSpPr>
          <p:cNvPr id="11" name="TextBox 10">
            <a:extLst>
              <a:ext uri="{FF2B5EF4-FFF2-40B4-BE49-F238E27FC236}">
                <a16:creationId xmlns:a16="http://schemas.microsoft.com/office/drawing/2014/main" id="{D4BADE80-7AC3-A3B4-85FE-09E50E5BD2D2}"/>
              </a:ext>
            </a:extLst>
          </p:cNvPr>
          <p:cNvSpPr txBox="1"/>
          <p:nvPr/>
        </p:nvSpPr>
        <p:spPr>
          <a:xfrm>
            <a:off x="685800" y="990600"/>
            <a:ext cx="7772400" cy="5632311"/>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 android application with a microcontroller is used for required tasks. The connection between the android app and the vehicle is facilitated with Bluetooth technology . </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robot is controlled by buttons on the application or by spoken commands of the user. The movement of the robot is facilitated by the two dc servo motors connected with microcontroller at the receiver side. The commands from the application is converted in to digital signals by the Bluetooth RF transmitter for an appropriate range (about 100 meters) to the robot. At the receiver end the data gets decoded by the receiver and is fed to the microcontroller which drives the DC motors for the necessary work. To implement this, we present a IOT based bot. </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aim of Voice Controlled Robotic Vehicle is to perform the required task by listening to the commands of the user. A prior preparatory session is needed for the smooth operation the robot by the user.</a:t>
            </a:r>
          </a:p>
          <a:p>
            <a:pPr algn="just"/>
            <a:endParaRPr lang="en-IN" sz="1800" b="1" i="1"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1800" b="1" i="1" kern="100" dirty="0">
                <a:effectLst/>
                <a:latin typeface="Calibri" panose="020F0502020204030204" pitchFamily="34" charset="0"/>
                <a:ea typeface="Calibri" panose="020F0502020204030204" pitchFamily="34" charset="0"/>
                <a:cs typeface="Times New Roman" panose="02020603050405020304" pitchFamily="18" charset="0"/>
              </a:rPr>
              <a:t>Keywords: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Arduino, L298Dmotor, HC05 Bluetooth Module, chassis, Gear motor, Arduino application.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7059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57150"/>
            <a:ext cx="8229600" cy="1143000"/>
          </a:xfrm>
        </p:spPr>
        <p:txBody>
          <a:bodyPr>
            <a:normAutofit/>
          </a:bodyPr>
          <a:lstStyle/>
          <a:p>
            <a:r>
              <a:rPr lang="en-US" sz="2400" b="1" dirty="0">
                <a:latin typeface="Palatino Linotype" pitchFamily="18" charset="0"/>
              </a:rPr>
              <a:t>PROBLEM STATEMENT</a:t>
            </a:r>
            <a:endParaRPr lang="en-US" sz="2400" dirty="0">
              <a:latin typeface="Palatino Linotype" pitchFamily="18" charset="0"/>
            </a:endParaRPr>
          </a:p>
        </p:txBody>
      </p:sp>
      <p:sp>
        <p:nvSpPr>
          <p:cNvPr id="4" name="Rectangle 3"/>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A70B9ED-3E19-4457-9734-A53CF883B446}" type="datetime1">
              <a:rPr lang="en-US" smtClean="0"/>
              <a:pPr/>
              <a:t>5/8/2024</a:t>
            </a:fld>
            <a:endParaRPr lang="en-US"/>
          </a:p>
        </p:txBody>
      </p:sp>
      <p:sp>
        <p:nvSpPr>
          <p:cNvPr id="6" name="Slide Number Placeholder 5"/>
          <p:cNvSpPr>
            <a:spLocks noGrp="1"/>
          </p:cNvSpPr>
          <p:nvPr>
            <p:ph type="sldNum" sz="quarter" idx="12"/>
          </p:nvPr>
        </p:nvSpPr>
        <p:spPr/>
        <p:txBody>
          <a:bodyPr/>
          <a:lstStyle/>
          <a:p>
            <a:fld id="{E5CA2188-4EE7-4F69-AE19-AF999E6A737F}" type="slidenum">
              <a:rPr lang="en-US" smtClean="0"/>
              <a:pPr/>
              <a:t>3</a:t>
            </a:fld>
            <a:endParaRPr lang="en-US"/>
          </a:p>
        </p:txBody>
      </p:sp>
      <p:sp>
        <p:nvSpPr>
          <p:cNvPr id="7" name="Content Placeholder 2"/>
          <p:cNvSpPr txBox="1">
            <a:spLocks/>
          </p:cNvSpPr>
          <p:nvPr/>
        </p:nvSpPr>
        <p:spPr>
          <a:xfrm>
            <a:off x="457200" y="990600"/>
            <a:ext cx="8229600" cy="2057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endParaRPr lang="en-US" sz="2000" dirty="0">
              <a:latin typeface="Palatino Linotype" pitchFamily="18" charset="0"/>
            </a:endParaRPr>
          </a:p>
        </p:txBody>
      </p:sp>
      <p:sp>
        <p:nvSpPr>
          <p:cNvPr id="9" name="Footer Placeholder 8"/>
          <p:cNvSpPr>
            <a:spLocks noGrp="1"/>
          </p:cNvSpPr>
          <p:nvPr>
            <p:ph type="ftr" sz="quarter" idx="11"/>
          </p:nvPr>
        </p:nvSpPr>
        <p:spPr/>
        <p:txBody>
          <a:bodyPr/>
          <a:lstStyle/>
          <a:p>
            <a:r>
              <a:rPr lang="en-US"/>
              <a:t>JEPPIAAR INSTITUTE OF TECHNOLOGY</a:t>
            </a:r>
          </a:p>
        </p:txBody>
      </p:sp>
      <p:sp>
        <p:nvSpPr>
          <p:cNvPr id="10" name="TextBox 9">
            <a:extLst>
              <a:ext uri="{FF2B5EF4-FFF2-40B4-BE49-F238E27FC236}">
                <a16:creationId xmlns:a16="http://schemas.microsoft.com/office/drawing/2014/main" id="{E40F4A60-C8FD-EABF-F891-33F80F98071E}"/>
              </a:ext>
            </a:extLst>
          </p:cNvPr>
          <p:cNvSpPr txBox="1"/>
          <p:nvPr/>
        </p:nvSpPr>
        <p:spPr>
          <a:xfrm>
            <a:off x="609600" y="1295400"/>
            <a:ext cx="8020050" cy="3123932"/>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People who are disabled and handicapped and cannot drive their own vehicle.</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Amputated and handicapped people dependent to the other person</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People who cannot use the GUI and Joystick.</a:t>
            </a: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r>
              <a:rPr lang="en-US" sz="2000" b="1" dirty="0">
                <a:latin typeface="Palatino Linotype" pitchFamily="18" charset="0"/>
                <a:cs typeface="Times New Roman" pitchFamily="18" charset="0"/>
              </a:rPr>
              <a:t>Domain of the Project : </a:t>
            </a:r>
            <a:r>
              <a:rPr lang="en-US" sz="2000" dirty="0">
                <a:latin typeface="Palatino Linotype" pitchFamily="18" charset="0"/>
                <a:cs typeface="Times New Roman" pitchFamily="18" charset="0"/>
              </a:rPr>
              <a:t>IOT</a:t>
            </a:r>
            <a:endParaRPr lang="en-US" sz="2000" dirty="0">
              <a:latin typeface="Palatino Linotype" pitchFamily="18" charset="0"/>
            </a:endParaRP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2153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54050"/>
          </a:xfrm>
        </p:spPr>
        <p:txBody>
          <a:bodyPr>
            <a:normAutofit/>
          </a:bodyPr>
          <a:lstStyle/>
          <a:p>
            <a:r>
              <a:rPr lang="en-US" sz="2800" b="1" dirty="0">
                <a:latin typeface="Times New Roman" panose="02020603050405020304" pitchFamily="18" charset="0"/>
                <a:cs typeface="Times New Roman" panose="02020603050405020304" pitchFamily="18" charset="0"/>
              </a:rPr>
              <a:t>OBJECTIVE</a:t>
            </a:r>
            <a:endParaRPr lang="en-US" sz="2800" dirty="0">
              <a:latin typeface="Times New Roman" panose="02020603050405020304" pitchFamily="18" charset="0"/>
              <a:cs typeface="Times New Roman" panose="02020603050405020304" pitchFamily="18" charset="0"/>
            </a:endParaRPr>
          </a:p>
        </p:txBody>
      </p:sp>
      <p:sp>
        <p:nvSpPr>
          <p:cNvPr id="4" name="Rectangle 3"/>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AE813F31-0A43-4B4F-A83B-7F4B73EBF73F}" type="datetime1">
              <a:rPr lang="en-US" smtClean="0"/>
              <a:pPr/>
              <a:t>5/8/2024</a:t>
            </a:fld>
            <a:endParaRPr lang="en-US"/>
          </a:p>
        </p:txBody>
      </p:sp>
      <p:sp>
        <p:nvSpPr>
          <p:cNvPr id="6" name="Slide Number Placeholder 5"/>
          <p:cNvSpPr>
            <a:spLocks noGrp="1"/>
          </p:cNvSpPr>
          <p:nvPr>
            <p:ph type="sldNum" sz="quarter" idx="12"/>
          </p:nvPr>
        </p:nvSpPr>
        <p:spPr/>
        <p:txBody>
          <a:bodyPr/>
          <a:lstStyle/>
          <a:p>
            <a:fld id="{E5CA2188-4EE7-4F69-AE19-AF999E6A737F}" type="slidenum">
              <a:rPr lang="en-US" smtClean="0"/>
              <a:pPr/>
              <a:t>4</a:t>
            </a:fld>
            <a:endParaRPr lang="en-US"/>
          </a:p>
        </p:txBody>
      </p:sp>
      <p:sp>
        <p:nvSpPr>
          <p:cNvPr id="7" name="Content Placeholder 2"/>
          <p:cNvSpPr txBox="1">
            <a:spLocks/>
          </p:cNvSpPr>
          <p:nvPr/>
        </p:nvSpPr>
        <p:spPr>
          <a:xfrm>
            <a:off x="457200" y="838200"/>
            <a:ext cx="8229600" cy="5257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endParaRPr lang="en-US" sz="2000" dirty="0">
              <a:latin typeface="Palatino Linotype" pitchFamily="18" charset="0"/>
              <a:cs typeface="Times New Roman" pitchFamily="18" charset="0"/>
            </a:endParaRPr>
          </a:p>
        </p:txBody>
      </p:sp>
      <p:sp>
        <p:nvSpPr>
          <p:cNvPr id="8" name="Footer Placeholder 7"/>
          <p:cNvSpPr>
            <a:spLocks noGrp="1"/>
          </p:cNvSpPr>
          <p:nvPr>
            <p:ph type="ftr" sz="quarter" idx="11"/>
          </p:nvPr>
        </p:nvSpPr>
        <p:spPr/>
        <p:txBody>
          <a:bodyPr/>
          <a:lstStyle/>
          <a:p>
            <a:r>
              <a:rPr lang="en-US"/>
              <a:t>JEPPIAAR INSTITUTE OF TECHNOLOGY</a:t>
            </a:r>
          </a:p>
        </p:txBody>
      </p:sp>
      <p:sp>
        <p:nvSpPr>
          <p:cNvPr id="9" name="TextBox 8">
            <a:extLst>
              <a:ext uri="{FF2B5EF4-FFF2-40B4-BE49-F238E27FC236}">
                <a16:creationId xmlns:a16="http://schemas.microsoft.com/office/drawing/2014/main" id="{B949744C-3D59-5F5E-C0E9-75C059A86883}"/>
              </a:ext>
            </a:extLst>
          </p:cNvPr>
          <p:cNvSpPr txBox="1"/>
          <p:nvPr/>
        </p:nvSpPr>
        <p:spPr>
          <a:xfrm>
            <a:off x="838200" y="1492250"/>
            <a:ext cx="7696200" cy="4062651"/>
          </a:xfrm>
          <a:prstGeom prst="rect">
            <a:avLst/>
          </a:prstGeom>
          <a:noFill/>
        </p:spPr>
        <p:txBody>
          <a:bodyPr wrap="square" rtlCol="0">
            <a:spAutoFit/>
          </a:bodyPr>
          <a:lstStyle/>
          <a:p>
            <a:pPr algn="just">
              <a:lnSpc>
                <a:spcPct val="200000"/>
              </a:lnSpc>
            </a:pPr>
            <a:r>
              <a:rPr lang="en-IN" sz="2000" dirty="0">
                <a:latin typeface="Times New Roman" panose="02020603050405020304" pitchFamily="18" charset="0"/>
                <a:cs typeface="Times New Roman" panose="02020603050405020304" pitchFamily="18" charset="0"/>
              </a:rPr>
              <a:t>The project aims to achieve the following:</a:t>
            </a:r>
          </a:p>
          <a:p>
            <a:pPr marL="342900" indent="-342900" algn="just">
              <a:lnSpc>
                <a:spcPct val="2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To design the robotic vehicle control using human voice</a:t>
            </a:r>
          </a:p>
          <a:p>
            <a:pPr marL="342900" indent="-342900" algn="just">
              <a:lnSpc>
                <a:spcPct val="2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To integrate mobile application, actuators, and controllers along with wireless communication to gain good experience at training.</a:t>
            </a:r>
          </a:p>
          <a:p>
            <a:pPr marL="285750" indent="-285750" algn="just">
              <a:lnSpc>
                <a:spcPct val="2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The Interface between the mobile application and bot is done through via Bluetooth technology.</a:t>
            </a:r>
          </a:p>
          <a:p>
            <a:endParaRPr lang="en-IN" dirty="0"/>
          </a:p>
        </p:txBody>
      </p:sp>
    </p:spTree>
    <p:extLst>
      <p:ext uri="{BB962C8B-B14F-4D97-AF65-F5344CB8AC3E}">
        <p14:creationId xmlns:p14="http://schemas.microsoft.com/office/powerpoint/2010/main" val="2137753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2400" b="1" dirty="0">
                <a:latin typeface="Palatino Linotype" pitchFamily="18" charset="0"/>
              </a:rPr>
              <a:t>INTRODUCTION</a:t>
            </a:r>
            <a:endParaRPr lang="en-US" sz="2400" dirty="0">
              <a:latin typeface="Palatino Linotype" pitchFamily="18" charset="0"/>
            </a:endParaRPr>
          </a:p>
        </p:txBody>
      </p:sp>
      <p:sp>
        <p:nvSpPr>
          <p:cNvPr id="4" name="Rectangle 3"/>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A70B9ED-3E19-4457-9734-A53CF883B446}" type="datetime1">
              <a:rPr lang="en-US" smtClean="0"/>
              <a:pPr/>
              <a:t>5/8/2024</a:t>
            </a:fld>
            <a:endParaRPr lang="en-US"/>
          </a:p>
        </p:txBody>
      </p:sp>
      <p:sp>
        <p:nvSpPr>
          <p:cNvPr id="6" name="Slide Number Placeholder 5"/>
          <p:cNvSpPr>
            <a:spLocks noGrp="1"/>
          </p:cNvSpPr>
          <p:nvPr>
            <p:ph type="sldNum" sz="quarter" idx="12"/>
          </p:nvPr>
        </p:nvSpPr>
        <p:spPr/>
        <p:txBody>
          <a:bodyPr/>
          <a:lstStyle/>
          <a:p>
            <a:fld id="{E5CA2188-4EE7-4F69-AE19-AF999E6A737F}" type="slidenum">
              <a:rPr lang="en-US" smtClean="0"/>
              <a:pPr/>
              <a:t>5</a:t>
            </a:fld>
            <a:endParaRPr lang="en-US"/>
          </a:p>
        </p:txBody>
      </p:sp>
      <p:sp>
        <p:nvSpPr>
          <p:cNvPr id="7" name="Content Placeholder 2"/>
          <p:cNvSpPr txBox="1">
            <a:spLocks/>
          </p:cNvSpPr>
          <p:nvPr/>
        </p:nvSpPr>
        <p:spPr>
          <a:xfrm>
            <a:off x="457200" y="990600"/>
            <a:ext cx="8229600" cy="2057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endParaRPr lang="en-US" sz="2000" dirty="0">
              <a:latin typeface="Palatino Linotype" pitchFamily="18" charset="0"/>
            </a:endParaRPr>
          </a:p>
        </p:txBody>
      </p:sp>
      <p:sp>
        <p:nvSpPr>
          <p:cNvPr id="9" name="Footer Placeholder 8"/>
          <p:cNvSpPr>
            <a:spLocks noGrp="1"/>
          </p:cNvSpPr>
          <p:nvPr>
            <p:ph type="ftr" sz="quarter" idx="11"/>
          </p:nvPr>
        </p:nvSpPr>
        <p:spPr/>
        <p:txBody>
          <a:bodyPr/>
          <a:lstStyle/>
          <a:p>
            <a:r>
              <a:rPr lang="en-US"/>
              <a:t>JEPPIAAR INSTITUTE OF TECHNOLOGY</a:t>
            </a:r>
          </a:p>
        </p:txBody>
      </p:sp>
      <p:sp>
        <p:nvSpPr>
          <p:cNvPr id="11" name="TextBox 10">
            <a:extLst>
              <a:ext uri="{FF2B5EF4-FFF2-40B4-BE49-F238E27FC236}">
                <a16:creationId xmlns:a16="http://schemas.microsoft.com/office/drawing/2014/main" id="{D4BADE80-7AC3-A3B4-85FE-09E50E5BD2D2}"/>
              </a:ext>
            </a:extLst>
          </p:cNvPr>
          <p:cNvSpPr txBox="1"/>
          <p:nvPr/>
        </p:nvSpPr>
        <p:spPr>
          <a:xfrm>
            <a:off x="685800" y="990600"/>
            <a:ext cx="7772400" cy="4613058"/>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Voice controlled robotic system aims at achieving successful surveillance at places where human intervention is at high risk such as hot or sub zero temperature environment, war fields, disaster affected zone, etc. It also aims to fulfill the task assigned to the user through various commands.</a:t>
            </a:r>
          </a:p>
          <a:p>
            <a:pPr marL="342900" indent="-34290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Speech recognition also allows the user to perform multitasking by letting him/her concentrate on other stuff and giving the command to the machine simultaneously.</a:t>
            </a:r>
          </a:p>
          <a:p>
            <a:pPr marL="342900" indent="-34290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Hence, the need to accurately and efficiently controlling the robots is also increasing. There exist hundreds of methods for controlling robots.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9564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11476"/>
          </a:xfrm>
        </p:spPr>
        <p:txBody>
          <a:bodyPr>
            <a:normAutofit/>
          </a:bodyPr>
          <a:lstStyle/>
          <a:p>
            <a:r>
              <a:rPr lang="en-US" sz="2800" b="1" dirty="0">
                <a:latin typeface="Times New Roman" panose="02020603050405020304" pitchFamily="18" charset="0"/>
                <a:cs typeface="Times New Roman" panose="02020603050405020304" pitchFamily="18" charset="0"/>
              </a:rPr>
              <a:t>EXISTING SYSTEM</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447800"/>
            <a:ext cx="8458200" cy="4876800"/>
          </a:xfrm>
        </p:spPr>
        <p:txBody>
          <a:bodyPr>
            <a:noAutofit/>
          </a:bodyPr>
          <a:lstStyle/>
          <a:p>
            <a:pPr algn="just">
              <a:lnSpc>
                <a:spcPct val="150000"/>
              </a:lnSpc>
            </a:pPr>
            <a:endParaRPr lang="en-US" sz="2000" dirty="0">
              <a:latin typeface="Palatino Linotype" pitchFamily="18" charset="0"/>
              <a:cs typeface="Times New Roman" pitchFamily="18" charset="0"/>
            </a:endParaRPr>
          </a:p>
          <a:p>
            <a:pPr marL="0" indent="0" algn="just">
              <a:lnSpc>
                <a:spcPct val="150000"/>
              </a:lnSpc>
              <a:buNone/>
            </a:pPr>
            <a:endParaRPr lang="en-US" sz="2000" dirty="0">
              <a:latin typeface="Palatino Linotype" pitchFamily="18" charset="0"/>
              <a:cs typeface="Times New Roman" pitchFamily="18" charset="0"/>
            </a:endParaRPr>
          </a:p>
        </p:txBody>
      </p:sp>
      <p:sp>
        <p:nvSpPr>
          <p:cNvPr id="4" name="Rectangle 3"/>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AE813F31-0A43-4B4F-A83B-7F4B73EBF73F}" type="datetime1">
              <a:rPr lang="en-US" smtClean="0"/>
              <a:pPr/>
              <a:t>5/8/2024</a:t>
            </a:fld>
            <a:endParaRPr lang="en-US"/>
          </a:p>
        </p:txBody>
      </p:sp>
      <p:sp>
        <p:nvSpPr>
          <p:cNvPr id="6" name="Slide Number Placeholder 5"/>
          <p:cNvSpPr>
            <a:spLocks noGrp="1"/>
          </p:cNvSpPr>
          <p:nvPr>
            <p:ph type="sldNum" sz="quarter" idx="12"/>
          </p:nvPr>
        </p:nvSpPr>
        <p:spPr/>
        <p:txBody>
          <a:bodyPr/>
          <a:lstStyle/>
          <a:p>
            <a:fld id="{E5CA2188-4EE7-4F69-AE19-AF999E6A737F}" type="slidenum">
              <a:rPr lang="en-US" smtClean="0"/>
              <a:pPr/>
              <a:t>6</a:t>
            </a:fld>
            <a:endParaRPr lang="en-US"/>
          </a:p>
        </p:txBody>
      </p:sp>
      <p:sp>
        <p:nvSpPr>
          <p:cNvPr id="7" name="Content Placeholder 2"/>
          <p:cNvSpPr txBox="1">
            <a:spLocks/>
          </p:cNvSpPr>
          <p:nvPr/>
        </p:nvSpPr>
        <p:spPr>
          <a:xfrm>
            <a:off x="457200" y="838200"/>
            <a:ext cx="8229600" cy="5257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endParaRPr lang="en-US" sz="2000" dirty="0">
              <a:latin typeface="Palatino Linotype" pitchFamily="18" charset="0"/>
            </a:endParaRPr>
          </a:p>
        </p:txBody>
      </p:sp>
      <p:sp>
        <p:nvSpPr>
          <p:cNvPr id="8" name="Footer Placeholder 7"/>
          <p:cNvSpPr>
            <a:spLocks noGrp="1"/>
          </p:cNvSpPr>
          <p:nvPr>
            <p:ph type="ftr" sz="quarter" idx="11"/>
          </p:nvPr>
        </p:nvSpPr>
        <p:spPr/>
        <p:txBody>
          <a:bodyPr/>
          <a:lstStyle/>
          <a:p>
            <a:r>
              <a:rPr lang="en-US"/>
              <a:t>JEPPIAAR INSTITUTE OF TECHNOLOGY</a:t>
            </a:r>
          </a:p>
        </p:txBody>
      </p:sp>
      <p:sp>
        <p:nvSpPr>
          <p:cNvPr id="10" name="TextBox 9">
            <a:extLst>
              <a:ext uri="{FF2B5EF4-FFF2-40B4-BE49-F238E27FC236}">
                <a16:creationId xmlns:a16="http://schemas.microsoft.com/office/drawing/2014/main" id="{2C23F68A-5D7C-5033-6551-82B1EF803A79}"/>
              </a:ext>
            </a:extLst>
          </p:cNvPr>
          <p:cNvSpPr txBox="1"/>
          <p:nvPr/>
        </p:nvSpPr>
        <p:spPr>
          <a:xfrm>
            <a:off x="457200" y="1219200"/>
            <a:ext cx="8534400" cy="6247864"/>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Existing system is a joystick controlled wheel chair which can be controlled by hand of the disabled people.</a:t>
            </a:r>
          </a:p>
          <a:p>
            <a:pPr marL="342900" indent="-342900" algn="just">
              <a:lnSpc>
                <a:spcPct val="1500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Voice controlled wheel chairs can be used to control without using their hands  </a:t>
            </a:r>
          </a:p>
          <a:p>
            <a:pPr algn="just">
              <a:lnSpc>
                <a:spcPct val="150000"/>
              </a:lnSpc>
            </a:pP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b="1" dirty="0">
                <a:latin typeface="Times New Roman" panose="02020603050405020304" pitchFamily="18" charset="0"/>
                <a:cs typeface="Times New Roman" panose="02020603050405020304" pitchFamily="18" charset="0"/>
              </a:rPr>
              <a:t>Limitations of Existing System:</a:t>
            </a:r>
          </a:p>
          <a:p>
            <a:pPr marL="342900" indent="-342900"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Amputated and mutilated patients cannot use joystick equipped wheel chairs</a:t>
            </a:r>
          </a:p>
          <a:p>
            <a:pPr algn="just">
              <a:lnSpc>
                <a:spcPct val="150000"/>
              </a:lnSpc>
            </a:pPr>
            <a:r>
              <a:rPr lang="en-IN" sz="2000" dirty="0">
                <a:latin typeface="Times New Roman" panose="02020603050405020304" pitchFamily="18" charset="0"/>
                <a:cs typeface="Times New Roman" panose="02020603050405020304" pitchFamily="18" charset="0"/>
              </a:rPr>
              <a:t> </a:t>
            </a:r>
          </a:p>
          <a:p>
            <a:pPr marL="342900" indent="-342900"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Voice controlled wheel  chairs are extremely expensive for common people</a:t>
            </a:r>
          </a:p>
          <a:p>
            <a:pPr marL="342900" indent="-342900" algn="just">
              <a:lnSpc>
                <a:spcPct val="150000"/>
              </a:lnSpc>
              <a:buFont typeface="Arial" panose="020B0604020202020204" pitchFamily="34" charset="0"/>
              <a:buChar char="•"/>
            </a:pPr>
            <a:endParaRPr lang="en-IN" sz="2000" b="1"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IN" sz="2000" b="1"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77561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915400" cy="975459"/>
          </a:xfrm>
        </p:spPr>
        <p:txBody>
          <a:bodyPr>
            <a:noAutofit/>
          </a:bodyPr>
          <a:lstStyle/>
          <a:p>
            <a:r>
              <a:rPr lang="en-US" sz="2800" b="1" dirty="0">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sz="quarter" idx="1"/>
          </p:nvPr>
        </p:nvSpPr>
        <p:spPr>
          <a:xfrm>
            <a:off x="217538" y="1828800"/>
            <a:ext cx="9002661" cy="5410200"/>
          </a:xfrm>
        </p:spPr>
        <p:txBody>
          <a:bodyPr>
            <a:normAutofit/>
          </a:bodyPr>
          <a:lstStyle/>
          <a:p>
            <a:endParaRPr lang="en-US" sz="2000" dirty="0">
              <a:latin typeface="Palatino Linotype" pitchFamily="18" charset="0"/>
            </a:endParaRPr>
          </a:p>
          <a:p>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p:txBody>
      </p:sp>
      <p:sp>
        <p:nvSpPr>
          <p:cNvPr id="5" name="Rectangle 4"/>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8E9D2392-8752-4557-BB6C-A2DD51BA7AE5}" type="datetime1">
              <a:rPr lang="en-US" smtClean="0"/>
              <a:pPr/>
              <a:t>5/8/2024</a:t>
            </a:fld>
            <a:endParaRPr lang="en-US"/>
          </a:p>
        </p:txBody>
      </p:sp>
      <p:sp>
        <p:nvSpPr>
          <p:cNvPr id="6" name="Slide Number Placeholder 5"/>
          <p:cNvSpPr>
            <a:spLocks noGrp="1"/>
          </p:cNvSpPr>
          <p:nvPr>
            <p:ph type="sldNum" sz="quarter" idx="12"/>
          </p:nvPr>
        </p:nvSpPr>
        <p:spPr/>
        <p:txBody>
          <a:bodyPr/>
          <a:lstStyle/>
          <a:p>
            <a:fld id="{E5CA2188-4EE7-4F69-AE19-AF999E6A737F}" type="slidenum">
              <a:rPr lang="en-US" smtClean="0"/>
              <a:pPr/>
              <a:t>7</a:t>
            </a:fld>
            <a:endParaRPr lang="en-US"/>
          </a:p>
        </p:txBody>
      </p:sp>
      <p:sp>
        <p:nvSpPr>
          <p:cNvPr id="7" name="Footer Placeholder 6"/>
          <p:cNvSpPr>
            <a:spLocks noGrp="1"/>
          </p:cNvSpPr>
          <p:nvPr>
            <p:ph type="ftr" sz="quarter" idx="11"/>
          </p:nvPr>
        </p:nvSpPr>
        <p:spPr/>
        <p:txBody>
          <a:bodyPr/>
          <a:lstStyle/>
          <a:p>
            <a:r>
              <a:rPr lang="en-US"/>
              <a:t>JEPPIAAR INSTITUTE OF TECHNOLOGY</a:t>
            </a:r>
          </a:p>
        </p:txBody>
      </p:sp>
      <p:sp>
        <p:nvSpPr>
          <p:cNvPr id="9" name="TextBox 8">
            <a:extLst>
              <a:ext uri="{FF2B5EF4-FFF2-40B4-BE49-F238E27FC236}">
                <a16:creationId xmlns:a16="http://schemas.microsoft.com/office/drawing/2014/main" id="{E3931DCD-1C11-9BC9-5E60-CC45E5E1587D}"/>
              </a:ext>
            </a:extLst>
          </p:cNvPr>
          <p:cNvSpPr txBox="1"/>
          <p:nvPr/>
        </p:nvSpPr>
        <p:spPr>
          <a:xfrm>
            <a:off x="457200" y="964267"/>
            <a:ext cx="8039100" cy="4555093"/>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Voice Controlled bot is designed to provide a mobility to the disability. The whole process is controlled by the Arduino Uno microcontroller. The user will control the bot with the mobile application. </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mobile application will provide the user to input their voice to recognize. For adjusting the orientation, they can use various commands to control the bot.</a:t>
            </a:r>
          </a:p>
          <a:p>
            <a:pPr algn="just">
              <a:lnSpc>
                <a:spcPct val="150000"/>
              </a:lnSpc>
            </a:pPr>
            <a:r>
              <a:rPr lang="en-IN" sz="2000" b="1" dirty="0">
                <a:latin typeface="Times New Roman" panose="02020603050405020304" pitchFamily="18" charset="0"/>
                <a:cs typeface="Times New Roman" panose="02020603050405020304" pitchFamily="18" charset="0"/>
              </a:rPr>
              <a:t>Advantage Of Proposed system</a:t>
            </a:r>
          </a:p>
          <a:p>
            <a:pPr marL="342900" indent="-342900" algn="just">
              <a:lnSpc>
                <a:spcPct val="150000"/>
              </a:lnSpc>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It can be affordable for common people</a:t>
            </a:r>
          </a:p>
          <a:p>
            <a:pPr marL="342900" indent="-342900" algn="just">
              <a:lnSpc>
                <a:spcPct val="150000"/>
              </a:lnSpc>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It can be used by hand mutilated people also</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0227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2400" b="1" dirty="0">
                <a:latin typeface="Palatino Linotype" pitchFamily="18" charset="0"/>
              </a:rPr>
              <a:t>Literature Survey</a:t>
            </a:r>
          </a:p>
        </p:txBody>
      </p:sp>
      <p:sp>
        <p:nvSpPr>
          <p:cNvPr id="3" name="Content Placeholder 2"/>
          <p:cNvSpPr>
            <a:spLocks noGrp="1"/>
          </p:cNvSpPr>
          <p:nvPr>
            <p:ph idx="1"/>
          </p:nvPr>
        </p:nvSpPr>
        <p:spPr>
          <a:xfrm>
            <a:off x="381000" y="990600"/>
            <a:ext cx="8458200" cy="5105400"/>
          </a:xfrm>
        </p:spPr>
        <p:txBody>
          <a:bodyPr>
            <a:noAutofit/>
          </a:bodyPr>
          <a:lstStyle/>
          <a:p>
            <a:pPr marL="0" indent="0" algn="just">
              <a:buNone/>
            </a:pPr>
            <a:endParaRPr lang="en-US" sz="2000" dirty="0">
              <a:latin typeface="Palatino Linotype" pitchFamily="18" charset="0"/>
            </a:endParaRPr>
          </a:p>
          <a:p>
            <a:pPr marL="0" indent="0" algn="just">
              <a:buNone/>
            </a:pPr>
            <a:endParaRPr lang="en-US" sz="2000" dirty="0">
              <a:latin typeface="Palatino Linotype" pitchFamily="18" charset="0"/>
            </a:endParaRPr>
          </a:p>
          <a:p>
            <a:pPr marL="0" indent="0" algn="just">
              <a:buNone/>
            </a:pPr>
            <a:endParaRPr lang="en-US" sz="2000" dirty="0">
              <a:latin typeface="Palatino Linotype" pitchFamily="18" charset="0"/>
            </a:endParaRPr>
          </a:p>
          <a:p>
            <a:pPr marL="0" indent="0" algn="just">
              <a:buNone/>
            </a:pPr>
            <a:endParaRPr lang="en-US" sz="2000" dirty="0">
              <a:latin typeface="Palatino Linotype" pitchFamily="18" charset="0"/>
            </a:endParaRPr>
          </a:p>
          <a:p>
            <a:pPr marL="0" indent="0" algn="just">
              <a:buNone/>
            </a:pPr>
            <a:endParaRPr lang="en-US" sz="2000" dirty="0">
              <a:latin typeface="Palatino Linotype" pitchFamily="18" charset="0"/>
            </a:endParaRPr>
          </a:p>
          <a:p>
            <a:pPr marL="0" indent="0" algn="just">
              <a:buNone/>
            </a:pPr>
            <a:endParaRPr lang="en-US" sz="2000" dirty="0">
              <a:latin typeface="Palatino Linotype" pitchFamily="18" charset="0"/>
            </a:endParaRPr>
          </a:p>
          <a:p>
            <a:pPr marL="0" indent="0" algn="just">
              <a:buNone/>
            </a:pPr>
            <a:endParaRPr lang="en-US" sz="2000" dirty="0">
              <a:latin typeface="Palatino Linotype" pitchFamily="18" charset="0"/>
            </a:endParaRPr>
          </a:p>
          <a:p>
            <a:pPr marL="0" indent="0" algn="just">
              <a:buNone/>
            </a:pPr>
            <a:endParaRPr lang="en-US" sz="2000" dirty="0">
              <a:latin typeface="Palatino Linotype" pitchFamily="18" charset="0"/>
            </a:endParaRPr>
          </a:p>
          <a:p>
            <a:pPr marL="0" indent="0">
              <a:buNone/>
            </a:pPr>
            <a:endParaRPr lang="en-US" sz="2000" dirty="0">
              <a:latin typeface="Palatino Linotype" pitchFamily="18" charset="0"/>
            </a:endParaRPr>
          </a:p>
        </p:txBody>
      </p:sp>
      <p:sp>
        <p:nvSpPr>
          <p:cNvPr id="6" name="Rectangle 5"/>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85AEB7C-B5D8-4FA1-85F3-37869C487301}" type="datetime1">
              <a:rPr lang="en-US" smtClean="0"/>
              <a:pPr/>
              <a:t>5/8/2024</a:t>
            </a:fld>
            <a:endParaRPr lang="en-US"/>
          </a:p>
        </p:txBody>
      </p:sp>
      <p:sp>
        <p:nvSpPr>
          <p:cNvPr id="5" name="Slide Number Placeholder 4"/>
          <p:cNvSpPr>
            <a:spLocks noGrp="1"/>
          </p:cNvSpPr>
          <p:nvPr>
            <p:ph type="sldNum" sz="quarter" idx="12"/>
          </p:nvPr>
        </p:nvSpPr>
        <p:spPr/>
        <p:txBody>
          <a:bodyPr/>
          <a:lstStyle/>
          <a:p>
            <a:fld id="{E5CA2188-4EE7-4F69-AE19-AF999E6A737F}" type="slidenum">
              <a:rPr lang="en-US" smtClean="0"/>
              <a:pPr/>
              <a:t>8</a:t>
            </a:fld>
            <a:endParaRPr lang="en-US"/>
          </a:p>
        </p:txBody>
      </p:sp>
      <p:sp>
        <p:nvSpPr>
          <p:cNvPr id="7" name="Footer Placeholder 6"/>
          <p:cNvSpPr>
            <a:spLocks noGrp="1"/>
          </p:cNvSpPr>
          <p:nvPr>
            <p:ph type="ftr" sz="quarter" idx="11"/>
          </p:nvPr>
        </p:nvSpPr>
        <p:spPr/>
        <p:txBody>
          <a:bodyPr/>
          <a:lstStyle/>
          <a:p>
            <a:r>
              <a:rPr lang="en-US"/>
              <a:t>JEPPIAAR INSTITUTE OF TECHNOLOGY</a:t>
            </a:r>
          </a:p>
        </p:txBody>
      </p:sp>
      <p:graphicFrame>
        <p:nvGraphicFramePr>
          <p:cNvPr id="8" name="Table 7"/>
          <p:cNvGraphicFramePr>
            <a:graphicFrameLocks noGrp="1"/>
          </p:cNvGraphicFramePr>
          <p:nvPr>
            <p:extLst>
              <p:ext uri="{D42A27DB-BD31-4B8C-83A1-F6EECF244321}">
                <p14:modId xmlns:p14="http://schemas.microsoft.com/office/powerpoint/2010/main" val="1580690120"/>
              </p:ext>
            </p:extLst>
          </p:nvPr>
        </p:nvGraphicFramePr>
        <p:xfrm>
          <a:off x="381000" y="762001"/>
          <a:ext cx="8229601" cy="5365899"/>
        </p:xfrm>
        <a:graphic>
          <a:graphicData uri="http://schemas.openxmlformats.org/drawingml/2006/table">
            <a:tbl>
              <a:tblPr firstRow="1" lastCol="1" bandRow="1">
                <a:tableStyleId>{7E9639D4-E3E2-4D34-9284-5A2195B3D0D7}</a:tableStyleId>
              </a:tblPr>
              <a:tblGrid>
                <a:gridCol w="1961920">
                  <a:extLst>
                    <a:ext uri="{9D8B030D-6E8A-4147-A177-3AD203B41FA5}">
                      <a16:colId xmlns:a16="http://schemas.microsoft.com/office/drawing/2014/main" val="20000"/>
                    </a:ext>
                  </a:extLst>
                </a:gridCol>
                <a:gridCol w="3083016">
                  <a:extLst>
                    <a:ext uri="{9D8B030D-6E8A-4147-A177-3AD203B41FA5}">
                      <a16:colId xmlns:a16="http://schemas.microsoft.com/office/drawing/2014/main" val="20001"/>
                    </a:ext>
                  </a:extLst>
                </a:gridCol>
                <a:gridCol w="1397584">
                  <a:extLst>
                    <a:ext uri="{9D8B030D-6E8A-4147-A177-3AD203B41FA5}">
                      <a16:colId xmlns:a16="http://schemas.microsoft.com/office/drawing/2014/main" val="20002"/>
                    </a:ext>
                  </a:extLst>
                </a:gridCol>
                <a:gridCol w="736052">
                  <a:extLst>
                    <a:ext uri="{9D8B030D-6E8A-4147-A177-3AD203B41FA5}">
                      <a16:colId xmlns:a16="http://schemas.microsoft.com/office/drawing/2014/main" val="20003"/>
                    </a:ext>
                  </a:extLst>
                </a:gridCol>
                <a:gridCol w="1051029">
                  <a:extLst>
                    <a:ext uri="{9D8B030D-6E8A-4147-A177-3AD203B41FA5}">
                      <a16:colId xmlns:a16="http://schemas.microsoft.com/office/drawing/2014/main" val="1656835601"/>
                    </a:ext>
                  </a:extLst>
                </a:gridCol>
              </a:tblGrid>
              <a:tr h="380998">
                <a:tc>
                  <a:txBody>
                    <a:bodyPr/>
                    <a:lstStyle/>
                    <a:p>
                      <a:r>
                        <a:rPr lang="en-US" sz="1400" b="1" dirty="0">
                          <a:latin typeface="Palatino Linotype" pitchFamily="18" charset="0"/>
                        </a:rPr>
                        <a:t>Author Name</a:t>
                      </a:r>
                    </a:p>
                  </a:txBody>
                  <a:tcPr/>
                </a:tc>
                <a:tc>
                  <a:txBody>
                    <a:bodyPr/>
                    <a:lstStyle/>
                    <a:p>
                      <a:r>
                        <a:rPr lang="en-US" sz="1400" b="1" dirty="0">
                          <a:latin typeface="Palatino Linotype" pitchFamily="18" charset="0"/>
                        </a:rPr>
                        <a:t>Paper</a:t>
                      </a:r>
                      <a:r>
                        <a:rPr lang="en-US" sz="1400" b="1" baseline="0" dirty="0">
                          <a:latin typeface="Palatino Linotype" pitchFamily="18" charset="0"/>
                        </a:rPr>
                        <a:t> Title</a:t>
                      </a:r>
                      <a:endParaRPr lang="en-US" sz="1400" b="1" dirty="0">
                        <a:latin typeface="Palatino Linotype" pitchFamily="18" charset="0"/>
                      </a:endParaRPr>
                    </a:p>
                  </a:txBody>
                  <a:tcPr/>
                </a:tc>
                <a:tc>
                  <a:txBody>
                    <a:bodyPr/>
                    <a:lstStyle/>
                    <a:p>
                      <a:r>
                        <a:rPr lang="en-US" sz="1400" b="1" dirty="0">
                          <a:latin typeface="Palatino Linotype" pitchFamily="18" charset="0"/>
                        </a:rPr>
                        <a:t>Journal Name</a:t>
                      </a:r>
                    </a:p>
                  </a:txBody>
                  <a:tcPr/>
                </a:tc>
                <a:tc>
                  <a:txBody>
                    <a:bodyPr/>
                    <a:lstStyle/>
                    <a:p>
                      <a:r>
                        <a:rPr lang="en-US" sz="1400" b="1" dirty="0">
                          <a:latin typeface="Palatino Linotype" pitchFamily="18" charset="0"/>
                        </a:rPr>
                        <a:t>     vol</a:t>
                      </a:r>
                    </a:p>
                  </a:txBody>
                  <a:tcPr/>
                </a:tc>
                <a:tc>
                  <a:txBody>
                    <a:bodyPr/>
                    <a:lstStyle/>
                    <a:p>
                      <a:r>
                        <a:rPr lang="en-US" sz="1400" b="1" dirty="0">
                          <a:latin typeface="Palatino Linotype" pitchFamily="18" charset="0"/>
                        </a:rPr>
                        <a:t>Pg.no</a:t>
                      </a:r>
                    </a:p>
                  </a:txBody>
                  <a:tcPr/>
                </a:tc>
                <a:extLst>
                  <a:ext uri="{0D108BD9-81ED-4DB2-BD59-A6C34878D82A}">
                    <a16:rowId xmlns:a16="http://schemas.microsoft.com/office/drawing/2014/main" val="10000"/>
                  </a:ext>
                </a:extLst>
              </a:tr>
              <a:tr h="20873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latin typeface="Times New Roman" panose="02020603050405020304" pitchFamily="18" charset="0"/>
                          <a:cs typeface="Times New Roman" panose="02020603050405020304" pitchFamily="18" charset="0"/>
                        </a:rPr>
                        <a:t>Pawar Harshad, Jagtap Amol,  </a:t>
                      </a:r>
                      <a:r>
                        <a:rPr lang="en-US" sz="1400" b="1" dirty="0" err="1">
                          <a:latin typeface="Times New Roman" panose="02020603050405020304" pitchFamily="18" charset="0"/>
                          <a:cs typeface="Times New Roman" panose="02020603050405020304" pitchFamily="18" charset="0"/>
                        </a:rPr>
                        <a:t>Kamble</a:t>
                      </a:r>
                      <a:r>
                        <a:rPr lang="en-US" sz="1400" b="1" dirty="0">
                          <a:latin typeface="Times New Roman" panose="02020603050405020304" pitchFamily="18" charset="0"/>
                          <a:cs typeface="Times New Roman" panose="02020603050405020304" pitchFamily="18" charset="0"/>
                        </a:rPr>
                        <a:t> Dnyaneshwar, Prof. Amol c. Bhosale</a:t>
                      </a:r>
                    </a:p>
                    <a:p>
                      <a:endParaRPr lang="en-US" sz="1400" b="1" dirty="0">
                        <a:latin typeface="Palatino Linotype"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latin typeface="Times New Roman" panose="02020603050405020304" pitchFamily="18" charset="0"/>
                          <a:cs typeface="Times New Roman" panose="02020603050405020304" pitchFamily="18" charset="0"/>
                        </a:rPr>
                        <a:t>Voice control robot using Arduino pick and place object</a:t>
                      </a:r>
                    </a:p>
                    <a:p>
                      <a:endParaRPr lang="en-US" sz="1400" b="1" dirty="0">
                        <a:latin typeface="Palatino Linotype" pitchFamily="18" charset="0"/>
                      </a:endParaRPr>
                    </a:p>
                  </a:txBody>
                  <a:tcPr/>
                </a:tc>
                <a:tc>
                  <a:txBody>
                    <a:bodyPr/>
                    <a:lstStyle/>
                    <a:p>
                      <a:r>
                        <a:rPr lang="en-US" sz="1400" b="1" dirty="0">
                          <a:latin typeface="Palatino Linotype" pitchFamily="18" charset="0"/>
                        </a:rPr>
                        <a:t> IJIERT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latin typeface="Times New Roman" panose="02020603050405020304" pitchFamily="18" charset="0"/>
                          <a:cs typeface="Times New Roman" panose="02020603050405020304" pitchFamily="18" charset="0"/>
                        </a:rPr>
                        <a:t>    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latin typeface="Times New Roman" panose="02020603050405020304" pitchFamily="18" charset="0"/>
                          <a:cs typeface="Times New Roman" panose="02020603050405020304" pitchFamily="18" charset="0"/>
                        </a:rPr>
                        <a:t>27-30</a:t>
                      </a:r>
                    </a:p>
                  </a:txBody>
                  <a:tcPr/>
                </a:tc>
                <a:extLst>
                  <a:ext uri="{0D108BD9-81ED-4DB2-BD59-A6C34878D82A}">
                    <a16:rowId xmlns:a16="http://schemas.microsoft.com/office/drawing/2014/main" val="10001"/>
                  </a:ext>
                </a:extLst>
              </a:tr>
              <a:tr h="18153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latin typeface="Times New Roman" panose="02020603050405020304" pitchFamily="18" charset="0"/>
                          <a:cs typeface="Times New Roman" panose="02020603050405020304" pitchFamily="18" charset="0"/>
                        </a:rPr>
                        <a:t>Vaibhav Tukaram </a:t>
                      </a:r>
                      <a:r>
                        <a:rPr lang="en-US" sz="1400" b="1" dirty="0" err="1">
                          <a:latin typeface="Times New Roman" panose="02020603050405020304" pitchFamily="18" charset="0"/>
                          <a:cs typeface="Times New Roman" panose="02020603050405020304" pitchFamily="18" charset="0"/>
                        </a:rPr>
                        <a:t>Bengade,Kaustubh</a:t>
                      </a:r>
                      <a:r>
                        <a:rPr lang="en-US" sz="1400" b="1" dirty="0">
                          <a:latin typeface="Times New Roman" panose="02020603050405020304" pitchFamily="18" charset="0"/>
                          <a:cs typeface="Times New Roman" panose="02020603050405020304" pitchFamily="18" charset="0"/>
                        </a:rPr>
                        <a:t> Avinash Chaudhari ,Nikhil </a:t>
                      </a:r>
                      <a:r>
                        <a:rPr lang="en-US" sz="1400" b="1" dirty="0" err="1">
                          <a:latin typeface="Times New Roman" panose="02020603050405020304" pitchFamily="18" charset="0"/>
                          <a:cs typeface="Times New Roman" panose="02020603050405020304" pitchFamily="18" charset="0"/>
                        </a:rPr>
                        <a:t>Pundlik</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Fuke</a:t>
                      </a:r>
                      <a:r>
                        <a:rPr lang="en-US" sz="1400" b="1" dirty="0">
                          <a:latin typeface="Times New Roman" panose="02020603050405020304" pitchFamily="18" charset="0"/>
                          <a:cs typeface="Times New Roman" panose="02020603050405020304" pitchFamily="18" charset="0"/>
                        </a:rPr>
                        <a:t> ,Vivek Pravin Kadam</a:t>
                      </a:r>
                    </a:p>
                    <a:p>
                      <a:endParaRPr lang="en-US" sz="1400" b="1" dirty="0">
                        <a:latin typeface="Palatino Linotype"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latin typeface="Times New Roman" panose="02020603050405020304" pitchFamily="18" charset="0"/>
                          <a:cs typeface="Times New Roman" panose="02020603050405020304" pitchFamily="18" charset="0"/>
                        </a:rPr>
                        <a:t>Voice controlled robot vehicle using Arduino UNO</a:t>
                      </a:r>
                    </a:p>
                    <a:p>
                      <a:endParaRPr lang="en-US" sz="1400" b="1" dirty="0">
                        <a:latin typeface="Palatino Linotype" pitchFamily="18" charset="0"/>
                      </a:endParaRPr>
                    </a:p>
                  </a:txBody>
                  <a:tcPr/>
                </a:tc>
                <a:tc>
                  <a:txBody>
                    <a:bodyPr/>
                    <a:lstStyle/>
                    <a:p>
                      <a:r>
                        <a:rPr lang="en-US" sz="1400" b="1" dirty="0">
                          <a:latin typeface="Palatino Linotype" pitchFamily="18" charset="0"/>
                        </a:rPr>
                        <a:t> IRJMETS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latin typeface="Times New Roman" panose="02020603050405020304" pitchFamily="18" charset="0"/>
                          <a:cs typeface="Times New Roman" panose="02020603050405020304" pitchFamily="18" charset="0"/>
                        </a:rPr>
                        <a:t>      </a:t>
                      </a:r>
                      <a:r>
                        <a:rPr lang="en-US" sz="1400" b="1" dirty="0">
                          <a:latin typeface="Palatino Linotype" pitchFamily="18" charset="0"/>
                          <a:cs typeface="Times New Roman" panose="02020603050405020304" pitchFamily="18" charset="0"/>
                        </a:rPr>
                        <a:t>5</a:t>
                      </a:r>
                      <a:endParaRPr lang="en-US" sz="1400" b="1" dirty="0">
                        <a:latin typeface="Times New Roman" panose="02020603050405020304" pitchFamily="18" charset="0"/>
                        <a:cs typeface="Times New Roman" panose="02020603050405020304" pitchFamily="18" charset="0"/>
                      </a:endParaRPr>
                    </a:p>
                  </a:txBody>
                  <a:tcPr/>
                </a:tc>
                <a:tc>
                  <a:txBody>
                    <a:bodyPr/>
                    <a:lstStyle/>
                    <a:p>
                      <a:r>
                        <a:rPr lang="en-US" sz="1400" b="1" dirty="0">
                          <a:latin typeface="Palatino Linotype" pitchFamily="18" charset="0"/>
                        </a:rPr>
                        <a:t>4408-4411</a:t>
                      </a:r>
                    </a:p>
                  </a:txBody>
                  <a:tcPr/>
                </a:tc>
                <a:extLst>
                  <a:ext uri="{0D108BD9-81ED-4DB2-BD59-A6C34878D82A}">
                    <a16:rowId xmlns:a16="http://schemas.microsoft.com/office/drawing/2014/main" val="10002"/>
                  </a:ext>
                </a:extLst>
              </a:tr>
              <a:tr h="1082207">
                <a:tc>
                  <a:txBody>
                    <a:bodyPr/>
                    <a:lstStyle/>
                    <a:p>
                      <a:r>
                        <a:rPr lang="en-US" sz="1400" b="1" dirty="0">
                          <a:latin typeface="Palatino Linotype" pitchFamily="18" charset="0"/>
                        </a:rPr>
                        <a:t>k.</a:t>
                      </a:r>
                      <a:r>
                        <a:rPr lang="fi-FI" sz="1400" b="1" dirty="0">
                          <a:latin typeface="Times New Roman" panose="02020603050405020304" pitchFamily="18" charset="0"/>
                          <a:cs typeface="Times New Roman" panose="02020603050405020304" pitchFamily="18" charset="0"/>
                        </a:rPr>
                        <a:t> Kannan,Dr.J. Selvakumar</a:t>
                      </a:r>
                      <a:endParaRPr lang="en-US" sz="1400" b="1" dirty="0">
                        <a:latin typeface="Palatino Linotype"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latin typeface="Times New Roman" panose="02020603050405020304" pitchFamily="18" charset="0"/>
                          <a:cs typeface="Times New Roman" panose="02020603050405020304" pitchFamily="18" charset="0"/>
                        </a:rPr>
                        <a:t>Arduino Based Voice Controlled Robot</a:t>
                      </a:r>
                    </a:p>
                    <a:p>
                      <a:endParaRPr lang="en-US" sz="1400" b="1" dirty="0">
                        <a:latin typeface="Palatino Linotype" pitchFamily="18" charset="0"/>
                      </a:endParaRPr>
                    </a:p>
                  </a:txBody>
                  <a:tcPr/>
                </a:tc>
                <a:tc>
                  <a:txBody>
                    <a:bodyPr/>
                    <a:lstStyle/>
                    <a:p>
                      <a:r>
                        <a:rPr lang="en-US" sz="1400" b="1" dirty="0">
                          <a:latin typeface="Palatino Linotype" pitchFamily="18" charset="0"/>
                        </a:rPr>
                        <a:t> IRJET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latin typeface="Times New Roman" panose="02020603050405020304" pitchFamily="18" charset="0"/>
                          <a:cs typeface="Times New Roman" panose="02020603050405020304" pitchFamily="18" charset="0"/>
                        </a:rPr>
                        <a:t>  2     </a:t>
                      </a:r>
                    </a:p>
                    <a:p>
                      <a:endParaRPr lang="en-US" sz="1400" b="1" dirty="0">
                        <a:latin typeface="Palatino Linotype" pitchFamily="18" charset="0"/>
                      </a:endParaRPr>
                    </a:p>
                  </a:txBody>
                  <a:tcPr/>
                </a:tc>
                <a:tc>
                  <a:txBody>
                    <a:bodyPr/>
                    <a:lstStyle/>
                    <a:p>
                      <a:r>
                        <a:rPr lang="en-US" sz="1400" b="1" dirty="0">
                          <a:latin typeface="Palatino Linotype" pitchFamily="18" charset="0"/>
                        </a:rPr>
                        <a:t>49-54</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89310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915400" cy="715962"/>
          </a:xfrm>
        </p:spPr>
        <p:txBody>
          <a:bodyPr>
            <a:noAutofit/>
          </a:bodyPr>
          <a:lstStyle/>
          <a:p>
            <a:r>
              <a:rPr lang="en-US" sz="2400" b="1" dirty="0">
                <a:latin typeface="Palatino Linotype" pitchFamily="18" charset="0"/>
              </a:rPr>
              <a:t>Outcomes From Literature Survey</a:t>
            </a:r>
          </a:p>
        </p:txBody>
      </p:sp>
      <p:sp>
        <p:nvSpPr>
          <p:cNvPr id="3" name="Content Placeholder 2"/>
          <p:cNvSpPr>
            <a:spLocks noGrp="1"/>
          </p:cNvSpPr>
          <p:nvPr>
            <p:ph sz="quarter" idx="1"/>
          </p:nvPr>
        </p:nvSpPr>
        <p:spPr>
          <a:xfrm>
            <a:off x="217538" y="1828800"/>
            <a:ext cx="9002661" cy="5410200"/>
          </a:xfrm>
        </p:spPr>
        <p:txBody>
          <a:bodyPr>
            <a:normAutofit/>
          </a:bodyPr>
          <a:lstStyle/>
          <a:p>
            <a:endParaRPr lang="en-US" sz="2000" dirty="0">
              <a:latin typeface="Palatino Linotype" pitchFamily="18" charset="0"/>
            </a:endParaRPr>
          </a:p>
          <a:p>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p:txBody>
      </p:sp>
      <p:sp>
        <p:nvSpPr>
          <p:cNvPr id="5" name="Rectangle 4"/>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90B7E391-21C3-4D21-B982-90A15370748C}" type="datetime1">
              <a:rPr lang="en-US" smtClean="0"/>
              <a:pPr/>
              <a:t>5/8/2024</a:t>
            </a:fld>
            <a:endParaRPr lang="en-US"/>
          </a:p>
        </p:txBody>
      </p:sp>
      <p:sp>
        <p:nvSpPr>
          <p:cNvPr id="6" name="Slide Number Placeholder 5"/>
          <p:cNvSpPr>
            <a:spLocks noGrp="1"/>
          </p:cNvSpPr>
          <p:nvPr>
            <p:ph type="sldNum" sz="quarter" idx="12"/>
          </p:nvPr>
        </p:nvSpPr>
        <p:spPr/>
        <p:txBody>
          <a:bodyPr/>
          <a:lstStyle/>
          <a:p>
            <a:fld id="{E5CA2188-4EE7-4F69-AE19-AF999E6A737F}" type="slidenum">
              <a:rPr lang="en-US" smtClean="0"/>
              <a:pPr/>
              <a:t>9</a:t>
            </a:fld>
            <a:endParaRPr lang="en-US"/>
          </a:p>
        </p:txBody>
      </p:sp>
      <p:sp>
        <p:nvSpPr>
          <p:cNvPr id="7" name="Footer Placeholder 6"/>
          <p:cNvSpPr>
            <a:spLocks noGrp="1"/>
          </p:cNvSpPr>
          <p:nvPr>
            <p:ph type="ftr" sz="quarter" idx="11"/>
          </p:nvPr>
        </p:nvSpPr>
        <p:spPr/>
        <p:txBody>
          <a:bodyPr/>
          <a:lstStyle/>
          <a:p>
            <a:r>
              <a:rPr lang="en-US"/>
              <a:t>JEPPIAAR INSTITUTE OF TECHNOLOGY</a:t>
            </a:r>
          </a:p>
        </p:txBody>
      </p:sp>
      <p:graphicFrame>
        <p:nvGraphicFramePr>
          <p:cNvPr id="8" name="Table 7"/>
          <p:cNvGraphicFramePr>
            <a:graphicFrameLocks noGrp="1"/>
          </p:cNvGraphicFramePr>
          <p:nvPr>
            <p:extLst>
              <p:ext uri="{D42A27DB-BD31-4B8C-83A1-F6EECF244321}">
                <p14:modId xmlns:p14="http://schemas.microsoft.com/office/powerpoint/2010/main" val="589106210"/>
              </p:ext>
            </p:extLst>
          </p:nvPr>
        </p:nvGraphicFramePr>
        <p:xfrm>
          <a:off x="457200" y="1133009"/>
          <a:ext cx="8229600" cy="3783710"/>
        </p:xfrm>
        <a:graphic>
          <a:graphicData uri="http://schemas.openxmlformats.org/drawingml/2006/table">
            <a:tbl>
              <a:tblPr firstRow="1" bandRow="1">
                <a:tableStyleId>{7E9639D4-E3E2-4D34-9284-5A2195B3D0D7}</a:tableStyleId>
              </a:tblPr>
              <a:tblGrid>
                <a:gridCol w="1828800">
                  <a:extLst>
                    <a:ext uri="{9D8B030D-6E8A-4147-A177-3AD203B41FA5}">
                      <a16:colId xmlns:a16="http://schemas.microsoft.com/office/drawing/2014/main" val="20000"/>
                    </a:ext>
                  </a:extLst>
                </a:gridCol>
                <a:gridCol w="6400800">
                  <a:extLst>
                    <a:ext uri="{9D8B030D-6E8A-4147-A177-3AD203B41FA5}">
                      <a16:colId xmlns:a16="http://schemas.microsoft.com/office/drawing/2014/main" val="20001"/>
                    </a:ext>
                  </a:extLst>
                </a:gridCol>
              </a:tblGrid>
              <a:tr h="464574">
                <a:tc>
                  <a:txBody>
                    <a:bodyPr/>
                    <a:lstStyle/>
                    <a:p>
                      <a:r>
                        <a:rPr lang="en-US" sz="1400" b="1" dirty="0">
                          <a:latin typeface="Palatino Linotype" pitchFamily="18" charset="0"/>
                        </a:rPr>
                        <a:t>Paper</a:t>
                      </a:r>
                      <a:r>
                        <a:rPr lang="en-US" sz="1400" b="1" baseline="0" dirty="0">
                          <a:latin typeface="Palatino Linotype" pitchFamily="18" charset="0"/>
                        </a:rPr>
                        <a:t> Title</a:t>
                      </a:r>
                      <a:endParaRPr lang="en-US" sz="1400" b="1" dirty="0">
                        <a:latin typeface="Palatino Linotype" pitchFamily="18" charset="0"/>
                      </a:endParaRPr>
                    </a:p>
                  </a:txBody>
                  <a:tcPr/>
                </a:tc>
                <a:tc>
                  <a:txBody>
                    <a:bodyPr/>
                    <a:lstStyle/>
                    <a:p>
                      <a:r>
                        <a:rPr lang="en-US" sz="1400" b="1" dirty="0">
                          <a:latin typeface="Palatino Linotype" pitchFamily="18" charset="0"/>
                        </a:rPr>
                        <a:t>Observations </a:t>
                      </a:r>
                    </a:p>
                  </a:txBody>
                  <a:tcPr/>
                </a:tc>
                <a:extLst>
                  <a:ext uri="{0D108BD9-81ED-4DB2-BD59-A6C34878D82A}">
                    <a16:rowId xmlns:a16="http://schemas.microsoft.com/office/drawing/2014/main" val="10000"/>
                  </a:ext>
                </a:extLst>
              </a:tr>
              <a:tr h="1295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latin typeface="Times New Roman" panose="02020603050405020304" pitchFamily="18" charset="0"/>
                          <a:cs typeface="Times New Roman" panose="02020603050405020304" pitchFamily="18" charset="0"/>
                        </a:rPr>
                        <a:t>Voice control robot using Arduino pick and place object</a:t>
                      </a:r>
                    </a:p>
                    <a:p>
                      <a:endParaRPr lang="en-US" sz="1400" b="1" dirty="0">
                        <a:latin typeface="Palatino Linotype" pitchFamily="18" charset="0"/>
                      </a:endParaRPr>
                    </a:p>
                  </a:txBody>
                  <a:tcPr/>
                </a:tc>
                <a:tc>
                  <a:txBody>
                    <a:bodyPr/>
                    <a:lstStyle/>
                    <a:p>
                      <a:r>
                        <a:rPr lang="en-US" sz="1400" b="1" dirty="0">
                          <a:latin typeface="Palatino Linotype" pitchFamily="18" charset="0"/>
                        </a:rPr>
                        <a:t>The proposed system using in this project is voice controlled system, speaker verification, speaker identification. The voice commands should be trained to </a:t>
                      </a:r>
                      <a:r>
                        <a:rPr lang="en-US" sz="1400" b="1" dirty="0" err="1">
                          <a:latin typeface="Palatino Linotype" pitchFamily="18" charset="0"/>
                        </a:rPr>
                        <a:t>easyVR</a:t>
                      </a:r>
                      <a:r>
                        <a:rPr lang="en-US" sz="1400" b="1" dirty="0">
                          <a:latin typeface="Palatino Linotype" pitchFamily="18" charset="0"/>
                        </a:rPr>
                        <a:t> module</a:t>
                      </a:r>
                    </a:p>
                  </a:txBody>
                  <a:tcPr/>
                </a:tc>
                <a:extLst>
                  <a:ext uri="{0D108BD9-81ED-4DB2-BD59-A6C34878D82A}">
                    <a16:rowId xmlns:a16="http://schemas.microsoft.com/office/drawing/2014/main" val="10001"/>
                  </a:ext>
                </a:extLst>
              </a:tr>
              <a:tr h="1008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latin typeface="Times New Roman" panose="02020603050405020304" pitchFamily="18" charset="0"/>
                          <a:cs typeface="Times New Roman" panose="02020603050405020304" pitchFamily="18" charset="0"/>
                        </a:rPr>
                        <a:t>Voice controlled robot vehicle using Arduino UNO</a:t>
                      </a:r>
                    </a:p>
                    <a:p>
                      <a:endParaRPr lang="en-US" sz="1400" b="1" dirty="0">
                        <a:latin typeface="Palatino Linotype" pitchFamily="18" charset="0"/>
                      </a:endParaRPr>
                    </a:p>
                  </a:txBody>
                  <a:tcPr/>
                </a:tc>
                <a:tc>
                  <a:txBody>
                    <a:bodyPr/>
                    <a:lstStyle/>
                    <a:p>
                      <a:r>
                        <a:rPr lang="en-US" sz="1400" b="1" dirty="0">
                          <a:latin typeface="Palatino Linotype" pitchFamily="18" charset="0"/>
                        </a:rPr>
                        <a:t>The speech recognition module accurately interpreted voice commands, with a reliable recognition rate in a controlled environment.</a:t>
                      </a:r>
                    </a:p>
                  </a:txBody>
                  <a:tcPr/>
                </a:tc>
                <a:extLst>
                  <a:ext uri="{0D108BD9-81ED-4DB2-BD59-A6C34878D82A}">
                    <a16:rowId xmlns:a16="http://schemas.microsoft.com/office/drawing/2014/main" val="10003"/>
                  </a:ext>
                </a:extLst>
              </a:tr>
              <a:tr h="1015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latin typeface="Times New Roman" panose="02020603050405020304" pitchFamily="18" charset="0"/>
                          <a:cs typeface="Times New Roman" panose="02020603050405020304" pitchFamily="18" charset="0"/>
                        </a:rPr>
                        <a:t>Arduino Based Voice Controlled Robot</a:t>
                      </a:r>
                    </a:p>
                    <a:p>
                      <a:endParaRPr lang="en-US" sz="1400" b="1" dirty="0">
                        <a:latin typeface="Palatino Linotype" pitchFamily="18" charset="0"/>
                      </a:endParaRPr>
                    </a:p>
                  </a:txBody>
                  <a:tcPr/>
                </a:tc>
                <a:tc>
                  <a:txBody>
                    <a:bodyPr/>
                    <a:lstStyle/>
                    <a:p>
                      <a:r>
                        <a:rPr lang="en-US" sz="1400" b="1" dirty="0">
                          <a:latin typeface="Palatino Linotype" pitchFamily="18" charset="0"/>
                        </a:rPr>
                        <a:t>Efficient power management is crucial for extended usage. Implement sleep modes or power-saving features to optimize energy consumption.</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36214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2892</TotalTime>
  <Words>1684</Words>
  <Application>Microsoft Office PowerPoint</Application>
  <PresentationFormat>On-screen Show (4:3)</PresentationFormat>
  <Paragraphs>301</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Palatino Linotype</vt:lpstr>
      <vt:lpstr>Times New Roman</vt:lpstr>
      <vt:lpstr>Wingdings</vt:lpstr>
      <vt:lpstr>Office Theme</vt:lpstr>
      <vt:lpstr>PROJECT TITLE:  VOICE CONTROLLED BOT USING ARDUINO</vt:lpstr>
      <vt:lpstr>ABSTRACT</vt:lpstr>
      <vt:lpstr>PROBLEM STATEMENT</vt:lpstr>
      <vt:lpstr>OBJECTIVE</vt:lpstr>
      <vt:lpstr>INTRODUCTION</vt:lpstr>
      <vt:lpstr>EXISTING SYSTEM</vt:lpstr>
      <vt:lpstr>PROPOSED SYSTEM</vt:lpstr>
      <vt:lpstr>Literature Survey</vt:lpstr>
      <vt:lpstr>Outcomes From Literature Survey</vt:lpstr>
      <vt:lpstr>SOFTWARE / HARDWARE REQUIREMENTS</vt:lpstr>
      <vt:lpstr>ARCHITECTURE DIAGRAM </vt:lpstr>
      <vt:lpstr>MAJOR COMPONENTS</vt:lpstr>
      <vt:lpstr>MODULES</vt:lpstr>
      <vt:lpstr>MODULES</vt:lpstr>
      <vt:lpstr>RESULT &amp; DISCUSSION</vt:lpstr>
      <vt:lpstr>FUTURE ENHANCEMENT</vt:lpstr>
      <vt:lpstr>CONCLUSION</vt:lpstr>
      <vt:lpstr>REFERENCE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Millimeter - Wave Antenna for 5G Applications</dc:title>
  <dc:creator>PRABU</dc:creator>
  <cp:lastModifiedBy>Kiruthika V</cp:lastModifiedBy>
  <cp:revision>127</cp:revision>
  <dcterms:created xsi:type="dcterms:W3CDTF">2015-04-07T04:42:07Z</dcterms:created>
  <dcterms:modified xsi:type="dcterms:W3CDTF">2024-05-08T10:41:33Z</dcterms:modified>
</cp:coreProperties>
</file>