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64" d="100"/>
          <a:sy n="64" d="100"/>
        </p:scale>
        <p:origin x="-876" y="-10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0" name=""/>
        <p:cNvGrpSpPr/>
        <p:nvPr/>
      </p:nvGrpSpPr>
      <p:grpSpPr>
        <a:xfrm>
          <a:off x="0" y="0"/>
          <a:ext cx="0" cy="0"/>
          <a:chOff x="0" y="0"/>
          <a:chExt cx="0" cy="0"/>
        </a:xfrm>
      </p:grpSpPr>
      <p:sp>
        <p:nvSpPr>
          <p:cNvPr id="104868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8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9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9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7"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6" name=""/>
        <p:cNvGrpSpPr/>
        <p:nvPr/>
      </p:nvGrpSpPr>
      <p:grpSpPr>
        <a:xfrm>
          <a:off x="0" y="0"/>
          <a:ext cx="0" cy="0"/>
          <a:chOff x="0" y="0"/>
          <a:chExt cx="0" cy="0"/>
        </a:xfrm>
      </p:grpSpPr>
      <p:sp>
        <p:nvSpPr>
          <p:cNvPr id="104867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73" name="Holder 3"/>
          <p:cNvSpPr>
            <a:spLocks noGrp="1"/>
          </p:cNvSpPr>
          <p:nvPr>
            <p:ph type="body" idx="1"/>
          </p:nvPr>
        </p:nvSpPr>
        <p:spPr/>
        <p:txBody>
          <a:bodyPr bIns="0" lIns="0" rIns="0" tIns="0"/>
          <a:p/>
        </p:txBody>
      </p:sp>
      <p:sp>
        <p:nvSpPr>
          <p:cNvPr id="104867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7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104867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7" name=""/>
        <p:cNvGrpSpPr/>
        <p:nvPr/>
      </p:nvGrpSpPr>
      <p:grpSpPr>
        <a:xfrm>
          <a:off x="0" y="0"/>
          <a:ext cx="0" cy="0"/>
          <a:chOff x="0" y="0"/>
          <a:chExt cx="0" cy="0"/>
        </a:xfrm>
      </p:grpSpPr>
      <p:sp>
        <p:nvSpPr>
          <p:cNvPr id="104867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7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104868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6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5"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6"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1048607"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38" name=""/>
        <p:cNvGrpSpPr/>
        <p:nvPr/>
      </p:nvGrpSpPr>
      <p:grpSpPr>
        <a:xfrm>
          <a:off x="0" y="0"/>
          <a:ext cx="0" cy="0"/>
          <a:chOff x="0" y="0"/>
          <a:chExt cx="0" cy="0"/>
        </a:xfrm>
      </p:grpSpPr>
      <p:sp>
        <p:nvSpPr>
          <p:cNvPr id="104868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104868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grpSp>
        <p:nvGrpSpPr>
          <p:cNvPr id="19"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143000" y="2057400"/>
            <a:ext cx="8382000" cy="755335"/>
          </a:xfrm>
          <a:prstGeom prst="rect"/>
        </p:spPr>
        <p:txBody>
          <a:bodyPr bIns="0" lIns="0" rIns="0" rtlCol="0" tIns="16510" vert="horz" wrap="square">
            <a:spAutoFit/>
          </a:bodyPr>
          <a:p>
            <a:pPr algn="r" marL="3213735">
              <a:lnSpc>
                <a:spcPct val="100000"/>
              </a:lnSpc>
              <a:spcBef>
                <a:spcPts val="130"/>
              </a:spcBef>
            </a:pPr>
            <a:r>
              <a:rPr dirty="0" sz="4800" lang="en-US" spc="15" smtClean="0">
                <a:latin typeface="Times New Roman" pitchFamily="18" charset="0"/>
                <a:cs typeface="Times New Roman" pitchFamily="18" charset="0"/>
              </a:rPr>
              <a:t>    </a:t>
            </a:r>
            <a:r>
              <a:rPr dirty="0" sz="4800" lang="en-US" spc="15" smtClean="0">
                <a:latin typeface="Times New Roman" pitchFamily="18" charset="0"/>
                <a:cs typeface="Times New Roman" pitchFamily="18" charset="0"/>
              </a:rPr>
              <a:t>K</a:t>
            </a:r>
            <a:r>
              <a:rPr dirty="0" sz="4800" lang="en-US" spc="15" smtClean="0">
                <a:latin typeface="Times New Roman" pitchFamily="18" charset="0"/>
                <a:cs typeface="Times New Roman" pitchFamily="18" charset="0"/>
              </a:rPr>
              <a:t>I</a:t>
            </a:r>
            <a:r>
              <a:rPr dirty="0" sz="4800" lang="en-US" spc="15" smtClean="0">
                <a:latin typeface="Times New Roman" pitchFamily="18" charset="0"/>
                <a:cs typeface="Times New Roman" pitchFamily="18" charset="0"/>
              </a:rPr>
              <a:t>R</a:t>
            </a:r>
            <a:r>
              <a:rPr dirty="0" sz="4800" lang="en-US" spc="15" smtClean="0">
                <a:latin typeface="Times New Roman" pitchFamily="18" charset="0"/>
                <a:cs typeface="Times New Roman" pitchFamily="18" charset="0"/>
              </a:rPr>
              <a:t>U</a:t>
            </a:r>
            <a:r>
              <a:rPr dirty="0" sz="4800" lang="en-US" spc="15" smtClean="0">
                <a:latin typeface="Times New Roman" pitchFamily="18" charset="0"/>
                <a:cs typeface="Times New Roman" pitchFamily="18" charset="0"/>
              </a:rPr>
              <a:t>BA </a:t>
            </a:r>
            <a:r>
              <a:rPr dirty="0" sz="4800" lang="en-US" spc="15" smtClean="0">
                <a:latin typeface="Times New Roman" pitchFamily="18" charset="0"/>
                <a:cs typeface="Times New Roman" pitchFamily="18" charset="0"/>
              </a:rPr>
              <a:t>A</a:t>
            </a:r>
            <a:r>
              <a:rPr dirty="0" sz="4800" lang="en-US" spc="15" smtClean="0">
                <a:latin typeface="Times New Roman" pitchFamily="18" charset="0"/>
                <a:cs typeface="Times New Roman" pitchFamily="18" charset="0"/>
              </a:rPr>
              <a:t> </a:t>
            </a:r>
            <a:endParaRPr dirty="0" sz="4800" spc="15">
              <a:latin typeface="Times New Roman" pitchFamily="18" charset="0"/>
              <a:cs typeface="Times New Roman" pitchFamily="18" charset="0"/>
            </a:endParaRPr>
          </a:p>
        </p:txBody>
      </p:sp>
      <p:sp>
        <p:nvSpPr>
          <p:cNvPr id="1048601" name="object 8"/>
          <p:cNvSpPr txBox="1"/>
          <p:nvPr/>
        </p:nvSpPr>
        <p:spPr>
          <a:xfrm>
            <a:off x="6781800" y="2819400"/>
            <a:ext cx="1859280" cy="391795"/>
          </a:xfrm>
          <a:prstGeom prst="rect"/>
        </p:spPr>
        <p:txBody>
          <a:bodyPr bIns="0" lIns="0" rIns="0" rtlCol="0" tIns="12700" vert="horz" wrap="square">
            <a:spAutoFit/>
          </a:bodyPr>
          <a:p>
            <a:pPr marL="12700">
              <a:lnSpc>
                <a:spcPct val="100000"/>
              </a:lnSpc>
              <a:spcBef>
                <a:spcPts val="100"/>
              </a:spcBef>
            </a:pPr>
            <a:r>
              <a:rPr b="1" dirty="0" sz="2400" spc="10">
                <a:solidFill>
                  <a:srgbClr val="2D936B"/>
                </a:solidFill>
                <a:latin typeface="Trebuchet MS"/>
                <a:cs typeface="Trebuchet MS"/>
              </a:rPr>
              <a:t>Final</a:t>
            </a:r>
            <a:r>
              <a:rPr b="1" dirty="0" sz="2400" spc="-165">
                <a:solidFill>
                  <a:srgbClr val="2D936B"/>
                </a:solidFill>
                <a:latin typeface="Trebuchet MS"/>
                <a:cs typeface="Trebuchet MS"/>
              </a:rPr>
              <a:t> </a:t>
            </a:r>
            <a:r>
              <a:rPr b="1" dirty="0" sz="2400" spc="-5">
                <a:solidFill>
                  <a:srgbClr val="2D936B"/>
                </a:solidFill>
                <a:latin typeface="Trebuchet MS"/>
                <a:cs typeface="Trebuchet MS"/>
              </a:rPr>
              <a:t>Project</a:t>
            </a:r>
            <a:endParaRPr sz="2400">
              <a:latin typeface="Trebuchet MS"/>
              <a:cs typeface="Trebuchet MS"/>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object 10"/>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3"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latin typeface="+mn-lt"/>
              </a:rPr>
              <a:t>R</a:t>
            </a:r>
            <a:r>
              <a:rPr dirty="0" spc="-40">
                <a:latin typeface="+mn-lt"/>
              </a:rPr>
              <a:t>E</a:t>
            </a:r>
            <a:r>
              <a:rPr dirty="0" spc="15">
                <a:latin typeface="+mn-lt"/>
              </a:rPr>
              <a:t>S</a:t>
            </a:r>
            <a:r>
              <a:rPr dirty="0" spc="-30">
                <a:latin typeface="+mn-lt"/>
              </a:rPr>
              <a:t>U</a:t>
            </a:r>
            <a:r>
              <a:rPr dirty="0" spc="-405">
                <a:latin typeface="+mn-lt"/>
              </a:rPr>
              <a:t>L</a:t>
            </a:r>
            <a:r>
              <a:rPr dirty="0">
                <a:latin typeface="+mn-lt"/>
              </a:rPr>
              <a:t>TS</a:t>
            </a:r>
          </a:p>
        </p:txBody>
      </p:sp>
      <p:sp>
        <p:nvSpPr>
          <p:cNvPr id="104867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71" name="TextBox 10"/>
          <p:cNvSpPr txBox="1"/>
          <p:nvPr/>
        </p:nvSpPr>
        <p:spPr>
          <a:xfrm>
            <a:off x="1295400" y="2286000"/>
            <a:ext cx="6781800" cy="3444240"/>
          </a:xfrm>
          <a:prstGeom prst="rect"/>
          <a:noFill/>
        </p:spPr>
        <p:txBody>
          <a:bodyPr rtlCol="0" wrap="square">
            <a:spAutoFit/>
          </a:bodyPr>
          <a:p>
            <a:pPr indent="-120650" marL="120650">
              <a:buFont typeface="Arial" pitchFamily="34" charset="0"/>
              <a:buChar char="•"/>
            </a:pPr>
            <a:r>
              <a:rPr dirty="0" sz="2800" lang="en-US" smtClean="0">
                <a:cs typeface="Times New Roman" pitchFamily="18" charset="0"/>
              </a:rPr>
              <a:t>Increased </a:t>
            </a:r>
            <a:r>
              <a:rPr dirty="0" sz="2800" lang="en-US" smtClean="0">
                <a:cs typeface="Times New Roman" pitchFamily="18" charset="0"/>
              </a:rPr>
              <a:t>understanding of user behavior and preferences</a:t>
            </a:r>
            <a:r>
              <a:rPr dirty="0" sz="2800" lang="en-US" smtClean="0">
                <a:cs typeface="Times New Roman" pitchFamily="18" charset="0"/>
              </a:rPr>
              <a:t>.</a:t>
            </a:r>
          </a:p>
          <a:p>
            <a:pPr indent="-120650" marL="120650">
              <a:buFont typeface="Arial" pitchFamily="34" charset="0"/>
              <a:buChar char="•"/>
            </a:pPr>
            <a:r>
              <a:rPr dirty="0" sz="2800" lang="en-US" smtClean="0">
                <a:cs typeface="Times New Roman" pitchFamily="18" charset="0"/>
              </a:rPr>
              <a:t> </a:t>
            </a:r>
            <a:r>
              <a:rPr dirty="0" sz="2800" lang="en-US" smtClean="0">
                <a:cs typeface="Times New Roman" pitchFamily="18" charset="0"/>
              </a:rPr>
              <a:t>Optimization of marketing strategies based on demographic insights</a:t>
            </a:r>
            <a:r>
              <a:rPr dirty="0" sz="2800" lang="en-US" smtClean="0">
                <a:cs typeface="Times New Roman" pitchFamily="18" charset="0"/>
              </a:rPr>
              <a:t>.</a:t>
            </a:r>
          </a:p>
          <a:p>
            <a:pPr indent="-120650" marL="120650">
              <a:buFont typeface="Arial" pitchFamily="34" charset="0"/>
              <a:buChar char="•"/>
            </a:pPr>
            <a:r>
              <a:rPr dirty="0" sz="2800" lang="en-US" smtClean="0">
                <a:cs typeface="Times New Roman" pitchFamily="18" charset="0"/>
              </a:rPr>
              <a:t> </a:t>
            </a:r>
            <a:r>
              <a:rPr dirty="0" sz="2800" lang="en-US" smtClean="0">
                <a:cs typeface="Times New Roman" pitchFamily="18" charset="0"/>
              </a:rPr>
              <a:t>Improved conversion rates and revenue generation</a:t>
            </a:r>
            <a:r>
              <a:rPr dirty="0" sz="2800" lang="en-US" smtClean="0">
                <a:cs typeface="Times New Roman" pitchFamily="18" charset="0"/>
              </a:rPr>
              <a:t>.</a:t>
            </a:r>
          </a:p>
          <a:p>
            <a:pPr indent="-120650" marL="120650">
              <a:buFont typeface="Arial" pitchFamily="34" charset="0"/>
              <a:buChar char="•"/>
            </a:pPr>
            <a:r>
              <a:rPr dirty="0" sz="2800" lang="en-US" smtClean="0">
                <a:cs typeface="Times New Roman" pitchFamily="18" charset="0"/>
              </a:rPr>
              <a:t> </a:t>
            </a:r>
            <a:r>
              <a:rPr dirty="0" sz="2800" lang="en-US" smtClean="0">
                <a:cs typeface="Times New Roman" pitchFamily="18" charset="0"/>
              </a:rPr>
              <a:t>Enhanced website performance and user experience.</a:t>
            </a:r>
            <a:endParaRPr dirty="0" sz="2800" lang="en-US">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1" name=""/>
        <p:cNvGrpSpPr/>
        <p:nvPr/>
      </p:nvGrpSpPr>
      <p:grpSpPr>
        <a:xfrm>
          <a:off x="0" y="0"/>
          <a:ext cx="0" cy="0"/>
          <a:chOff x="0" y="0"/>
          <a:chExt cx="0" cy="0"/>
        </a:xfrm>
      </p:grpSpPr>
      <p:sp>
        <p:nvSpPr>
          <p:cNvPr id="1048608" name="object 2"/>
          <p:cNvSpPr/>
          <p:nvPr/>
        </p:nvSpPr>
        <p:spPr>
          <a:xfrm>
            <a:off x="0" y="-15240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22" name="object 3"/>
          <p:cNvGrpSpPr/>
          <p:nvPr/>
        </p:nvGrpSpPr>
        <p:grpSpPr>
          <a:xfrm>
            <a:off x="7443849" y="0"/>
            <a:ext cx="4752975" cy="6863080"/>
            <a:chOff x="7443849" y="0"/>
            <a:chExt cx="4752975" cy="6863080"/>
          </a:xfrm>
        </p:grpSpPr>
        <p:sp>
          <p:nvSpPr>
            <p:cNvPr id="104860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9"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latin typeface="+mn-lt"/>
              </a:rPr>
              <a:t>PROJECT</a:t>
            </a:r>
            <a:r>
              <a:rPr dirty="0" sz="4250" spc="-85">
                <a:latin typeface="+mn-lt"/>
              </a:rPr>
              <a:t> </a:t>
            </a:r>
            <a:r>
              <a:rPr dirty="0" sz="4250" spc="25">
                <a:latin typeface="+mn-lt"/>
              </a:rPr>
              <a:t>TITLE</a:t>
            </a:r>
            <a:endParaRPr sz="4250">
              <a:latin typeface="+mn-lt"/>
            </a:endParaRPr>
          </a:p>
        </p:txBody>
      </p:sp>
      <p:grpSp>
        <p:nvGrpSpPr>
          <p:cNvPr id="23"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0" name="object 21"/>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2" name="TextBox 22"/>
          <p:cNvSpPr txBox="1"/>
          <p:nvPr/>
        </p:nvSpPr>
        <p:spPr>
          <a:xfrm>
            <a:off x="1981200" y="2743200"/>
            <a:ext cx="7772400" cy="769441"/>
          </a:xfrm>
          <a:prstGeom prst="rect"/>
          <a:noFill/>
        </p:spPr>
        <p:txBody>
          <a:bodyPr rtlCol="0" wrap="square">
            <a:spAutoFit/>
          </a:bodyPr>
          <a:p>
            <a:r>
              <a:rPr dirty="0" sz="4400" lang="en-US" smtClean="0"/>
              <a:t>E-</a:t>
            </a:r>
            <a:r>
              <a:rPr dirty="0" sz="4400" lang="en-US" err="1" smtClean="0"/>
              <a:t>Commerese</a:t>
            </a:r>
            <a:r>
              <a:rPr dirty="0" sz="4400" lang="en-US" smtClean="0"/>
              <a:t> Website Logs </a:t>
            </a:r>
            <a:endParaRPr dirty="0" sz="4400" lang="en-US">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4" name=""/>
        <p:cNvGrpSpPr/>
        <p:nvPr/>
      </p:nvGrpSpPr>
      <p:grpSpPr>
        <a:xfrm>
          <a:off x="0" y="0"/>
          <a:ext cx="0" cy="0"/>
          <a:chOff x="0" y="0"/>
          <a:chExt cx="0" cy="0"/>
        </a:xfrm>
      </p:grpSpPr>
      <p:sp>
        <p:nvSpPr>
          <p:cNvPr id="1048623"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25" name="object 3"/>
          <p:cNvGrpSpPr/>
          <p:nvPr/>
        </p:nvGrpSpPr>
        <p:grpSpPr>
          <a:xfrm>
            <a:off x="7443849" y="0"/>
            <a:ext cx="4752975" cy="6863080"/>
            <a:chOff x="7443849" y="0"/>
            <a:chExt cx="4752975" cy="6863080"/>
          </a:xfrm>
        </p:grpSpPr>
        <p:sp>
          <p:nvSpPr>
            <p:cNvPr id="1048624"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5"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6"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7"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8"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9"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0"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1"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2"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3"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4"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5"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6"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6"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7"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latin typeface="+mn-lt"/>
              </a:rPr>
              <a:t>A</a:t>
            </a:r>
            <a:r>
              <a:rPr dirty="0" spc="-5">
                <a:latin typeface="+mn-lt"/>
              </a:rPr>
              <a:t>G</a:t>
            </a:r>
            <a:r>
              <a:rPr dirty="0" spc="-35">
                <a:latin typeface="+mn-lt"/>
              </a:rPr>
              <a:t>E</a:t>
            </a:r>
            <a:r>
              <a:rPr dirty="0" spc="15">
                <a:latin typeface="+mn-lt"/>
              </a:rPr>
              <a:t>N</a:t>
            </a:r>
            <a:r>
              <a:rPr dirty="0">
                <a:latin typeface="+mn-lt"/>
              </a:rPr>
              <a:t>DA</a:t>
            </a:r>
          </a:p>
        </p:txBody>
      </p:sp>
      <p:sp>
        <p:nvSpPr>
          <p:cNvPr id="1048638"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39" name="TextBox 22"/>
          <p:cNvSpPr txBox="1"/>
          <p:nvPr/>
        </p:nvSpPr>
        <p:spPr>
          <a:xfrm>
            <a:off x="2057400" y="1752600"/>
            <a:ext cx="6400800" cy="3863340"/>
          </a:xfrm>
          <a:prstGeom prst="rect"/>
          <a:noFill/>
        </p:spPr>
        <p:txBody>
          <a:bodyPr rtlCol="0" wrap="square">
            <a:spAutoFit/>
          </a:bodyPr>
          <a:p>
            <a:pPr>
              <a:buFont typeface="Wingdings" pitchFamily="2" charset="2"/>
              <a:buChar char="Ø"/>
            </a:pPr>
            <a:r>
              <a:rPr dirty="0" sz="2800" lang="en-US" smtClean="0">
                <a:latin typeface="Times New Roman" pitchFamily="18" charset="0"/>
                <a:cs typeface="Times New Roman" pitchFamily="18" charset="0"/>
              </a:rPr>
              <a:t> Introduction</a:t>
            </a:r>
          </a:p>
          <a:p>
            <a:pPr>
              <a:buFont typeface="Wingdings" pitchFamily="2" charset="2"/>
              <a:buChar char="Ø"/>
            </a:pPr>
            <a:r>
              <a:rPr dirty="0" sz="2800" lang="en-US" smtClean="0">
                <a:latin typeface="Times New Roman" pitchFamily="18" charset="0"/>
                <a:cs typeface="Times New Roman" pitchFamily="18" charset="0"/>
              </a:rPr>
              <a:t> </a:t>
            </a:r>
            <a:r>
              <a:rPr dirty="0" sz="2800" lang="en-US" smtClean="0">
                <a:latin typeface="Times New Roman" pitchFamily="18" charset="0"/>
                <a:cs typeface="Times New Roman" pitchFamily="18" charset="0"/>
              </a:rPr>
              <a:t>Problem </a:t>
            </a:r>
            <a:r>
              <a:rPr dirty="0" sz="2800" lang="en-US" smtClean="0">
                <a:latin typeface="Times New Roman" pitchFamily="18" charset="0"/>
                <a:cs typeface="Times New Roman" pitchFamily="18" charset="0"/>
              </a:rPr>
              <a:t>Statement</a:t>
            </a:r>
          </a:p>
          <a:p>
            <a:pPr>
              <a:buFont typeface="Wingdings" pitchFamily="2" charset="2"/>
              <a:buChar char="Ø"/>
            </a:pPr>
            <a:r>
              <a:rPr dirty="0" sz="2800" lang="en-US" smtClean="0">
                <a:latin typeface="Times New Roman" pitchFamily="18" charset="0"/>
                <a:cs typeface="Times New Roman" pitchFamily="18" charset="0"/>
              </a:rPr>
              <a:t> </a:t>
            </a:r>
            <a:r>
              <a:rPr dirty="0" sz="2800" lang="en-US" smtClean="0">
                <a:latin typeface="Times New Roman" pitchFamily="18" charset="0"/>
                <a:cs typeface="Times New Roman" pitchFamily="18" charset="0"/>
              </a:rPr>
              <a:t>Project </a:t>
            </a:r>
            <a:r>
              <a:rPr dirty="0" sz="2800" lang="en-US" smtClean="0">
                <a:latin typeface="Times New Roman" pitchFamily="18" charset="0"/>
                <a:cs typeface="Times New Roman" pitchFamily="18" charset="0"/>
              </a:rPr>
              <a:t>Overview</a:t>
            </a:r>
          </a:p>
          <a:p>
            <a:pPr>
              <a:buFont typeface="Wingdings" pitchFamily="2" charset="2"/>
              <a:buChar char="Ø"/>
            </a:pPr>
            <a:r>
              <a:rPr dirty="0" sz="2800" lang="en-US" smtClean="0">
                <a:latin typeface="Times New Roman" pitchFamily="18" charset="0"/>
                <a:cs typeface="Times New Roman" pitchFamily="18" charset="0"/>
              </a:rPr>
              <a:t>End Users</a:t>
            </a:r>
          </a:p>
          <a:p>
            <a:pPr>
              <a:buFont typeface="Wingdings" pitchFamily="2" charset="2"/>
              <a:buChar char="Ø"/>
            </a:pPr>
            <a:r>
              <a:rPr dirty="0" sz="2800" lang="en-US" smtClean="0">
                <a:latin typeface="Times New Roman" pitchFamily="18" charset="0"/>
                <a:cs typeface="Times New Roman" pitchFamily="18" charset="0"/>
              </a:rPr>
              <a:t> </a:t>
            </a:r>
            <a:r>
              <a:rPr dirty="0" sz="2800" lang="en-US" smtClean="0">
                <a:latin typeface="Times New Roman" pitchFamily="18" charset="0"/>
                <a:cs typeface="Times New Roman" pitchFamily="18" charset="0"/>
              </a:rPr>
              <a:t>Solution </a:t>
            </a:r>
            <a:r>
              <a:rPr dirty="0" sz="2800" lang="en-US" smtClean="0">
                <a:latin typeface="Times New Roman" pitchFamily="18" charset="0"/>
                <a:cs typeface="Times New Roman" pitchFamily="18" charset="0"/>
              </a:rPr>
              <a:t>and Value </a:t>
            </a:r>
            <a:r>
              <a:rPr dirty="0" sz="2800" lang="en-US" smtClean="0">
                <a:latin typeface="Times New Roman" pitchFamily="18" charset="0"/>
                <a:cs typeface="Times New Roman" pitchFamily="18" charset="0"/>
              </a:rPr>
              <a:t>Proposition</a:t>
            </a:r>
          </a:p>
          <a:p>
            <a:pPr>
              <a:buFont typeface="Wingdings" pitchFamily="2" charset="2"/>
              <a:buChar char="Ø"/>
            </a:pPr>
            <a:r>
              <a:rPr dirty="0" sz="2800" lang="en-US" smtClean="0">
                <a:latin typeface="Times New Roman" pitchFamily="18" charset="0"/>
                <a:cs typeface="Times New Roman" pitchFamily="18" charset="0"/>
              </a:rPr>
              <a:t> </a:t>
            </a:r>
            <a:r>
              <a:rPr dirty="0" sz="2800" lang="en-US" smtClean="0">
                <a:latin typeface="Times New Roman" pitchFamily="18" charset="0"/>
                <a:cs typeface="Times New Roman" pitchFamily="18" charset="0"/>
              </a:rPr>
              <a:t>Key </a:t>
            </a:r>
            <a:r>
              <a:rPr dirty="0" sz="2800" lang="en-US" smtClean="0">
                <a:latin typeface="Times New Roman" pitchFamily="18" charset="0"/>
                <a:cs typeface="Times New Roman" pitchFamily="18" charset="0"/>
              </a:rPr>
              <a:t>Features</a:t>
            </a:r>
          </a:p>
          <a:p>
            <a:pPr>
              <a:buFont typeface="Wingdings" pitchFamily="2" charset="2"/>
              <a:buChar char="Ø"/>
            </a:pPr>
            <a:r>
              <a:rPr dirty="0" sz="2800" lang="en-US" smtClean="0">
                <a:latin typeface="Times New Roman" pitchFamily="18" charset="0"/>
                <a:cs typeface="Times New Roman" pitchFamily="18" charset="0"/>
              </a:rPr>
              <a:t> </a:t>
            </a:r>
            <a:r>
              <a:rPr dirty="0" sz="2800" lang="en-US" smtClean="0">
                <a:latin typeface="Times New Roman" pitchFamily="18" charset="0"/>
                <a:cs typeface="Times New Roman" pitchFamily="18" charset="0"/>
              </a:rPr>
              <a:t>Modeling </a:t>
            </a:r>
            <a:r>
              <a:rPr dirty="0" sz="2800" lang="en-US" smtClean="0">
                <a:latin typeface="Times New Roman" pitchFamily="18" charset="0"/>
                <a:cs typeface="Times New Roman" pitchFamily="18" charset="0"/>
              </a:rPr>
              <a:t>Approach</a:t>
            </a:r>
          </a:p>
          <a:p>
            <a:pPr>
              <a:buFont typeface="Wingdings" pitchFamily="2" charset="2"/>
              <a:buChar char="Ø"/>
            </a:pPr>
            <a:r>
              <a:rPr dirty="0" sz="2800" lang="en-US" smtClean="0">
                <a:latin typeface="Times New Roman" pitchFamily="18" charset="0"/>
                <a:cs typeface="Times New Roman" pitchFamily="18" charset="0"/>
              </a:rPr>
              <a:t>Results</a:t>
            </a:r>
          </a:p>
          <a:p>
            <a:pPr>
              <a:buFont typeface="Wingdings" pitchFamily="2" charset="2"/>
              <a:buChar char="Ø"/>
            </a:pPr>
            <a:r>
              <a:rPr dirty="0" sz="2800" lang="en-US" smtClean="0">
                <a:latin typeface="Times New Roman" pitchFamily="18" charset="0"/>
                <a:cs typeface="Times New Roman" pitchFamily="18" charset="0"/>
              </a:rPr>
              <a:t>Conclusion</a:t>
            </a:r>
            <a:endParaRPr dirty="0" sz="2800" lang="en-US">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7991475" y="2933700"/>
            <a:ext cx="2762250" cy="3257550"/>
            <a:chOff x="7991475" y="2933700"/>
            <a:chExt cx="2762250" cy="3257550"/>
          </a:xfrm>
        </p:grpSpPr>
        <p:sp>
          <p:nvSpPr>
            <p:cNvPr id="104864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2"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latin typeface="+mn-lt"/>
              </a:rPr>
              <a:t>P</a:t>
            </a:r>
            <a:r>
              <a:rPr dirty="0" sz="4250" spc="15">
                <a:latin typeface="+mn-lt"/>
              </a:rPr>
              <a:t>ROB</a:t>
            </a:r>
            <a:r>
              <a:rPr dirty="0" sz="4250" spc="55">
                <a:latin typeface="+mn-lt"/>
              </a:rPr>
              <a:t>L</a:t>
            </a:r>
            <a:r>
              <a:rPr dirty="0" sz="4250" spc="-20">
                <a:latin typeface="+mn-lt"/>
              </a:rPr>
              <a:t>E</a:t>
            </a:r>
            <a:r>
              <a:rPr dirty="0" sz="4250" spc="20">
                <a:latin typeface="+mn-lt"/>
              </a:rPr>
              <a:t>M</a:t>
            </a:r>
            <a:r>
              <a:rPr dirty="0" sz="4250">
                <a:latin typeface="+mn-lt"/>
              </a:rPr>
              <a:t>	</a:t>
            </a:r>
            <a:r>
              <a:rPr dirty="0" sz="4250" spc="10">
                <a:latin typeface="+mn-lt"/>
              </a:rPr>
              <a:t>S</a:t>
            </a:r>
            <a:r>
              <a:rPr dirty="0" sz="4250" spc="-370">
                <a:latin typeface="+mn-lt"/>
              </a:rPr>
              <a:t>T</a:t>
            </a:r>
            <a:r>
              <a:rPr dirty="0" sz="4250" spc="-375">
                <a:latin typeface="+mn-lt"/>
              </a:rPr>
              <a:t>A</a:t>
            </a:r>
            <a:r>
              <a:rPr dirty="0" sz="4250" spc="15">
                <a:latin typeface="+mn-lt"/>
              </a:rPr>
              <a:t>T</a:t>
            </a:r>
            <a:r>
              <a:rPr dirty="0" sz="4250" spc="-10">
                <a:latin typeface="+mn-lt"/>
              </a:rPr>
              <a:t>E</a:t>
            </a:r>
            <a:r>
              <a:rPr dirty="0" sz="4250" spc="-20">
                <a:latin typeface="+mn-lt"/>
              </a:rPr>
              <a:t>ME</a:t>
            </a:r>
            <a:r>
              <a:rPr dirty="0" sz="4250" spc="10">
                <a:latin typeface="+mn-lt"/>
              </a:rPr>
              <a:t>NT</a:t>
            </a:r>
            <a:endParaRPr sz="4250">
              <a:latin typeface="+mn-lt"/>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4" name="TextBox 10"/>
          <p:cNvSpPr txBox="1"/>
          <p:nvPr/>
        </p:nvSpPr>
        <p:spPr>
          <a:xfrm>
            <a:off x="381000" y="2057400"/>
            <a:ext cx="7772399" cy="3025140"/>
          </a:xfrm>
          <a:prstGeom prst="rect"/>
          <a:noFill/>
        </p:spPr>
        <p:txBody>
          <a:bodyPr rtlCol="0" wrap="square">
            <a:spAutoFit/>
          </a:bodyPr>
          <a:p>
            <a:r>
              <a:rPr dirty="0" sz="2800" lang="en-US" smtClean="0"/>
              <a:t>E-commerce website logs data created for helping the data analysts to practice exploratory data analysis and data visualization. The dataset has data on when the website was accessed, IP address of the source, Country, language in which website was accessed, amount of sales made by that IP address. </a:t>
            </a:r>
            <a:endParaRPr dirty="0" sz="2800" lang="en-US">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grpSp>
        <p:nvGrpSpPr>
          <p:cNvPr id="30" name="object 2"/>
          <p:cNvGrpSpPr/>
          <p:nvPr/>
        </p:nvGrpSpPr>
        <p:grpSpPr>
          <a:xfrm>
            <a:off x="8658225" y="2590800"/>
            <a:ext cx="3533775" cy="3810000"/>
            <a:chOff x="8658225" y="2647950"/>
            <a:chExt cx="3533775" cy="3810000"/>
          </a:xfrm>
        </p:grpSpPr>
        <p:sp>
          <p:nvSpPr>
            <p:cNvPr id="104864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4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sz="4250" spc="5" smtClean="0">
                <a:latin typeface="+mn-lt"/>
              </a:rPr>
              <a:t>PROJECT</a:t>
            </a:r>
            <a:r>
              <a:rPr dirty="0" sz="4250" lang="en-US" spc="5" smtClean="0">
                <a:latin typeface="+mn-lt"/>
              </a:rPr>
              <a:t> </a:t>
            </a:r>
            <a:r>
              <a:rPr sz="4250" spc="-20" smtClean="0">
                <a:latin typeface="+mn-lt"/>
              </a:rPr>
              <a:t>OVERVIEW</a:t>
            </a:r>
            <a:endParaRPr sz="4250">
              <a:latin typeface="+mn-lt"/>
            </a:endParaRPr>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0" name="TextBox 10"/>
          <p:cNvSpPr txBox="1"/>
          <p:nvPr/>
        </p:nvSpPr>
        <p:spPr>
          <a:xfrm>
            <a:off x="762000" y="1981200"/>
            <a:ext cx="7391400" cy="2186940"/>
          </a:xfrm>
          <a:prstGeom prst="rect"/>
          <a:noFill/>
        </p:spPr>
        <p:txBody>
          <a:bodyPr rtlCol="0" wrap="square">
            <a:spAutoFit/>
          </a:bodyPr>
          <a:p>
            <a:pPr indent="-165100" marL="165100">
              <a:buFont typeface="Arial" pitchFamily="34" charset="0"/>
              <a:buChar char="•"/>
            </a:pPr>
            <a:r>
              <a:rPr dirty="0" sz="2800" lang="en-US" smtClean="0">
                <a:cs typeface="Times New Roman" pitchFamily="18" charset="0"/>
              </a:rPr>
              <a:t>Utilizing </a:t>
            </a:r>
            <a:r>
              <a:rPr dirty="0" sz="2800" lang="en-US" smtClean="0">
                <a:cs typeface="Times New Roman" pitchFamily="18" charset="0"/>
              </a:rPr>
              <a:t>e-commerce website logs data for exploratory data analysis and visualization</a:t>
            </a:r>
            <a:r>
              <a:rPr dirty="0" sz="2800" lang="en-US" smtClean="0">
                <a:cs typeface="Times New Roman" pitchFamily="18" charset="0"/>
              </a:rPr>
              <a:t>.</a:t>
            </a:r>
          </a:p>
          <a:p>
            <a:pPr indent="-165100" marL="165100">
              <a:buFont typeface="Arial" pitchFamily="34" charset="0"/>
              <a:buChar char="•"/>
            </a:pPr>
            <a:r>
              <a:rPr dirty="0" sz="2800" lang="en-US" smtClean="0">
                <a:cs typeface="Times New Roman" pitchFamily="18" charset="0"/>
              </a:rPr>
              <a:t> </a:t>
            </a:r>
            <a:r>
              <a:rPr dirty="0" sz="2800" lang="en-US" smtClean="0">
                <a:cs typeface="Times New Roman" pitchFamily="18" charset="0"/>
              </a:rPr>
              <a:t>Aiming to uncover trends, patterns, and actionable insights to improve business decision-making</a:t>
            </a:r>
            <a:endParaRPr dirty="0" sz="2800" lang="en-US">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5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latin typeface="+mn-lt"/>
              </a:rPr>
              <a:t>W</a:t>
            </a:r>
            <a:r>
              <a:rPr dirty="0" sz="3200" spc="-20">
                <a:latin typeface="+mn-lt"/>
              </a:rPr>
              <a:t>H</a:t>
            </a:r>
            <a:r>
              <a:rPr dirty="0" sz="3200" spc="20">
                <a:latin typeface="+mn-lt"/>
              </a:rPr>
              <a:t>O</a:t>
            </a:r>
            <a:r>
              <a:rPr dirty="0" sz="3200" spc="-235">
                <a:latin typeface="+mn-lt"/>
              </a:rPr>
              <a:t> </a:t>
            </a:r>
            <a:r>
              <a:rPr dirty="0" sz="3200" spc="-10">
                <a:latin typeface="+mn-lt"/>
              </a:rPr>
              <a:t>AR</a:t>
            </a:r>
            <a:r>
              <a:rPr dirty="0" sz="3200" spc="15">
                <a:latin typeface="+mn-lt"/>
              </a:rPr>
              <a:t>E</a:t>
            </a:r>
            <a:r>
              <a:rPr dirty="0" sz="3200" spc="-35">
                <a:latin typeface="+mn-lt"/>
              </a:rPr>
              <a:t> </a:t>
            </a:r>
            <a:r>
              <a:rPr dirty="0" sz="3200" spc="-10">
                <a:latin typeface="+mn-lt"/>
              </a:rPr>
              <a:t>T</a:t>
            </a:r>
            <a:r>
              <a:rPr dirty="0" sz="3200" spc="-15">
                <a:latin typeface="+mn-lt"/>
              </a:rPr>
              <a:t>H</a:t>
            </a:r>
            <a:r>
              <a:rPr dirty="0" sz="3200" spc="15">
                <a:latin typeface="+mn-lt"/>
              </a:rPr>
              <a:t>E</a:t>
            </a:r>
            <a:r>
              <a:rPr dirty="0" sz="3200" spc="-35">
                <a:latin typeface="+mn-lt"/>
              </a:rPr>
              <a:t> </a:t>
            </a:r>
            <a:r>
              <a:rPr dirty="0" sz="3200" spc="-20">
                <a:latin typeface="+mn-lt"/>
              </a:rPr>
              <a:t>E</a:t>
            </a:r>
            <a:r>
              <a:rPr dirty="0" sz="3200" spc="30">
                <a:latin typeface="+mn-lt"/>
              </a:rPr>
              <a:t>N</a:t>
            </a:r>
            <a:r>
              <a:rPr dirty="0" sz="3200" spc="15">
                <a:latin typeface="+mn-lt"/>
              </a:rPr>
              <a:t>D</a:t>
            </a:r>
            <a:r>
              <a:rPr dirty="0" sz="3200" spc="-45">
                <a:latin typeface="+mn-lt"/>
              </a:rPr>
              <a:t> </a:t>
            </a:r>
            <a:r>
              <a:rPr dirty="0" sz="3200">
                <a:latin typeface="+mn-lt"/>
              </a:rPr>
              <a:t>U</a:t>
            </a:r>
            <a:r>
              <a:rPr dirty="0" sz="3200" spc="10">
                <a:latin typeface="+mn-lt"/>
              </a:rPr>
              <a:t>S</a:t>
            </a:r>
            <a:r>
              <a:rPr dirty="0" sz="3200" spc="-25">
                <a:latin typeface="+mn-lt"/>
              </a:rPr>
              <a:t>E</a:t>
            </a:r>
            <a:r>
              <a:rPr dirty="0" sz="3200" spc="-10">
                <a:latin typeface="+mn-lt"/>
              </a:rPr>
              <a:t>R</a:t>
            </a:r>
            <a:r>
              <a:rPr dirty="0" sz="3200" spc="5">
                <a:latin typeface="+mn-lt"/>
              </a:rPr>
              <a:t>S?</a:t>
            </a:r>
            <a:endParaRPr sz="3200">
              <a:latin typeface="+mn-lt"/>
            </a:endParaRPr>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53" name="TextBox 8"/>
          <p:cNvSpPr txBox="1"/>
          <p:nvPr/>
        </p:nvSpPr>
        <p:spPr>
          <a:xfrm>
            <a:off x="1447800" y="2286000"/>
            <a:ext cx="4953000" cy="1767840"/>
          </a:xfrm>
          <a:prstGeom prst="rect"/>
          <a:noFill/>
        </p:spPr>
        <p:txBody>
          <a:bodyPr rtlCol="0" wrap="square">
            <a:spAutoFit/>
          </a:bodyPr>
          <a:p>
            <a:pPr>
              <a:buFont typeface="Arial" pitchFamily="34" charset="0"/>
              <a:buChar char="•"/>
            </a:pPr>
            <a:r>
              <a:rPr dirty="0" sz="2800" lang="en-US" smtClean="0">
                <a:cs typeface="Times New Roman" pitchFamily="18" charset="0"/>
              </a:rPr>
              <a:t>Data analysts</a:t>
            </a:r>
          </a:p>
          <a:p>
            <a:pPr>
              <a:buFont typeface="Arial" pitchFamily="34" charset="0"/>
              <a:buChar char="•"/>
            </a:pPr>
            <a:r>
              <a:rPr dirty="0" sz="2800" lang="en-US" smtClean="0">
                <a:cs typeface="Times New Roman" pitchFamily="18" charset="0"/>
              </a:rPr>
              <a:t>Business stakeholders</a:t>
            </a:r>
          </a:p>
          <a:p>
            <a:pPr>
              <a:buFont typeface="Arial" pitchFamily="34" charset="0"/>
              <a:buChar char="•"/>
            </a:pPr>
            <a:r>
              <a:rPr dirty="0" sz="2800" lang="en-US" smtClean="0">
                <a:cs typeface="Times New Roman" pitchFamily="18" charset="0"/>
              </a:rPr>
              <a:t> </a:t>
            </a:r>
            <a:r>
              <a:rPr dirty="0" sz="2800" lang="en-US" smtClean="0">
                <a:cs typeface="Times New Roman" pitchFamily="18" charset="0"/>
              </a:rPr>
              <a:t>Marketing </a:t>
            </a:r>
            <a:r>
              <a:rPr dirty="0" sz="2800" lang="en-US" smtClean="0">
                <a:cs typeface="Times New Roman" pitchFamily="18" charset="0"/>
              </a:rPr>
              <a:t>teams</a:t>
            </a:r>
          </a:p>
          <a:p>
            <a:pPr>
              <a:buFont typeface="Arial" pitchFamily="34" charset="0"/>
              <a:buChar char="•"/>
            </a:pPr>
            <a:r>
              <a:rPr dirty="0" sz="2800" lang="en-US" smtClean="0">
                <a:cs typeface="Times New Roman" pitchFamily="18" charset="0"/>
              </a:rPr>
              <a:t>Website </a:t>
            </a:r>
            <a:r>
              <a:rPr dirty="0" sz="2800" lang="en-US" smtClean="0">
                <a:cs typeface="Times New Roman" pitchFamily="18" charset="0"/>
              </a:rPr>
              <a:t>developers</a:t>
            </a:r>
            <a:endParaRPr dirty="0" sz="2800" lang="en-US">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40">
                <a:latin typeface="+mn-lt"/>
              </a:rPr>
              <a:t>Y</a:t>
            </a:r>
            <a:r>
              <a:rPr dirty="0" sz="3600" spc="10">
                <a:latin typeface="+mn-lt"/>
              </a:rPr>
              <a:t>O</a:t>
            </a:r>
            <a:r>
              <a:rPr dirty="0" sz="3600" spc="25">
                <a:latin typeface="+mn-lt"/>
              </a:rPr>
              <a:t>U</a:t>
            </a:r>
            <a:r>
              <a:rPr dirty="0" sz="3600">
                <a:latin typeface="+mn-lt"/>
              </a:rPr>
              <a:t>R</a:t>
            </a:r>
            <a:r>
              <a:rPr dirty="0" sz="3600" spc="5">
                <a:latin typeface="+mn-lt"/>
              </a:rPr>
              <a:t> </a:t>
            </a:r>
            <a:r>
              <a:rPr dirty="0" sz="3600" spc="25">
                <a:latin typeface="+mn-lt"/>
              </a:rPr>
              <a:t>S</a:t>
            </a:r>
            <a:r>
              <a:rPr dirty="0" sz="3600" spc="10">
                <a:latin typeface="+mn-lt"/>
              </a:rPr>
              <a:t>O</a:t>
            </a:r>
            <a:r>
              <a:rPr dirty="0" sz="3600" spc="25">
                <a:latin typeface="+mn-lt"/>
              </a:rPr>
              <a:t>LU</a:t>
            </a:r>
            <a:r>
              <a:rPr dirty="0" sz="3600" spc="-35">
                <a:latin typeface="+mn-lt"/>
              </a:rPr>
              <a:t>T</a:t>
            </a:r>
            <a:r>
              <a:rPr dirty="0" sz="3600" spc="-30">
                <a:latin typeface="+mn-lt"/>
              </a:rPr>
              <a:t>I</a:t>
            </a:r>
            <a:r>
              <a:rPr dirty="0" sz="3600" spc="10">
                <a:latin typeface="+mn-lt"/>
              </a:rPr>
              <a:t>O</a:t>
            </a:r>
            <a:r>
              <a:rPr dirty="0" sz="3600">
                <a:latin typeface="+mn-lt"/>
              </a:rPr>
              <a:t>N</a:t>
            </a:r>
            <a:r>
              <a:rPr dirty="0" sz="3600" spc="-345">
                <a:latin typeface="+mn-lt"/>
              </a:rPr>
              <a:t> </a:t>
            </a:r>
            <a:r>
              <a:rPr dirty="0" sz="3600" spc="-35">
                <a:latin typeface="+mn-lt"/>
              </a:rPr>
              <a:t>A</a:t>
            </a:r>
            <a:r>
              <a:rPr dirty="0" sz="3600" spc="-5">
                <a:latin typeface="+mn-lt"/>
              </a:rPr>
              <a:t>N</a:t>
            </a:r>
            <a:r>
              <a:rPr dirty="0" sz="3600">
                <a:latin typeface="+mn-lt"/>
              </a:rPr>
              <a:t>D</a:t>
            </a:r>
            <a:r>
              <a:rPr dirty="0" sz="3600" spc="35">
                <a:latin typeface="+mn-lt"/>
              </a:rPr>
              <a:t> </a:t>
            </a:r>
            <a:r>
              <a:rPr dirty="0" sz="3600" spc="-30">
                <a:latin typeface="+mn-lt"/>
              </a:rPr>
              <a:t>I</a:t>
            </a:r>
            <a:r>
              <a:rPr dirty="0" sz="3600" spc="-35">
                <a:latin typeface="+mn-lt"/>
              </a:rPr>
              <a:t>T</a:t>
            </a:r>
            <a:r>
              <a:rPr dirty="0" sz="3600">
                <a:latin typeface="+mn-lt"/>
              </a:rPr>
              <a:t>S</a:t>
            </a:r>
            <a:r>
              <a:rPr dirty="0" sz="3600" spc="60">
                <a:latin typeface="+mn-lt"/>
              </a:rPr>
              <a:t> </a:t>
            </a:r>
            <a:r>
              <a:rPr dirty="0" sz="3600" spc="-295">
                <a:latin typeface="+mn-lt"/>
              </a:rPr>
              <a:t>V</a:t>
            </a:r>
            <a:r>
              <a:rPr dirty="0" sz="3600" spc="-35">
                <a:latin typeface="+mn-lt"/>
              </a:rPr>
              <a:t>A</a:t>
            </a:r>
            <a:r>
              <a:rPr dirty="0" sz="3600" spc="25">
                <a:latin typeface="+mn-lt"/>
              </a:rPr>
              <a:t>LU</a:t>
            </a:r>
            <a:r>
              <a:rPr dirty="0" sz="3600">
                <a:latin typeface="+mn-lt"/>
              </a:rPr>
              <a:t>E</a:t>
            </a:r>
            <a:r>
              <a:rPr dirty="0" sz="3600" spc="-65">
                <a:latin typeface="+mn-lt"/>
              </a:rPr>
              <a:t> </a:t>
            </a:r>
            <a:r>
              <a:rPr dirty="0" sz="3600" spc="-15">
                <a:latin typeface="+mn-lt"/>
              </a:rPr>
              <a:t>P</a:t>
            </a:r>
            <a:r>
              <a:rPr dirty="0" sz="3600" spc="-30">
                <a:latin typeface="+mn-lt"/>
              </a:rPr>
              <a:t>R</a:t>
            </a:r>
            <a:r>
              <a:rPr dirty="0" sz="3600" spc="10">
                <a:latin typeface="+mn-lt"/>
              </a:rPr>
              <a:t>O</a:t>
            </a:r>
            <a:r>
              <a:rPr dirty="0" sz="3600" spc="-15">
                <a:latin typeface="+mn-lt"/>
              </a:rPr>
              <a:t>P</a:t>
            </a:r>
            <a:r>
              <a:rPr dirty="0" sz="3600" spc="10">
                <a:latin typeface="+mn-lt"/>
              </a:rPr>
              <a:t>O</a:t>
            </a:r>
            <a:r>
              <a:rPr dirty="0" sz="3600" spc="25">
                <a:latin typeface="+mn-lt"/>
              </a:rPr>
              <a:t>S</a:t>
            </a:r>
            <a:r>
              <a:rPr dirty="0" sz="3600" spc="-30">
                <a:latin typeface="+mn-lt"/>
              </a:rPr>
              <a:t>I</a:t>
            </a:r>
            <a:r>
              <a:rPr dirty="0" sz="3600" spc="-35">
                <a:latin typeface="+mn-lt"/>
              </a:rPr>
              <a:t>T</a:t>
            </a:r>
            <a:r>
              <a:rPr dirty="0" sz="3600" spc="-30">
                <a:latin typeface="+mn-lt"/>
              </a:rPr>
              <a:t>I</a:t>
            </a:r>
            <a:r>
              <a:rPr dirty="0" sz="3600" spc="10">
                <a:latin typeface="+mn-lt"/>
              </a:rPr>
              <a:t>O</a:t>
            </a:r>
            <a:r>
              <a:rPr dirty="0" sz="3600">
                <a:latin typeface="+mn-lt"/>
              </a:rPr>
              <a:t>N</a:t>
            </a:r>
            <a:endParaRPr sz="3600">
              <a:latin typeface="+mn-lt"/>
            </a:endParaRP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56" name="TextBox 9"/>
          <p:cNvSpPr txBox="1"/>
          <p:nvPr/>
        </p:nvSpPr>
        <p:spPr>
          <a:xfrm>
            <a:off x="3733800" y="2667000"/>
            <a:ext cx="184731" cy="369332"/>
          </a:xfrm>
          <a:prstGeom prst="rect"/>
          <a:noFill/>
        </p:spPr>
        <p:txBody>
          <a:bodyPr rtlCol="0" wrap="none">
            <a:spAutoFit/>
          </a:bodyPr>
          <a:p>
            <a:endParaRPr lang="en-US"/>
          </a:p>
        </p:txBody>
      </p:sp>
      <p:sp>
        <p:nvSpPr>
          <p:cNvPr id="1048657" name="TextBox 10"/>
          <p:cNvSpPr txBox="1"/>
          <p:nvPr/>
        </p:nvSpPr>
        <p:spPr>
          <a:xfrm>
            <a:off x="3429000" y="2133600"/>
            <a:ext cx="5791200" cy="4701540"/>
          </a:xfrm>
          <a:prstGeom prst="rect"/>
          <a:noFill/>
        </p:spPr>
        <p:txBody>
          <a:bodyPr rtlCol="0" wrap="square">
            <a:spAutoFit/>
          </a:bodyPr>
          <a:p>
            <a:pPr indent="-165100" marL="165100">
              <a:buFont typeface="Arial" pitchFamily="34" charset="0"/>
              <a:buChar char="•"/>
            </a:pPr>
            <a:r>
              <a:rPr dirty="0" sz="2800" lang="en-US" smtClean="0">
                <a:cs typeface="Times New Roman" pitchFamily="18" charset="0"/>
              </a:rPr>
              <a:t>Analyzing </a:t>
            </a:r>
            <a:r>
              <a:rPr dirty="0" sz="2800" lang="en-US" smtClean="0">
                <a:cs typeface="Times New Roman" pitchFamily="18" charset="0"/>
              </a:rPr>
              <a:t>access timestamps, IP addresses, countries, languages, and sales data</a:t>
            </a:r>
            <a:r>
              <a:rPr dirty="0" sz="2800" lang="en-US" smtClean="0">
                <a:cs typeface="Times New Roman" pitchFamily="18" charset="0"/>
              </a:rPr>
              <a:t>.</a:t>
            </a:r>
          </a:p>
          <a:p>
            <a:pPr indent="-165100" marL="165100">
              <a:buFont typeface="Arial" pitchFamily="34" charset="0"/>
              <a:buChar char="•"/>
            </a:pPr>
            <a:r>
              <a:rPr dirty="0" sz="2800" lang="en-US" smtClean="0">
                <a:cs typeface="Times New Roman" pitchFamily="18" charset="0"/>
              </a:rPr>
              <a:t> </a:t>
            </a:r>
            <a:r>
              <a:rPr dirty="0" sz="2800" lang="en-US" smtClean="0">
                <a:cs typeface="Times New Roman" pitchFamily="18" charset="0"/>
              </a:rPr>
              <a:t>Providing actionable insights to optimize website performance, target audience, and sales strategies</a:t>
            </a:r>
            <a:r>
              <a:rPr dirty="0" sz="2800" lang="en-US" smtClean="0">
                <a:cs typeface="Times New Roman" pitchFamily="18" charset="0"/>
              </a:rPr>
              <a:t>.</a:t>
            </a:r>
          </a:p>
          <a:p>
            <a:pPr indent="-165100" marL="165100">
              <a:buFont typeface="Arial" pitchFamily="34" charset="0"/>
              <a:buChar char="•"/>
            </a:pPr>
            <a:r>
              <a:rPr dirty="0" sz="2800" lang="en-US" smtClean="0">
                <a:cs typeface="Times New Roman" pitchFamily="18" charset="0"/>
              </a:rPr>
              <a:t> </a:t>
            </a:r>
            <a:r>
              <a:rPr dirty="0" sz="2800" lang="en-US" smtClean="0">
                <a:cs typeface="Times New Roman" pitchFamily="18" charset="0"/>
              </a:rPr>
              <a:t>Empowering stakeholders to make data-driven decisions for business growth and user engagement</a:t>
            </a: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5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59" name="object 7"/>
          <p:cNvSpPr txBox="1">
            <a:spLocks noGrp="1"/>
          </p:cNvSpPr>
          <p:nvPr>
            <p:ph type="title"/>
          </p:nvPr>
        </p:nvSpPr>
        <p:spPr>
          <a:xfrm>
            <a:off x="739775" y="654938"/>
            <a:ext cx="7543165" cy="638810"/>
          </a:xfrm>
          <a:prstGeom prst="rect"/>
        </p:spPr>
        <p:txBody>
          <a:bodyPr bIns="0" lIns="0" rIns="0" rtlCol="0" tIns="16510" vert="horz" wrap="square">
            <a:spAutoFit/>
          </a:bodyPr>
          <a:p>
            <a:pPr marL="12700">
              <a:lnSpc>
                <a:spcPct val="100000"/>
              </a:lnSpc>
              <a:spcBef>
                <a:spcPts val="130"/>
              </a:spcBef>
            </a:pPr>
            <a:r>
              <a:rPr dirty="0" sz="4250" spc="15">
                <a:latin typeface="+mn-lt"/>
              </a:rPr>
              <a:t>THE</a:t>
            </a:r>
            <a:r>
              <a:rPr dirty="0" sz="4250" spc="20">
                <a:latin typeface="+mn-lt"/>
              </a:rPr>
              <a:t> </a:t>
            </a:r>
            <a:r>
              <a:rPr dirty="0" sz="4250" spc="10">
                <a:latin typeface="+mn-lt"/>
              </a:rPr>
              <a:t>WOW</a:t>
            </a:r>
            <a:r>
              <a:rPr dirty="0" sz="4250" spc="85">
                <a:latin typeface="+mn-lt"/>
              </a:rPr>
              <a:t> </a:t>
            </a:r>
            <a:r>
              <a:rPr dirty="0" sz="4250" spc="10">
                <a:latin typeface="+mn-lt"/>
              </a:rPr>
              <a:t>IN</a:t>
            </a:r>
            <a:r>
              <a:rPr dirty="0" sz="4250" spc="-5">
                <a:latin typeface="+mn-lt"/>
              </a:rPr>
              <a:t> </a:t>
            </a:r>
            <a:r>
              <a:rPr dirty="0" sz="4250" spc="15">
                <a:latin typeface="+mn-lt"/>
              </a:rPr>
              <a:t>YOUR</a:t>
            </a:r>
            <a:r>
              <a:rPr dirty="0" sz="4250" spc="-10">
                <a:latin typeface="+mn-lt"/>
              </a:rPr>
              <a:t> </a:t>
            </a:r>
            <a:r>
              <a:rPr dirty="0" sz="4250" spc="20">
                <a:latin typeface="+mn-lt"/>
              </a:rPr>
              <a:t>SOLUTION</a:t>
            </a:r>
            <a:endParaRPr sz="4250">
              <a:latin typeface="+mn-lt"/>
            </a:endParaRPr>
          </a:p>
        </p:txBody>
      </p:sp>
      <p:sp>
        <p:nvSpPr>
          <p:cNvPr id="104866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048661" name="TextBox 8"/>
          <p:cNvSpPr txBox="1"/>
          <p:nvPr/>
        </p:nvSpPr>
        <p:spPr>
          <a:xfrm>
            <a:off x="2971800" y="2362200"/>
            <a:ext cx="5791200" cy="3444240"/>
          </a:xfrm>
          <a:prstGeom prst="rect"/>
          <a:noFill/>
        </p:spPr>
        <p:txBody>
          <a:bodyPr rtlCol="0" wrap="square">
            <a:spAutoFit/>
          </a:bodyPr>
          <a:p>
            <a:pPr indent="-165100" marL="165100">
              <a:buFont typeface="Arial" pitchFamily="34" charset="0"/>
              <a:buChar char="•"/>
            </a:pPr>
            <a:r>
              <a:rPr dirty="0" sz="2800" lang="en-US" smtClean="0">
                <a:cs typeface="Times New Roman" pitchFamily="18" charset="0"/>
              </a:rPr>
              <a:t>Real-time </a:t>
            </a:r>
            <a:r>
              <a:rPr dirty="0" sz="2800" lang="en-US" smtClean="0">
                <a:cs typeface="Times New Roman" pitchFamily="18" charset="0"/>
              </a:rPr>
              <a:t>visualization of website traffic and sales data</a:t>
            </a:r>
            <a:r>
              <a:rPr dirty="0" sz="2800" lang="en-US" smtClean="0">
                <a:cs typeface="Times New Roman" pitchFamily="18" charset="0"/>
              </a:rPr>
              <a:t>.</a:t>
            </a:r>
          </a:p>
          <a:p>
            <a:pPr indent="-165100" marL="165100">
              <a:buFont typeface="Arial" pitchFamily="34" charset="0"/>
              <a:buChar char="•"/>
            </a:pPr>
            <a:r>
              <a:rPr dirty="0" sz="2800" lang="en-US" smtClean="0">
                <a:cs typeface="Times New Roman" pitchFamily="18" charset="0"/>
              </a:rPr>
              <a:t> </a:t>
            </a:r>
            <a:r>
              <a:rPr dirty="0" sz="2800" lang="en-US" smtClean="0">
                <a:cs typeface="Times New Roman" pitchFamily="18" charset="0"/>
              </a:rPr>
              <a:t>Predictive analytics for forecasting sales trends</a:t>
            </a:r>
            <a:r>
              <a:rPr dirty="0" sz="2800" lang="en-US" smtClean="0">
                <a:cs typeface="Times New Roman" pitchFamily="18" charset="0"/>
              </a:rPr>
              <a:t>.</a:t>
            </a:r>
          </a:p>
          <a:p>
            <a:pPr indent="-165100" marL="165100">
              <a:buFont typeface="Arial" pitchFamily="34" charset="0"/>
              <a:buChar char="•"/>
            </a:pPr>
            <a:r>
              <a:rPr dirty="0" sz="2800" lang="en-US" smtClean="0">
                <a:cs typeface="Times New Roman" pitchFamily="18" charset="0"/>
              </a:rPr>
              <a:t> </a:t>
            </a:r>
            <a:r>
              <a:rPr dirty="0" sz="2800" lang="en-US" smtClean="0">
                <a:cs typeface="Times New Roman" pitchFamily="18" charset="0"/>
              </a:rPr>
              <a:t>Interactive dashboards for user-friendly exploration of insights</a:t>
            </a:r>
            <a:r>
              <a:rPr dirty="0" sz="2800" lang="en-US" smtClean="0">
                <a:cs typeface="Times New Roman" pitchFamily="18" charset="0"/>
              </a:rPr>
              <a:t>.</a:t>
            </a:r>
          </a:p>
          <a:p>
            <a:pPr indent="-165100" marL="165100">
              <a:buFont typeface="Arial" pitchFamily="34" charset="0"/>
              <a:buChar char="•"/>
            </a:pPr>
            <a:r>
              <a:rPr dirty="0" sz="2800" lang="en-US" smtClean="0">
                <a:cs typeface="Times New Roman" pitchFamily="18" charset="0"/>
              </a:rPr>
              <a:t> </a:t>
            </a:r>
            <a:r>
              <a:rPr dirty="0" sz="2800" lang="en-US" smtClean="0">
                <a:cs typeface="Times New Roman" pitchFamily="18" charset="0"/>
              </a:rPr>
              <a:t>Customizable reports tailored to different stakeholders' needs</a:t>
            </a:r>
            <a:endParaRPr dirty="0" sz="2800" lang="en-US">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5" name="object 7"/>
          <p:cNvSpPr txBox="1"/>
          <p:nvPr/>
        </p:nvSpPr>
        <p:spPr>
          <a:xfrm>
            <a:off x="739775" y="1367853"/>
            <a:ext cx="2811780" cy="300355"/>
          </a:xfrm>
          <a:prstGeom prst="rect"/>
        </p:spPr>
        <p:txBody>
          <a:bodyPr bIns="0" lIns="0" rIns="0" rtlCol="0" tIns="12700" vert="horz" wrap="square">
            <a:spAutoFit/>
          </a:bodyPr>
          <a:p>
            <a:pPr marL="12700">
              <a:lnSpc>
                <a:spcPct val="100000"/>
              </a:lnSpc>
              <a:spcBef>
                <a:spcPts val="100"/>
              </a:spcBef>
            </a:pPr>
            <a:r>
              <a:rPr dirty="0" sz="1800" spc="-45">
                <a:latin typeface="Trebuchet MS"/>
                <a:cs typeface="Trebuchet MS"/>
              </a:rPr>
              <a:t>Teams</a:t>
            </a:r>
            <a:r>
              <a:rPr dirty="0" sz="1800" spc="-15">
                <a:latin typeface="Trebuchet MS"/>
                <a:cs typeface="Trebuchet MS"/>
              </a:rPr>
              <a:t> </a:t>
            </a:r>
            <a:r>
              <a:rPr dirty="0" sz="1800" spc="10">
                <a:latin typeface="Trebuchet MS"/>
                <a:cs typeface="Trebuchet MS"/>
              </a:rPr>
              <a:t>cam</a:t>
            </a:r>
            <a:r>
              <a:rPr dirty="0" sz="1800" spc="-105">
                <a:latin typeface="Trebuchet MS"/>
                <a:cs typeface="Trebuchet MS"/>
              </a:rPr>
              <a:t> </a:t>
            </a:r>
            <a:r>
              <a:rPr dirty="0" sz="1800" spc="-5">
                <a:latin typeface="Trebuchet MS"/>
                <a:cs typeface="Trebuchet MS"/>
              </a:rPr>
              <a:t>add</a:t>
            </a:r>
            <a:r>
              <a:rPr dirty="0" sz="1800" spc="10">
                <a:latin typeface="Trebuchet MS"/>
                <a:cs typeface="Trebuchet MS"/>
              </a:rPr>
              <a:t> </a:t>
            </a:r>
            <a:r>
              <a:rPr dirty="0" sz="1800" spc="-5">
                <a:latin typeface="Trebuchet MS"/>
                <a:cs typeface="Trebuchet MS"/>
              </a:rPr>
              <a:t>wireframes</a:t>
            </a:r>
            <a:endParaRPr sz="1800">
              <a:latin typeface="Trebuchet MS"/>
              <a:cs typeface="Trebuchet MS"/>
            </a:endParaRPr>
          </a:p>
        </p:txBody>
      </p:sp>
      <p:sp>
        <p:nvSpPr>
          <p:cNvPr id="104866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67"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cs typeface="Trebuchet MS"/>
              </a:rPr>
              <a:t>M</a:t>
            </a:r>
            <a:r>
              <a:rPr b="1" dirty="0" sz="4800">
                <a:cs typeface="Trebuchet MS"/>
              </a:rPr>
              <a:t>O</a:t>
            </a:r>
            <a:r>
              <a:rPr b="1" dirty="0" sz="4800" spc="-15">
                <a:cs typeface="Trebuchet MS"/>
              </a:rPr>
              <a:t>D</a:t>
            </a:r>
            <a:r>
              <a:rPr b="1" dirty="0" sz="4800" spc="-35">
                <a:cs typeface="Trebuchet MS"/>
              </a:rPr>
              <a:t>E</a:t>
            </a:r>
            <a:r>
              <a:rPr b="1" dirty="0" sz="4800" spc="-30">
                <a:cs typeface="Trebuchet MS"/>
              </a:rPr>
              <a:t>LL</a:t>
            </a:r>
            <a:r>
              <a:rPr b="1" dirty="0" sz="4800" spc="-5">
                <a:cs typeface="Trebuchet MS"/>
              </a:rPr>
              <a:t>I</a:t>
            </a:r>
            <a:r>
              <a:rPr b="1" dirty="0" sz="4800" spc="30">
                <a:cs typeface="Trebuchet MS"/>
              </a:rPr>
              <a:t>N</a:t>
            </a:r>
            <a:r>
              <a:rPr b="1" dirty="0" sz="4800" spc="5">
                <a:cs typeface="Trebuchet MS"/>
              </a:rPr>
              <a:t>G</a:t>
            </a:r>
            <a:endParaRPr sz="4800">
              <a:cs typeface="Trebuchet MS"/>
            </a:endParaRPr>
          </a:p>
        </p:txBody>
      </p:sp>
      <p:sp>
        <p:nvSpPr>
          <p:cNvPr id="1048668" name="TextBox 9"/>
          <p:cNvSpPr txBox="1"/>
          <p:nvPr/>
        </p:nvSpPr>
        <p:spPr>
          <a:xfrm>
            <a:off x="1371600" y="2057400"/>
            <a:ext cx="6934200" cy="3863340"/>
          </a:xfrm>
          <a:prstGeom prst="rect"/>
          <a:noFill/>
        </p:spPr>
        <p:txBody>
          <a:bodyPr rtlCol="0" wrap="square">
            <a:spAutoFit/>
          </a:bodyPr>
          <a:p>
            <a:pPr indent="-165100" marL="165100">
              <a:buFont typeface="Arial" pitchFamily="34" charset="0"/>
              <a:buChar char="•"/>
            </a:pPr>
            <a:r>
              <a:rPr dirty="0" sz="2800" lang="en-US" smtClean="0">
                <a:cs typeface="Times New Roman" pitchFamily="18" charset="0"/>
              </a:rPr>
              <a:t> </a:t>
            </a:r>
            <a:r>
              <a:rPr dirty="0" sz="2800" lang="en-US" smtClean="0">
                <a:cs typeface="Times New Roman" pitchFamily="18" charset="0"/>
              </a:rPr>
              <a:t>Utilizing statistical analysis, machine learning algorithms, and data visualization techniques</a:t>
            </a:r>
            <a:r>
              <a:rPr dirty="0" sz="2800" lang="en-US" smtClean="0">
                <a:cs typeface="Times New Roman" pitchFamily="18" charset="0"/>
              </a:rPr>
              <a:t>.</a:t>
            </a:r>
          </a:p>
          <a:p>
            <a:pPr indent="-165100" marL="165100">
              <a:buFont typeface="Arial" pitchFamily="34" charset="0"/>
              <a:buChar char="•"/>
            </a:pPr>
            <a:r>
              <a:rPr dirty="0" sz="2800" lang="en-US" smtClean="0">
                <a:cs typeface="Times New Roman" pitchFamily="18" charset="0"/>
              </a:rPr>
              <a:t> </a:t>
            </a:r>
            <a:r>
              <a:rPr dirty="0" sz="2800" lang="en-US" smtClean="0">
                <a:cs typeface="Times New Roman" pitchFamily="18" charset="0"/>
              </a:rPr>
              <a:t>Exploring correlations between website access patterns, user demographics, and sales </a:t>
            </a:r>
            <a:r>
              <a:rPr dirty="0" sz="2800" lang="en-US" smtClean="0">
                <a:cs typeface="Times New Roman" pitchFamily="18" charset="0"/>
              </a:rPr>
              <a:t>performance.</a:t>
            </a:r>
          </a:p>
          <a:p>
            <a:pPr indent="-165100" marL="165100">
              <a:buFont typeface="Arial" pitchFamily="34" charset="0"/>
              <a:buChar char="•"/>
            </a:pPr>
            <a:r>
              <a:rPr dirty="0" sz="2800" lang="en-US" smtClean="0">
                <a:cs typeface="Times New Roman" pitchFamily="18" charset="0"/>
              </a:rPr>
              <a:t>Building </a:t>
            </a:r>
            <a:r>
              <a:rPr dirty="0" sz="2800" lang="en-US" smtClean="0">
                <a:cs typeface="Times New Roman" pitchFamily="18" charset="0"/>
              </a:rPr>
              <a:t>predictive models to forecast future sales and identify potential growth opportunities</a:t>
            </a:r>
            <a:endParaRPr dirty="0" lang="en-US">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Student Name</dc:title>
  <dc:creator>STUDENT</dc:creator>
  <cp:lastModifiedBy>STUDENT</cp:lastModifiedBy>
  <dcterms:created xsi:type="dcterms:W3CDTF">2024-04-01T21:49:35Z</dcterms:created>
  <dcterms:modified xsi:type="dcterms:W3CDTF">2024-04-08T08:46:58Z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y fmtid="{D5CDD505-2E9C-101B-9397-08002B2CF9AE}" pid="4" name="ICV">
    <vt:lpwstr>ef52d00862934ae0b44cf61c082dc64f</vt:lpwstr>
  </property>
</Properties>
</file>