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Current Employee Rating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cat>
            <c:multiLvlStrRef>
              <c:f>'[SALES DATA FOR III B.COM CS - A &amp; B.xlsx]CREDIT RATING'!$C$237:$F$241</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Charlize</c:v>
                  </c:pt>
                  <c:pt idx="1">
                    <c:v>Kendrick</c:v>
                  </c:pt>
                  <c:pt idx="2">
                    <c:v>Meadow</c:v>
                  </c:pt>
                  <c:pt idx="3">
                    <c:v>Ryker</c:v>
                  </c:pt>
                  <c:pt idx="4">
                    <c:v>Bruno</c:v>
                  </c:pt>
                </c:lvl>
                <c:lvl>
                  <c:pt idx="0">
                    <c:v>2683</c:v>
                  </c:pt>
                  <c:pt idx="1">
                    <c:v>2684</c:v>
                  </c:pt>
                  <c:pt idx="2">
                    <c:v>2685</c:v>
                  </c:pt>
                  <c:pt idx="3">
                    <c:v>2686</c:v>
                  </c:pt>
                  <c:pt idx="4">
                    <c:v>2687</c:v>
                  </c:pt>
                </c:lvl>
              </c:multiLvlStrCache>
            </c:multiLvlStrRef>
          </c:cat>
          <c:val>
            <c:numRef>
              <c:f>'[SALES DATA FOR III B.COM CS - A &amp; B.xlsx]CREDIT RATING'!$G$237:$G$241</c:f>
              <c:numCache>
                <c:formatCode>General</c:formatCode>
                <c:ptCount val="5"/>
                <c:pt idx="0">
                  <c:v>4</c:v>
                </c:pt>
                <c:pt idx="1">
                  <c:v>5</c:v>
                </c:pt>
                <c:pt idx="2">
                  <c:v>2</c:v>
                </c:pt>
                <c:pt idx="3">
                  <c:v>4</c:v>
                </c:pt>
                <c:pt idx="4">
                  <c:v>2</c:v>
                </c:pt>
              </c:numCache>
            </c:numRef>
          </c:val>
          <c:extLst>
            <c:ext xmlns:c16="http://schemas.microsoft.com/office/drawing/2014/chart" uri="{C3380CC4-5D6E-409C-BE32-E72D297353CC}">
              <c16:uniqueId val="{00000000-7527-4644-A32C-E9E950EEECC7}"/>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VIGNESH.R</a:t>
            </a:r>
          </a:p>
          <a:p>
            <a:r>
              <a:rPr lang="en-US" sz="2400" dirty="0"/>
              <a:t>REGISTER NO:122202704</a:t>
            </a:r>
          </a:p>
          <a:p>
            <a:r>
              <a:rPr lang="en-US" sz="2400" dirty="0"/>
              <a:t>DEPARTMENT:B.COM CORPORATE SECRETARY SHIP </a:t>
            </a:r>
          </a:p>
          <a:p>
            <a:r>
              <a:rPr lang="en-US" sz="2400" dirty="0"/>
              <a:t>COLLEGE: THIRUTHANGAL NADAR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4" name="Table 13">
            <a:extLst>
              <a:ext uri="{FF2B5EF4-FFF2-40B4-BE49-F238E27FC236}">
                <a16:creationId xmlns:a16="http://schemas.microsoft.com/office/drawing/2014/main" id="{74D55BD6-63E1-D56F-E03C-7699C2C2C850}"/>
              </a:ext>
            </a:extLst>
          </p:cNvPr>
          <p:cNvGraphicFramePr/>
          <p:nvPr>
            <p:extLst>
              <p:ext uri="{D42A27DB-BD31-4B8C-83A1-F6EECF244321}">
                <p14:modId xmlns:p14="http://schemas.microsoft.com/office/powerpoint/2010/main" val="1778577615"/>
              </p:ext>
            </p:extLst>
          </p:nvPr>
        </p:nvGraphicFramePr>
        <p:xfrm>
          <a:off x="63699" y="1851829"/>
          <a:ext cx="4864100" cy="245975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782974333"/>
                    </a:ext>
                  </a:extLst>
                </a:gridCol>
                <a:gridCol w="812800">
                  <a:extLst>
                    <a:ext uri="{9D8B030D-6E8A-4147-A177-3AD203B41FA5}">
                      <a16:colId xmlns:a16="http://schemas.microsoft.com/office/drawing/2014/main" val="1997815975"/>
                    </a:ext>
                  </a:extLst>
                </a:gridCol>
                <a:gridCol w="1003300">
                  <a:extLst>
                    <a:ext uri="{9D8B030D-6E8A-4147-A177-3AD203B41FA5}">
                      <a16:colId xmlns:a16="http://schemas.microsoft.com/office/drawing/2014/main" val="4145611250"/>
                    </a:ext>
                  </a:extLst>
                </a:gridCol>
                <a:gridCol w="1181100">
                  <a:extLst>
                    <a:ext uri="{9D8B030D-6E8A-4147-A177-3AD203B41FA5}">
                      <a16:colId xmlns:a16="http://schemas.microsoft.com/office/drawing/2014/main" val="3754700948"/>
                    </a:ext>
                  </a:extLst>
                </a:gridCol>
                <a:gridCol w="1447800">
                  <a:extLst>
                    <a:ext uri="{9D8B030D-6E8A-4147-A177-3AD203B41FA5}">
                      <a16:colId xmlns:a16="http://schemas.microsoft.com/office/drawing/2014/main" val="2134417494"/>
                    </a:ext>
                  </a:extLst>
                </a:gridCol>
              </a:tblGrid>
              <a:tr h="491950">
                <a:tc>
                  <a:txBody>
                    <a:bodyPr/>
                    <a:lstStyle/>
                    <a:p>
                      <a:pPr algn="r" fontAlgn="b"/>
                      <a:r>
                        <a:rPr lang="en-US" sz="1100" u="none" strike="noStrike">
                          <a:effectLst/>
                        </a:rPr>
                        <a:t>2683</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Charlize</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a:effectLst/>
                        </a:rPr>
                        <a:t>4</a:t>
                      </a:r>
                      <a:endParaRPr lang="en-US" sz="1100" b="0" i="0" u="none" strike="noStrike">
                        <a:effectLst/>
                        <a:latin typeface="Calibri" panose="020F0502020204030204" pitchFamily="34" charset="0"/>
                      </a:endParaRPr>
                    </a:p>
                  </a:txBody>
                  <a:tcPr marL="3464" marR="3464" marT="3464" anchor="b"/>
                </a:tc>
                <a:extLst>
                  <a:ext uri="{0D108BD9-81ED-4DB2-BD59-A6C34878D82A}">
                    <a16:rowId xmlns:a16="http://schemas.microsoft.com/office/drawing/2014/main" val="2503093458"/>
                  </a:ext>
                </a:extLst>
              </a:tr>
              <a:tr h="491950">
                <a:tc>
                  <a:txBody>
                    <a:bodyPr/>
                    <a:lstStyle/>
                    <a:p>
                      <a:pPr algn="r" fontAlgn="b"/>
                      <a:r>
                        <a:rPr lang="en-US" sz="1100" u="none" strike="noStrike">
                          <a:effectLst/>
                        </a:rPr>
                        <a:t>2684</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Kendrick</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a:effectLst/>
                        </a:rPr>
                        <a:t>5</a:t>
                      </a:r>
                      <a:endParaRPr lang="en-US" sz="1100" b="0" i="0" u="none" strike="noStrike">
                        <a:effectLst/>
                        <a:latin typeface="Calibri" panose="020F0502020204030204" pitchFamily="34" charset="0"/>
                      </a:endParaRPr>
                    </a:p>
                  </a:txBody>
                  <a:tcPr marL="3464" marR="3464" marT="3464" anchor="b"/>
                </a:tc>
                <a:extLst>
                  <a:ext uri="{0D108BD9-81ED-4DB2-BD59-A6C34878D82A}">
                    <a16:rowId xmlns:a16="http://schemas.microsoft.com/office/drawing/2014/main" val="1809489575"/>
                  </a:ext>
                </a:extLst>
              </a:tr>
              <a:tr h="491950">
                <a:tc>
                  <a:txBody>
                    <a:bodyPr/>
                    <a:lstStyle/>
                    <a:p>
                      <a:pPr algn="r" fontAlgn="b"/>
                      <a:r>
                        <a:rPr lang="en-US" sz="1100" u="none" strike="noStrike">
                          <a:effectLst/>
                        </a:rPr>
                        <a:t>2685</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Meadow</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a:effectLst/>
                        </a:rPr>
                        <a:t>2</a:t>
                      </a:r>
                      <a:endParaRPr lang="en-US" sz="1100" b="0" i="0" u="none" strike="noStrike">
                        <a:effectLst/>
                        <a:latin typeface="Calibri" panose="020F0502020204030204" pitchFamily="34" charset="0"/>
                      </a:endParaRPr>
                    </a:p>
                  </a:txBody>
                  <a:tcPr marL="3464" marR="3464" marT="3464" anchor="b"/>
                </a:tc>
                <a:extLst>
                  <a:ext uri="{0D108BD9-81ED-4DB2-BD59-A6C34878D82A}">
                    <a16:rowId xmlns:a16="http://schemas.microsoft.com/office/drawing/2014/main" val="354715685"/>
                  </a:ext>
                </a:extLst>
              </a:tr>
              <a:tr h="491950">
                <a:tc>
                  <a:txBody>
                    <a:bodyPr/>
                    <a:lstStyle/>
                    <a:p>
                      <a:pPr algn="r" fontAlgn="b"/>
                      <a:r>
                        <a:rPr lang="en-US" sz="1100" u="none" strike="noStrike">
                          <a:effectLst/>
                        </a:rPr>
                        <a:t>2686</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Ryker</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a:effectLst/>
                        </a:rPr>
                        <a:t>4</a:t>
                      </a:r>
                      <a:endParaRPr lang="en-US" sz="1100" b="0" i="0" u="none" strike="noStrike">
                        <a:effectLst/>
                        <a:latin typeface="Calibri" panose="020F0502020204030204" pitchFamily="34" charset="0"/>
                      </a:endParaRPr>
                    </a:p>
                  </a:txBody>
                  <a:tcPr marL="3464" marR="3464" marT="3464" anchor="b"/>
                </a:tc>
                <a:extLst>
                  <a:ext uri="{0D108BD9-81ED-4DB2-BD59-A6C34878D82A}">
                    <a16:rowId xmlns:a16="http://schemas.microsoft.com/office/drawing/2014/main" val="590836535"/>
                  </a:ext>
                </a:extLst>
              </a:tr>
              <a:tr h="491950">
                <a:tc>
                  <a:txBody>
                    <a:bodyPr/>
                    <a:lstStyle/>
                    <a:p>
                      <a:pPr algn="r" fontAlgn="b"/>
                      <a:r>
                        <a:rPr lang="en-US" sz="1100" u="none" strike="noStrike">
                          <a:effectLst/>
                        </a:rPr>
                        <a:t>2687</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Bruno</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464" marR="3464" marT="3464" anchor="b"/>
                </a:tc>
                <a:tc>
                  <a:txBody>
                    <a:bodyPr/>
                    <a:lstStyle/>
                    <a:p>
                      <a:pPr algn="r" fontAlgn="b"/>
                      <a:r>
                        <a:rPr lang="en-US" sz="1100" u="none" strike="noStrike" dirty="0">
                          <a:effectLst/>
                        </a:rPr>
                        <a:t>2</a:t>
                      </a:r>
                      <a:endParaRPr lang="en-US" sz="1100" b="0"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2948630570"/>
                  </a:ext>
                </a:extLst>
              </a:tr>
            </a:tbl>
          </a:graphicData>
        </a:graphic>
      </p:graphicFrame>
      <p:graphicFrame>
        <p:nvGraphicFramePr>
          <p:cNvPr id="16" name="Table 15">
            <a:extLst>
              <a:ext uri="{FF2B5EF4-FFF2-40B4-BE49-F238E27FC236}">
                <a16:creationId xmlns:a16="http://schemas.microsoft.com/office/drawing/2014/main" id="{3AC1B04C-4D2E-6C82-C769-8B0117D9EDB0}"/>
              </a:ext>
            </a:extLst>
          </p:cNvPr>
          <p:cNvGraphicFramePr/>
          <p:nvPr>
            <p:extLst>
              <p:ext uri="{D42A27DB-BD31-4B8C-83A1-F6EECF244321}">
                <p14:modId xmlns:p14="http://schemas.microsoft.com/office/powerpoint/2010/main" val="3411305286"/>
              </p:ext>
            </p:extLst>
          </p:nvPr>
        </p:nvGraphicFramePr>
        <p:xfrm>
          <a:off x="63699" y="1303618"/>
          <a:ext cx="4864100" cy="548212"/>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1025347112"/>
                    </a:ext>
                  </a:extLst>
                </a:gridCol>
                <a:gridCol w="812800">
                  <a:extLst>
                    <a:ext uri="{9D8B030D-6E8A-4147-A177-3AD203B41FA5}">
                      <a16:colId xmlns:a16="http://schemas.microsoft.com/office/drawing/2014/main" val="1192051018"/>
                    </a:ext>
                  </a:extLst>
                </a:gridCol>
                <a:gridCol w="1003300">
                  <a:extLst>
                    <a:ext uri="{9D8B030D-6E8A-4147-A177-3AD203B41FA5}">
                      <a16:colId xmlns:a16="http://schemas.microsoft.com/office/drawing/2014/main" val="1066399902"/>
                    </a:ext>
                  </a:extLst>
                </a:gridCol>
                <a:gridCol w="1181100">
                  <a:extLst>
                    <a:ext uri="{9D8B030D-6E8A-4147-A177-3AD203B41FA5}">
                      <a16:colId xmlns:a16="http://schemas.microsoft.com/office/drawing/2014/main" val="3506517144"/>
                    </a:ext>
                  </a:extLst>
                </a:gridCol>
                <a:gridCol w="1447800">
                  <a:extLst>
                    <a:ext uri="{9D8B030D-6E8A-4147-A177-3AD203B41FA5}">
                      <a16:colId xmlns:a16="http://schemas.microsoft.com/office/drawing/2014/main" val="356638575"/>
                    </a:ext>
                  </a:extLst>
                </a:gridCol>
              </a:tblGrid>
              <a:tr h="548212">
                <a:tc>
                  <a:txBody>
                    <a:bodyPr/>
                    <a:lstStyle/>
                    <a:p>
                      <a:pPr algn="l" fontAlgn="b"/>
                      <a:r>
                        <a:rPr lang="en-US" sz="1100" u="none" strike="noStrike">
                          <a:effectLst/>
                        </a:rPr>
                        <a:t>EmpID</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FirstName</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DepartmentType</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a:effectLst/>
                        </a:rPr>
                        <a:t>Performance Score</a:t>
                      </a:r>
                      <a:endParaRPr lang="en-US" sz="1100" b="1" i="0" u="none" strike="noStrike">
                        <a:effectLst/>
                        <a:latin typeface="Calibri" panose="020F0502020204030204" pitchFamily="34" charset="0"/>
                      </a:endParaRPr>
                    </a:p>
                  </a:txBody>
                  <a:tcPr marL="3464" marR="3464" marT="3464" anchor="b"/>
                </a:tc>
                <a:tc>
                  <a:txBody>
                    <a:bodyPr/>
                    <a:lstStyle/>
                    <a:p>
                      <a:pPr algn="l" fontAlgn="b"/>
                      <a:r>
                        <a:rPr lang="en-US" sz="1100" u="none" strike="noStrike" dirty="0">
                          <a:effectLst/>
                        </a:rPr>
                        <a:t>Current Employee Rating</a:t>
                      </a:r>
                      <a:endParaRPr lang="en-US" sz="1100" b="1" i="0" u="none" strike="noStrike" dirty="0">
                        <a:effectLst/>
                        <a:latin typeface="Calibri" panose="020F0502020204030204" pitchFamily="34" charset="0"/>
                      </a:endParaRPr>
                    </a:p>
                  </a:txBody>
                  <a:tcPr marL="3464" marR="3464" marT="3464" anchor="b"/>
                </a:tc>
                <a:extLst>
                  <a:ext uri="{0D108BD9-81ED-4DB2-BD59-A6C34878D82A}">
                    <a16:rowId xmlns:a16="http://schemas.microsoft.com/office/drawing/2014/main" val="2090734701"/>
                  </a:ext>
                </a:extLst>
              </a:tr>
            </a:tbl>
          </a:graphicData>
        </a:graphic>
      </p:graphicFrame>
      <p:graphicFrame>
        <p:nvGraphicFramePr>
          <p:cNvPr id="19" name="Chart 18">
            <a:extLst>
              <a:ext uri="{FF2B5EF4-FFF2-40B4-BE49-F238E27FC236}">
                <a16:creationId xmlns:a16="http://schemas.microsoft.com/office/drawing/2014/main" id="{9F654C8F-3ED4-F56B-0CD8-D70D49E59993}"/>
              </a:ext>
            </a:extLst>
          </p:cNvPr>
          <p:cNvGraphicFramePr>
            <a:graphicFrameLocks/>
          </p:cNvGraphicFramePr>
          <p:nvPr>
            <p:extLst>
              <p:ext uri="{D42A27DB-BD31-4B8C-83A1-F6EECF244321}">
                <p14:modId xmlns:p14="http://schemas.microsoft.com/office/powerpoint/2010/main" val="365856731"/>
              </p:ext>
            </p:extLst>
          </p:nvPr>
        </p:nvGraphicFramePr>
        <p:xfrm>
          <a:off x="4927799" y="661437"/>
          <a:ext cx="4572000" cy="3468623"/>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2A31FDF7-6B01-AE61-54D1-D54F94D4576E}"/>
              </a:ext>
            </a:extLst>
          </p:cNvPr>
          <p:cNvSpPr txBox="1"/>
          <p:nvPr/>
        </p:nvSpPr>
        <p:spPr>
          <a:xfrm>
            <a:off x="1666875" y="4713149"/>
            <a:ext cx="6100074" cy="1754326"/>
          </a:xfrm>
          <a:prstGeom prst="rect">
            <a:avLst/>
          </a:prstGeom>
          <a:noFill/>
        </p:spPr>
        <p:txBody>
          <a:bodyPr wrap="square">
            <a:spAutoFit/>
          </a:bodyPr>
          <a:lstStyle/>
          <a:p>
            <a:r>
              <a:rPr lang="en-US" dirty="0"/>
              <a:t>. The employee with ID 2684, Kendrick  has the largest portion of the rating pie chart, indicating a strong performance compared to others.</a:t>
            </a:r>
          </a:p>
          <a:p>
            <a:r>
              <a:rPr lang="en-US" dirty="0"/>
              <a:t>2. All employees listed (Charlize ,Meadow, Ryker, Bruno) have ratings that “Fully Meet” expectations, showing a consistent level of performance across the team.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Kumar</cp:lastModifiedBy>
  <cp:revision>16</cp:revision>
  <dcterms:created xsi:type="dcterms:W3CDTF">2024-03-29T15:07:22Z</dcterms:created>
  <dcterms:modified xsi:type="dcterms:W3CDTF">2024-08-31T06:19:40Z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