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3" r:id="rId8"/>
    <p:sldId id="257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25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43D0-131D-E5D9-0071-A86A6E789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698" y="599708"/>
            <a:ext cx="11104604" cy="141032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ell MT" panose="02020503060305020303" pitchFamily="18" charset="0"/>
              </a:rPr>
              <a:t>DEPARTMENT OF COMPUTER SCIENCE AND ENGINEERING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ED60F-F943-59FB-C8A3-97C229A5F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530" y="2710249"/>
            <a:ext cx="9720322" cy="299857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IN" sz="7200" b="1" dirty="0">
                <a:latin typeface="Bell MT" panose="02020503060305020303" pitchFamily="18" charset="0"/>
              </a:rPr>
              <a:t>Project name : </a:t>
            </a:r>
            <a:r>
              <a:rPr lang="en-IN" sz="7200" dirty="0">
                <a:latin typeface="Bell MT" panose="02020503060305020303" pitchFamily="18" charset="0"/>
              </a:rPr>
              <a:t>Smart Water Fountain</a:t>
            </a:r>
          </a:p>
          <a:p>
            <a:pPr marL="0" indent="0" algn="just">
              <a:buNone/>
            </a:pPr>
            <a:r>
              <a:rPr lang="en-IN" sz="7200" b="1" dirty="0">
                <a:latin typeface="Bell MT" panose="02020503060305020303" pitchFamily="18" charset="0"/>
              </a:rPr>
              <a:t>                   Team name   : </a:t>
            </a:r>
            <a:r>
              <a:rPr lang="en-IN" sz="7200" dirty="0">
                <a:latin typeface="Bell MT" panose="02020503060305020303" pitchFamily="18" charset="0"/>
              </a:rPr>
              <a:t>Proj_224781_Team_6</a:t>
            </a:r>
            <a:endParaRPr lang="en-IN" sz="7200" b="1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IN" sz="6400" b="1" dirty="0">
                <a:latin typeface="Bell MT" panose="02020503060305020303" pitchFamily="18" charset="0"/>
              </a:rPr>
              <a:t>                   Team members :</a:t>
            </a:r>
            <a:r>
              <a:rPr lang="en-IN" sz="6400" dirty="0">
                <a:latin typeface="Bell MT" panose="02020503060305020303" pitchFamily="18" charset="0"/>
              </a:rPr>
              <a:t>  	</a:t>
            </a:r>
          </a:p>
          <a:p>
            <a:pPr marL="0" indent="0">
              <a:buNone/>
            </a:pPr>
            <a:r>
              <a:rPr lang="en-IN" sz="6400" dirty="0">
                <a:latin typeface="Bell MT" panose="02020503060305020303" pitchFamily="18" charset="0"/>
              </a:rPr>
              <a:t>		                                                                KIRUTHIKA .K(</a:t>
            </a:r>
            <a:r>
              <a:rPr lang="en-IN" sz="6400" dirty="0">
                <a:latin typeface="Aptos Narrow" panose="020B0004020202020204" pitchFamily="34" charset="0"/>
                <a:cs typeface="Arial" panose="020B0604020202020204" pitchFamily="34" charset="0"/>
              </a:rPr>
              <a:t>113321104046</a:t>
            </a:r>
            <a:r>
              <a:rPr lang="en-IN" sz="6400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6400" dirty="0">
                <a:latin typeface="Bell MT" panose="02020503060305020303" pitchFamily="18" charset="0"/>
              </a:rPr>
              <a:t>		                                                                KUNCHALA SRIHEMA(</a:t>
            </a:r>
            <a:r>
              <a:rPr lang="en-IN" sz="6400" dirty="0">
                <a:latin typeface="Aptos Narrow" panose="020B0004020202020204" pitchFamily="34" charset="0"/>
              </a:rPr>
              <a:t>113321104049</a:t>
            </a:r>
            <a:r>
              <a:rPr lang="en-IN" sz="6400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6400" dirty="0">
                <a:latin typeface="Bell MT" panose="02020503060305020303" pitchFamily="18" charset="0"/>
              </a:rPr>
              <a:t>	  	                                                                LAVANYA .V(</a:t>
            </a:r>
            <a:r>
              <a:rPr lang="en-IN" sz="6400" dirty="0">
                <a:latin typeface="Aptos Narrow" panose="020B0004020202020204" pitchFamily="34" charset="0"/>
              </a:rPr>
              <a:t>113321104050</a:t>
            </a:r>
            <a:r>
              <a:rPr lang="en-IN" sz="6400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6400" dirty="0">
                <a:latin typeface="Bell MT" panose="02020503060305020303" pitchFamily="18" charset="0"/>
              </a:rPr>
              <a:t>	 	                                                                MAHI MITHRA. R(</a:t>
            </a:r>
            <a:r>
              <a:rPr lang="en-IN" sz="6400" dirty="0">
                <a:latin typeface="Aptos Narrow" panose="020B0004020202020204" pitchFamily="34" charset="0"/>
              </a:rPr>
              <a:t>113321104054</a:t>
            </a:r>
            <a:r>
              <a:rPr lang="en-IN" sz="6400" dirty="0">
                <a:latin typeface="Bell MT" panose="02020503060305020303" pitchFamily="18" charset="0"/>
              </a:rPr>
              <a:t>)</a:t>
            </a:r>
          </a:p>
          <a:p>
            <a:endParaRPr lang="en-IN" dirty="0"/>
          </a:p>
        </p:txBody>
      </p:sp>
      <p:pic>
        <p:nvPicPr>
          <p:cNvPr id="4" name="Picture 3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44" y="164756"/>
            <a:ext cx="7778597" cy="113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69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2ABD94-5D8E-B186-251A-7DF8F9511A1D}"/>
              </a:ext>
            </a:extLst>
          </p:cNvPr>
          <p:cNvSpPr txBox="1"/>
          <p:nvPr/>
        </p:nvSpPr>
        <p:spPr>
          <a:xfrm>
            <a:off x="3554233" y="2107096"/>
            <a:ext cx="66711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dirty="0">
                <a:latin typeface="Algerian" panose="04020705040A02060702" pitchFamily="82" charset="0"/>
              </a:rPr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424988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E2A7D-DAB5-7EA3-190E-2B864308350F}"/>
              </a:ext>
            </a:extLst>
          </p:cNvPr>
          <p:cNvSpPr txBox="1"/>
          <p:nvPr/>
        </p:nvSpPr>
        <p:spPr>
          <a:xfrm>
            <a:off x="889686" y="1342769"/>
            <a:ext cx="111705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Bell MT" panose="02020503060305020303" pitchFamily="18" charset="0"/>
              </a:rPr>
              <a:t>A smart water fountain project aims to enhance the maintenance of the fountain by installing IoT sensors to monitor the water quality and detect malfunctions.</a:t>
            </a:r>
          </a:p>
          <a:p>
            <a:pPr algn="l"/>
            <a:endParaRPr lang="en-US" sz="2800" dirty="0">
              <a:latin typeface="Bell MT" panose="02020503060305020303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Bell MT" panose="02020503060305020303" pitchFamily="18" charset="0"/>
              </a:rPr>
              <a:t>This project includes defining objectives, designing the IoT sensor system, developing the water fountain, and integrating them using IoT</a:t>
            </a:r>
            <a:r>
              <a:rPr lang="en-US" dirty="0">
                <a:latin typeface="Bell MT" panose="02020503060305020303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EE05E-6BA2-07D1-11F1-3255AC33C5BE}"/>
              </a:ext>
            </a:extLst>
          </p:cNvPr>
          <p:cNvSpPr txBox="1"/>
          <p:nvPr/>
        </p:nvSpPr>
        <p:spPr>
          <a:xfrm>
            <a:off x="889686" y="433171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i="0" dirty="0">
                <a:solidFill>
                  <a:srgbClr val="313131"/>
                </a:solidFill>
                <a:effectLst/>
                <a:latin typeface="Algerian" panose="04020705040A02060702" pitchFamily="82" charset="0"/>
              </a:rPr>
              <a:t>Project Definition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2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FE0CCE-8B6D-DC32-1254-6E64FA5D513B}"/>
              </a:ext>
            </a:extLst>
          </p:cNvPr>
          <p:cNvSpPr txBox="1"/>
          <p:nvPr/>
        </p:nvSpPr>
        <p:spPr>
          <a:xfrm>
            <a:off x="899984" y="235464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OBJECTIVES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27E8F-2A8C-E97D-462A-0BE1D3A75C1F}"/>
              </a:ext>
            </a:extLst>
          </p:cNvPr>
          <p:cNvSpPr txBox="1"/>
          <p:nvPr/>
        </p:nvSpPr>
        <p:spPr>
          <a:xfrm>
            <a:off x="899984" y="1062681"/>
            <a:ext cx="1088836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240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of sensors, the system collects real-time data on water </a:t>
            </a:r>
            <a:r>
              <a:rPr lang="en-US" sz="2400" spc="-53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quality.</a:t>
            </a:r>
            <a:r>
              <a:rPr lang="en-US" sz="2400" spc="-4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n-US" sz="2400" spc="-1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platform.</a:t>
            </a:r>
          </a:p>
          <a:p>
            <a:endParaRPr lang="en-US" sz="2400" spc="-5" dirty="0">
              <a:solidFill>
                <a:srgbClr val="3E3E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water quality maintenance and address water management challenges, including water usage and tank overflow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water flow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rate, </a:t>
            </a:r>
            <a:r>
              <a:rPr lang="en-US" sz="24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pressure,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pH levels,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turbidity,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contaminants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wireless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to transmit </a:t>
            </a:r>
            <a:r>
              <a:rPr lang="en-US" sz="24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securely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BC5869-2EA2-0317-4F3A-0ADA9BFF3740}"/>
              </a:ext>
            </a:extLst>
          </p:cNvPr>
          <p:cNvSpPr txBox="1"/>
          <p:nvPr/>
        </p:nvSpPr>
        <p:spPr>
          <a:xfrm>
            <a:off x="850556" y="251939"/>
            <a:ext cx="6629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PROJECT Requirements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8EEF5-F715-A603-6290-F46C6EF23B98}"/>
              </a:ext>
            </a:extLst>
          </p:cNvPr>
          <p:cNvSpPr txBox="1"/>
          <p:nvPr/>
        </p:nvSpPr>
        <p:spPr>
          <a:xfrm>
            <a:off x="850555" y="1260389"/>
            <a:ext cx="937260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Water Fountain Monitoring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Implement IoT sensors to monitor the status of public water fountains in real-time, including water flow rates and water quality.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Water Usage: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Optimize water by detecting anomalies, leaks, or inefficient water flow patterns.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Malfunction Detection: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Develop mechanisms to detect malfunctions or maintenance requirements promptly.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Resident Awareness: </a:t>
            </a:r>
            <a:r>
              <a:rPr lang="en-US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Create a public platform (e.g., mobile app) to provide residents with real-time information about water fountain status and quality</a:t>
            </a:r>
            <a:endParaRPr lang="en-IN" sz="2400" dirty="0">
              <a:latin typeface="Bell MT" panose="020205030603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5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A77417-F577-9625-0E40-4FC918CA316A}"/>
              </a:ext>
            </a:extLst>
          </p:cNvPr>
          <p:cNvSpPr txBox="1"/>
          <p:nvPr/>
        </p:nvSpPr>
        <p:spPr>
          <a:xfrm>
            <a:off x="793142" y="125435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Sensor Design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6F090-C79E-23EC-A98C-5A504623D620}"/>
              </a:ext>
            </a:extLst>
          </p:cNvPr>
          <p:cNvSpPr txBox="1"/>
          <p:nvPr/>
        </p:nvSpPr>
        <p:spPr>
          <a:xfrm>
            <a:off x="898497" y="906449"/>
            <a:ext cx="980395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Flow rate sensors: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XYZ123. </a:t>
            </a:r>
            <a:r>
              <a:rPr lang="en-US" sz="2400" spc="95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lang="en-US"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lang="en-US" sz="2400" spc="4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know </a:t>
            </a:r>
            <a:r>
              <a:rPr lang="en-US" sz="2400" spc="3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usage </a:t>
            </a:r>
            <a:r>
              <a:rPr lang="en-US" sz="2400" spc="-6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lang="en-US" sz="2400" spc="20" dirty="0">
                <a:solidFill>
                  <a:srgbClr val="333333"/>
                </a:solidFill>
                <a:latin typeface="Times New Roman"/>
                <a:cs typeface="Times New Roman"/>
              </a:rPr>
              <a:t>water </a:t>
            </a:r>
            <a:r>
              <a:rPr lang="en-US" sz="2400" spc="30" dirty="0" err="1">
                <a:solidFill>
                  <a:srgbClr val="333333"/>
                </a:solidFill>
                <a:latin typeface="Times New Roman"/>
                <a:cs typeface="Times New Roman"/>
              </a:rPr>
              <a:t>litre</a:t>
            </a:r>
            <a:r>
              <a:rPr lang="en-US" sz="24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sz="2400" spc="25" dirty="0">
                <a:solidFill>
                  <a:srgbClr val="333333"/>
                </a:solidFill>
                <a:latin typeface="Times New Roman"/>
                <a:cs typeface="Times New Roman"/>
              </a:rPr>
              <a:t>per </a:t>
            </a:r>
            <a:r>
              <a:rPr lang="en-US"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hour.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Pressure sensors: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ABC456.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Pressure sensors can be used to monitor water pressure within the fountain system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Water quality sensors: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 Sensor – Model DEF789,Turbidity Sensor - Model UVW987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Water Level sensor: </a:t>
            </a:r>
            <a:r>
              <a:rPr lang="en-US"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Automatically controls the minimum and maximum water levels of architectural fountains.</a:t>
            </a:r>
            <a:r>
              <a:rPr lang="en-US" sz="24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endParaRPr lang="en-IN" sz="2400" dirty="0">
              <a:latin typeface="Bell MT" panose="020205030603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Distance sensor: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the distance sensor with an LED display or water jets that respond to the user's proximity. </a:t>
            </a:r>
            <a:endParaRPr lang="en-IN" sz="2400" dirty="0">
              <a:latin typeface="Bell MT" panose="020205030603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09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0F67E8-EBD5-82B2-FAC9-C7DF67BF5D3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52652" y="224591"/>
            <a:ext cx="2357233" cy="235723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9DBB2B-0019-A88A-DAC5-6FB05FAF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81" y="388644"/>
            <a:ext cx="2931848" cy="2210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06BEB1-C46F-1706-B2CD-E299E1311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822" y="183402"/>
            <a:ext cx="2415505" cy="24155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8277E3-11D8-78D9-4D1C-E6FF3C83B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402" y="3126069"/>
            <a:ext cx="2176843" cy="2176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AD8B9A-39EA-D062-50F2-1883F3C33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947" y="3429000"/>
            <a:ext cx="3042318" cy="17307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C3BD2F-9205-1E2E-BAEC-6243A59B288B}"/>
              </a:ext>
            </a:extLst>
          </p:cNvPr>
          <p:cNvSpPr txBox="1"/>
          <p:nvPr/>
        </p:nvSpPr>
        <p:spPr>
          <a:xfrm>
            <a:off x="339812" y="2609887"/>
            <a:ext cx="3952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Flow rate sensors: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XYZ123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1F27C0-2E4C-5F2B-AE74-45099D97B158}"/>
              </a:ext>
            </a:extLst>
          </p:cNvPr>
          <p:cNvSpPr txBox="1"/>
          <p:nvPr/>
        </p:nvSpPr>
        <p:spPr>
          <a:xfrm>
            <a:off x="4233670" y="2606855"/>
            <a:ext cx="6100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Pressure sensors: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ABC456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173319-C643-0D69-3B82-98A92F868E7A}"/>
              </a:ext>
            </a:extLst>
          </p:cNvPr>
          <p:cNvSpPr txBox="1"/>
          <p:nvPr/>
        </p:nvSpPr>
        <p:spPr>
          <a:xfrm>
            <a:off x="7669426" y="2581823"/>
            <a:ext cx="4291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Water quality sensors: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 Sensor – Model DEF789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0ECE4C4-3BBF-2B09-3868-A02338AA61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98" t="4804" r="3014" b="11778"/>
          <a:stretch/>
        </p:blipFill>
        <p:spPr>
          <a:xfrm>
            <a:off x="798417" y="3119309"/>
            <a:ext cx="2459353" cy="21836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296A90-7D0B-7AA1-8853-6DC610F5DF65}"/>
              </a:ext>
            </a:extLst>
          </p:cNvPr>
          <p:cNvSpPr txBox="1"/>
          <p:nvPr/>
        </p:nvSpPr>
        <p:spPr>
          <a:xfrm>
            <a:off x="403529" y="5302912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Turbidity Sensor - Model UVW987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5A83A1-5F0F-E4E6-B3E4-EAFAA4EF9C3B}"/>
              </a:ext>
            </a:extLst>
          </p:cNvPr>
          <p:cNvSpPr txBox="1"/>
          <p:nvPr/>
        </p:nvSpPr>
        <p:spPr>
          <a:xfrm>
            <a:off x="4231162" y="5312319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Water Level sensor:DC3-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FF0521-BA70-9416-13AA-4FE1E3280C63}"/>
              </a:ext>
            </a:extLst>
          </p:cNvPr>
          <p:cNvSpPr txBox="1"/>
          <p:nvPr/>
        </p:nvSpPr>
        <p:spPr>
          <a:xfrm>
            <a:off x="8112360" y="5194954"/>
            <a:ext cx="6099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Distance sensor: HC-SR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r>
              <a:rPr lang="en-IN" sz="1800" dirty="0"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Sensor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74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FF65DE-9BFD-F93D-4676-869F053A3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18" y="799069"/>
            <a:ext cx="10295633" cy="4864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3BD548-338E-5533-D9A0-A67E0B5B3EEF}"/>
              </a:ext>
            </a:extLst>
          </p:cNvPr>
          <p:cNvSpPr txBox="1"/>
          <p:nvPr/>
        </p:nvSpPr>
        <p:spPr>
          <a:xfrm>
            <a:off x="4357816" y="57665"/>
            <a:ext cx="359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Chart Diagram</a:t>
            </a:r>
          </a:p>
        </p:txBody>
      </p:sp>
    </p:spTree>
    <p:extLst>
      <p:ext uri="{BB962C8B-B14F-4D97-AF65-F5344CB8AC3E}">
        <p14:creationId xmlns:p14="http://schemas.microsoft.com/office/powerpoint/2010/main" val="145638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D638E4-3567-1C7E-B416-DB61158EEA16}"/>
              </a:ext>
            </a:extLst>
          </p:cNvPr>
          <p:cNvSpPr txBox="1"/>
          <p:nvPr/>
        </p:nvSpPr>
        <p:spPr>
          <a:xfrm>
            <a:off x="354228" y="218338"/>
            <a:ext cx="12406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HARDWARE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303D4-E309-628C-2333-C0A208745D3C}"/>
              </a:ext>
            </a:extLst>
          </p:cNvPr>
          <p:cNvSpPr txBox="1"/>
          <p:nvPr/>
        </p:nvSpPr>
        <p:spPr>
          <a:xfrm>
            <a:off x="626077" y="1037967"/>
            <a:ext cx="45555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Raspberry Pi (or similar single-board computer)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Water Flow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Solenoid Valve (for controlling waterflow)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Wi-Fi Module (for internet connectivity)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Power Supply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6A8E0-48C2-C9B8-3B92-E673D3891BDF}"/>
              </a:ext>
            </a:extLst>
          </p:cNvPr>
          <p:cNvSpPr txBox="1"/>
          <p:nvPr/>
        </p:nvSpPr>
        <p:spPr>
          <a:xfrm>
            <a:off x="6170141" y="218338"/>
            <a:ext cx="6771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SOFTWARE 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2758F-DDA1-FF44-4AEC-194FE2BD5358}"/>
              </a:ext>
            </a:extLst>
          </p:cNvPr>
          <p:cNvSpPr txBox="1"/>
          <p:nvPr/>
        </p:nvSpPr>
        <p:spPr>
          <a:xfrm>
            <a:off x="6252519" y="1037967"/>
            <a:ext cx="56676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Python (for programming)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MQTT (for communication)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Cloud server (for data storage and remote control)</a:t>
            </a:r>
            <a:endParaRPr lang="en-IN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30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A52345-3531-5081-0453-E864A6B1DE14}"/>
              </a:ext>
            </a:extLst>
          </p:cNvPr>
          <p:cNvSpPr txBox="1"/>
          <p:nvPr/>
        </p:nvSpPr>
        <p:spPr>
          <a:xfrm>
            <a:off x="477795" y="1227437"/>
            <a:ext cx="107892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ell MT" panose="02020503060305020303" pitchFamily="18" charset="0"/>
              </a:rPr>
              <a:t>This documentation provides a comprehensive overview of the Smart Water Fountains project  includes project definition, objectives , project requirements sensor design , components used,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Bell MT" panose="02020503060305020303" pitchFamily="18" charset="0"/>
                <a:cs typeface="Times New Roman" panose="02020603050405020304" pitchFamily="18" charset="0"/>
              </a:rPr>
              <a:t>By combining IoT sensors and connectivity, they contribute to reduced water wastage, enhanced user experience, and better resource management . These fountains offer remote control capabilities, water management and they are energy efficient.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232BC-FEB5-B28E-F723-CF92577BB564}"/>
              </a:ext>
            </a:extLst>
          </p:cNvPr>
          <p:cNvSpPr txBox="1"/>
          <p:nvPr/>
        </p:nvSpPr>
        <p:spPr>
          <a:xfrm>
            <a:off x="477795" y="467340"/>
            <a:ext cx="7393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CONCLUSION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601323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134</TotalTime>
  <Words>523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Aptos Narrow</vt:lpstr>
      <vt:lpstr>Arial</vt:lpstr>
      <vt:lpstr>Bell MT</vt:lpstr>
      <vt:lpstr>Calibri</vt:lpstr>
      <vt:lpstr>Gill Sans MT</vt:lpstr>
      <vt:lpstr>Söhne</vt:lpstr>
      <vt:lpstr>Times New Roman</vt:lpstr>
      <vt:lpstr>Wingdings</vt:lpstr>
      <vt:lpstr>Gallery</vt:lpstr>
      <vt:lpstr>DEPARTMENT OF COMPUTER SCIENCE AND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AND ENGINEERING</dc:title>
  <dc:creator>kiruthika karthikeyan</dc:creator>
  <cp:lastModifiedBy>kiruthika karthikeyan</cp:lastModifiedBy>
  <cp:revision>2</cp:revision>
  <dcterms:created xsi:type="dcterms:W3CDTF">2023-10-31T14:59:49Z</dcterms:created>
  <dcterms:modified xsi:type="dcterms:W3CDTF">2023-11-01T05:31:16Z</dcterms:modified>
</cp:coreProperties>
</file>