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rs/downrev.xml" ContentType="application/vnd.ms-office.DrsDownRev+xml"/>
  <Override PartName="/drs/shapexml.xml" ContentType="application/vnd.ms-office.DrsShape+xml"/>
</Types>
</file>

<file path=_rels/.rels><?xml version="1.0" encoding="UTF-8" standalone="yes"?>
<Relationships xmlns="http://schemas.openxmlformats.org/package/2006/relationships"><Relationship Id="rId2" Type="http://schemas.microsoft.com/office/2006/relationships/shapeXml" Target="drs/shapexml.xml"/><Relationship Id="rId1" Type="http://schemas.microsoft.com/office/2006/relationships/downRev" Target="drs/downrev.xml"/></Relationships>
</file>

<file path=drs/downrev.xml><?xml version="1.0" encoding="utf-8"?>
<a:downRevStg xmlns:a="http://schemas.openxmlformats.org/drawingml/2006/main" shapeCheckSum="ttdA1yUEmsIVxMDwh0c5aU==" textCheckSum="vo+QA4==" fHybridRaster="0" shapeId="28" ver="1"/>
</file>

<file path=drs/shapexml.xml><?xml version="1.0" encoding="utf-8"?>
<p:sp xmlns:p="http://schemas.openxmlformats.org/presentationml/2006/main" xmlns:a="http://schemas.openxmlformats.org/drawingml/2006/main" xmlns:r="http://schemas.openxmlformats.org/officeDocument/2006/relationships">
  <p:nvSpPr>
    <p:cNvPr id="28" name="TextBox 27"/>
    <p:cNvSpPr txBox="1"/>
    <p:nvPr/>
  </p:nvSpPr>
  <p:spPr>
    <a:xfrm>
      <a:off x="990600" y="2732088"/>
      <a:ext cx="10134600" cy="3700463"/>
    </a:xfrm>
    <a:prstGeom prst="rect">
      <a:avLst/>
    </a:prstGeom>
    <a:noFill/>
  </p:spPr>
  <p:txBody>
    <a:bodyPr>
      <a:spAutoFit/>
    </a:bodyPr>
    <a:lstStyle/>
    <a:p>
      <a:pPr marL="285750" marR="0" indent="-285750" defTabSz="457200" fontAlgn="base" hangingPunct="0">
        <a:lnSpc>
          <a:spcPct val="93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Arial" panose="020B0604020202090204" pitchFamily="34" charset="0"/>
        <a:buChar char="•"/>
        <a:defRPr/>
      </a:pPr>
      <a:r>
        <a:rPr kumimoji="0" lang="en-US" b="1" strike="noStrike" kern="1200" cap="none" spc="0" normalizeH="0" baseline="0" noProof="0" dirty="0">
          <a:latin typeface="Times New Roman" panose="02020503050405090304" pitchFamily="16" charset="0"/>
          <a:ea typeface="+mn-ea"/>
          <a:cs typeface="Times New Roman" panose="02020503050405090304" pitchFamily="16" charset="0"/>
          <a:sym typeface="+mn-ea"/>
        </a:rPr>
        <a:t>Project Initiation and Defining : </a:t>
      </a:r>
      <a:r>
        <a:rPr kumimoji="0" lang="en-US" strike="noStrike" kern="1200" cap="none" spc="0" normalizeH="0" baseline="0" noProof="0" dirty="0">
          <a:latin typeface="Times New Roman" panose="02020503050405090304" pitchFamily="16" charset="0"/>
          <a:ea typeface="+mn-ea"/>
          <a:cs typeface="Times New Roman" panose="02020503050405090304" pitchFamily="16" charset="0"/>
          <a:sym typeface="+mn-ea"/>
        </a:rPr>
        <a:t>The task formulation, goals and specification are discussed and finalized by mid February.</a:t>
      </a:r>
      <a:endParaRPr kumimoji="0" lang="en-US" strike="noStrike" kern="1200" cap="none" spc="0" normalizeH="0" baseline="0" noProof="0" dirty="0">
        <a:latin typeface="Times New Roman" panose="02020503050405090304" pitchFamily="16" charset="0"/>
        <a:ea typeface="+mn-ea"/>
        <a:cs typeface="Times New Roman" panose="02020503050405090304" pitchFamily="16" charset="0"/>
        <a:sym typeface="+mn-ea"/>
      </a:endParaRPr>
    </a:p>
    <a:p>
      <a:pPr marR="0" defTabSz="457200" fontAlgn="base" hangingPunct="0">
        <a:lnSpc>
          <a:spcPct val="93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503050405090304" pitchFamily="16" charset="0"/>
        <a:buNone/>
        <a:defRPr/>
      </a:pPr>
      <a:endParaRPr kumimoji="0" lang="en-US" strike="noStrike" kern="1200" cap="none" spc="0" normalizeH="0" baseline="0" noProof="0" dirty="0">
        <a:latin typeface="Times New Roman" panose="02020503050405090304" pitchFamily="16" charset="0"/>
        <a:ea typeface="+mn-ea"/>
        <a:cs typeface="Times New Roman" panose="02020503050405090304" pitchFamily="16" charset="0"/>
        <a:sym typeface="+mn-ea"/>
      </a:endParaRPr>
    </a:p>
    <a:p>
      <a:pPr marL="285750" marR="0" indent="-285750" defTabSz="457200" fontAlgn="base" hangingPunct="0">
        <a:lnSpc>
          <a:spcPct val="93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Arial" panose="020B0604020202090204" pitchFamily="34" charset="0"/>
        <a:buChar char="•"/>
        <a:defRPr/>
      </a:pPr>
      <a:r>
        <a:rPr kumimoji="0" lang="en-US" b="1" strike="noStrike" kern="1200" cap="none" spc="0" normalizeH="0" baseline="0" noProof="0" dirty="0">
          <a:latin typeface="Times New Roman" panose="02020503050405090304" pitchFamily="16" charset="0"/>
          <a:ea typeface="+mn-ea"/>
          <a:cs typeface="Times New Roman" panose="02020503050405090304" pitchFamily="16" charset="0"/>
          <a:sym typeface="+mn-ea"/>
        </a:rPr>
        <a:t>Planning : </a:t>
      </a:r>
      <a:r>
        <a:rPr kumimoji="0" lang="en-US" strike="noStrike" kern="1200" cap="none" spc="0" normalizeH="0" baseline="0" noProof="0" dirty="0">
          <a:latin typeface="Times New Roman" panose="02020503050405090304" pitchFamily="16" charset="0"/>
          <a:ea typeface="+mn-ea"/>
          <a:cs typeface="Times New Roman" panose="02020503050405090304" pitchFamily="16" charset="0"/>
          <a:sym typeface="+mn-ea"/>
        </a:rPr>
        <a:t>Budget allocation, Resource Planning and Sprint Planning are due by the mid of march.</a:t>
      </a:r>
      <a:endParaRPr kumimoji="0" lang="en-US" strike="noStrike" kern="1200" cap="none" spc="0" normalizeH="0" baseline="0" noProof="0" dirty="0">
        <a:latin typeface="Times New Roman" panose="02020503050405090304" pitchFamily="16" charset="0"/>
        <a:ea typeface="+mn-ea"/>
        <a:cs typeface="Times New Roman" panose="02020503050405090304" pitchFamily="16" charset="0"/>
        <a:sym typeface="+mn-ea"/>
      </a:endParaRPr>
    </a:p>
    <a:p>
      <a:pPr marR="0" defTabSz="457200" fontAlgn="base" hangingPunct="0">
        <a:lnSpc>
          <a:spcPct val="93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503050405090304" pitchFamily="16" charset="0"/>
        <a:buNone/>
        <a:defRPr/>
      </a:pPr>
      <a:endParaRPr kumimoji="0" lang="en-US" strike="noStrike" kern="1200" cap="none" spc="0" normalizeH="0" baseline="0" noProof="0" dirty="0">
        <a:latin typeface="Times New Roman" panose="02020503050405090304" pitchFamily="16" charset="0"/>
        <a:ea typeface="+mn-ea"/>
        <a:cs typeface="Times New Roman" panose="02020503050405090304" pitchFamily="16" charset="0"/>
        <a:sym typeface="+mn-ea"/>
      </a:endParaRPr>
    </a:p>
    <a:p>
      <a:pPr marL="285750" marR="0" indent="-285750" defTabSz="457200" fontAlgn="base" hangingPunct="0">
        <a:lnSpc>
          <a:spcPct val="93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Arial" panose="020B0604020202090204" pitchFamily="34" charset="0"/>
        <a:buChar char="•"/>
        <a:defRPr/>
      </a:pPr>
      <a:r>
        <a:rPr kumimoji="0" lang="en-US" b="1" strike="noStrike" kern="1200" cap="none" spc="0" normalizeH="0" baseline="0" noProof="0" dirty="0">
          <a:latin typeface="Times New Roman" panose="02020503050405090304" pitchFamily="16" charset="0"/>
          <a:ea typeface="+mn-ea"/>
          <a:cs typeface="Times New Roman" panose="02020503050405090304" pitchFamily="16" charset="0"/>
          <a:sym typeface="+mn-ea"/>
        </a:rPr>
        <a:t>Execution: </a:t>
      </a:r>
      <a:r>
        <a:rPr kumimoji="0" lang="en-US" strike="noStrike" kern="1200" cap="none" spc="0" normalizeH="0" baseline="0" noProof="0" dirty="0">
          <a:latin typeface="Times New Roman" panose="02020503050405090304" pitchFamily="16" charset="0"/>
          <a:ea typeface="+mn-ea"/>
          <a:cs typeface="Times New Roman" panose="02020503050405090304" pitchFamily="16" charset="0"/>
          <a:sym typeface="+mn-ea"/>
        </a:rPr>
        <a:t>The Development of fingerprint recognition sensors, defining the databases to store the fingerprints, Image Processing are expected to be completed by end of April.</a:t>
      </a:r>
      <a:endParaRPr kumimoji="0" lang="en-US" strike="noStrike" kern="1200" cap="none" spc="0" normalizeH="0" baseline="0" noProof="0" dirty="0">
        <a:latin typeface="Times New Roman" panose="02020503050405090304" pitchFamily="16" charset="0"/>
        <a:ea typeface="+mn-ea"/>
        <a:cs typeface="Times New Roman" panose="02020503050405090304" pitchFamily="16" charset="0"/>
        <a:sym typeface="+mn-ea"/>
      </a:endParaRPr>
    </a:p>
    <a:p>
      <a:pPr marR="0" defTabSz="457200" fontAlgn="base" hangingPunct="0">
        <a:lnSpc>
          <a:spcPct val="93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503050405090304" pitchFamily="16" charset="0"/>
        <a:buNone/>
        <a:defRPr/>
      </a:pPr>
      <a:endParaRPr kumimoji="0" lang="en-US" strike="noStrike" kern="1200" cap="none" spc="0" normalizeH="0" baseline="0" noProof="0" dirty="0">
        <a:latin typeface="Times New Roman" panose="02020503050405090304" pitchFamily="16" charset="0"/>
        <a:ea typeface="+mn-ea"/>
        <a:cs typeface="Times New Roman" panose="02020503050405090304" pitchFamily="16" charset="0"/>
        <a:sym typeface="+mn-ea"/>
      </a:endParaRPr>
    </a:p>
    <a:p>
      <a:pPr marL="285750" marR="0" indent="-285750" defTabSz="457200" fontAlgn="base" hangingPunct="0">
        <a:lnSpc>
          <a:spcPct val="93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Arial" panose="020B0604020202090204" pitchFamily="34" charset="0"/>
        <a:buChar char="•"/>
        <a:defRPr/>
      </a:pPr>
      <a:r>
        <a:rPr kumimoji="0" lang="en-US" b="1" strike="noStrike" kern="1200" cap="none" spc="0" normalizeH="0" baseline="0" noProof="0" dirty="0">
          <a:latin typeface="Times New Roman" panose="02020503050405090304" pitchFamily="16" charset="0"/>
          <a:ea typeface="+mn-ea"/>
          <a:cs typeface="Times New Roman" panose="02020503050405090304" pitchFamily="16" charset="0"/>
          <a:sym typeface="+mn-ea"/>
        </a:rPr>
        <a:t>Testing &amp; Installation of Sensors : </a:t>
      </a:r>
      <a:r>
        <a:rPr kumimoji="0" lang="en-US" strike="noStrike" kern="1200" cap="none" spc="0" normalizeH="0" baseline="0" noProof="0" dirty="0">
          <a:latin typeface="Times New Roman" panose="02020503050405090304" pitchFamily="16" charset="0"/>
          <a:ea typeface="+mn-ea"/>
          <a:cs typeface="Times New Roman" panose="02020503050405090304" pitchFamily="16" charset="0"/>
          <a:sym typeface="+mn-ea"/>
        </a:rPr>
        <a:t>The extensive security testing and installation of the sensors to the ATM’s are completed by mid of May.</a:t>
      </a:r>
      <a:endParaRPr kumimoji="0" lang="en-US" strike="noStrike" kern="1200" cap="none" spc="0" normalizeH="0" baseline="0" noProof="0" dirty="0">
        <a:latin typeface="Times New Roman" panose="02020503050405090304" pitchFamily="16" charset="0"/>
        <a:ea typeface="+mn-ea"/>
        <a:cs typeface="Times New Roman" panose="02020503050405090304" pitchFamily="16" charset="0"/>
        <a:sym typeface="+mn-ea"/>
      </a:endParaRPr>
    </a:p>
    <a:p>
      <a:pPr marR="0" defTabSz="457200" fontAlgn="base" hangingPunct="0">
        <a:lnSpc>
          <a:spcPct val="93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503050405090304" pitchFamily="16" charset="0"/>
        <a:buNone/>
        <a:defRPr/>
      </a:pPr>
      <a:endParaRPr kumimoji="0" lang="en-US" strike="noStrike" kern="1200" cap="none" spc="0" normalizeH="0" baseline="0" noProof="0" dirty="0">
        <a:latin typeface="Times New Roman" panose="02020503050405090304" pitchFamily="16" charset="0"/>
        <a:ea typeface="+mn-ea"/>
        <a:cs typeface="Times New Roman" panose="02020503050405090304" pitchFamily="16" charset="0"/>
        <a:sym typeface="+mn-ea"/>
      </a:endParaRPr>
    </a:p>
    <a:p>
      <a:pPr marL="285750" marR="0" indent="-285750" defTabSz="457200" fontAlgn="base" hangingPunct="0">
        <a:lnSpc>
          <a:spcPct val="93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Arial" panose="020B0604020202090204" pitchFamily="34" charset="0"/>
        <a:buChar char="•"/>
        <a:defRPr/>
      </a:pPr>
      <a:r>
        <a:rPr kumimoji="0" lang="en-US" b="1" strike="noStrike" kern="1200" cap="none" spc="0" normalizeH="0" baseline="0" noProof="0" dirty="0">
          <a:latin typeface="Times New Roman" panose="02020503050405090304" pitchFamily="16" charset="0"/>
          <a:ea typeface="+mn-ea"/>
          <a:cs typeface="Times New Roman" panose="02020503050405090304" pitchFamily="16" charset="0"/>
          <a:sym typeface="+mn-ea"/>
        </a:rPr>
        <a:t>Closure :</a:t>
      </a:r>
      <a:r>
        <a:rPr kumimoji="0" lang="en-US" strike="noStrike" kern="1200" cap="none" spc="0" normalizeH="0" baseline="0" noProof="0" dirty="0">
          <a:latin typeface="Times New Roman" panose="02020503050405090304" pitchFamily="16" charset="0"/>
          <a:ea typeface="+mn-ea"/>
          <a:cs typeface="Times New Roman" panose="02020503050405090304" pitchFamily="16" charset="0"/>
          <a:sym typeface="+mn-ea"/>
        </a:rPr>
        <a:t> The Product feature goes live from the start of June.</a:t>
      </a:r>
      <a:endParaRPr kumimoji="0" lang="en-US" strike="noStrike" kern="1200" cap="none" spc="0" normalizeH="0" baseline="0" noProof="0" dirty="0">
        <a:latin typeface="Times New Roman" panose="02020503050405090304" pitchFamily="16" charset="0"/>
        <a:ea typeface="+mn-ea"/>
        <a:cs typeface="Times New Roman" panose="02020503050405090304" pitchFamily="16" charset="0"/>
        <a:sym typeface="+mn-ea"/>
      </a:endParaRPr>
    </a:p>
    <a:p>
      <a:pPr marR="0" defTabSz="457200" fontAlgn="base" hangingPunct="0">
        <a:lnSpc>
          <a:spcPct val="93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503050405090304" pitchFamily="16" charset="0"/>
        <a:buNone/>
        <a:defRPr/>
      </a:pPr>
      <a:endParaRPr kumimoji="0" lang="en-US" strike="noStrike" kern="1200" cap="none" spc="0" normalizeH="0" baseline="0" noProof="0" dirty="0">
        <a:latin typeface="Arial" panose="020B0604020202090204" pitchFamily="34" charset="0"/>
        <a:ea typeface="+mn-ea"/>
        <a:cs typeface="+mn-cs"/>
        <a:sym typeface="+mn-ea"/>
      </a:endParaRPr>
    </a:p>
    <a:p>
      <a:pPr marR="0" defTabSz="457200" fontAlgn="base" hangingPunct="0">
        <a:lnSpc>
          <a:spcPct val="93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503050405090304" pitchFamily="16" charset="0"/>
        <a:buNone/>
        <a:defRPr/>
      </a:pPr>
      <a:r>
        <a:rPr kumimoji="0" lang="en-US" sz="1200" strike="noStrike" kern="1200" cap="none" spc="0" normalizeH="0" baseline="0" noProof="0" dirty="0">
          <a:latin typeface="Arial" panose="020B0604020202090204" pitchFamily="34" charset="0"/>
          <a:ea typeface="+mn-ea"/>
          <a:cs typeface="+mn-cs"/>
          <a:sym typeface="+mn-ea"/>
        </a:rPr>
        <a:t>* This is a tentative timeline and is subjected to changes as seen fit, if any difficulties arise.</a:t>
      </a:r>
      <a:endParaRPr kumimoji="0" lang="en-US" sz="1200" strike="noStrike" kern="1200" cap="none" spc="0" normalizeH="0" baseline="0" noProof="0" dirty="0">
        <a:latin typeface="Arial" panose="020B0604020202090204" pitchFamily="34" charset="0"/>
        <a:ea typeface="+mn-ea"/>
        <a:cs typeface="+mn-cs"/>
        <a:sym typeface="+mn-ea"/>
      </a:endParaRPr>
    </a:p>
  </p:txBody>
</p:sp>
</file>