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70" r:id="rId3"/>
    <p:sldId id="258" r:id="rId4"/>
    <p:sldId id="259" r:id="rId5"/>
    <p:sldId id="260" r:id="rId6"/>
    <p:sldId id="261" r:id="rId7"/>
    <p:sldId id="262" r:id="rId8"/>
    <p:sldId id="268" r:id="rId9"/>
    <p:sldId id="263" r:id="rId10"/>
    <p:sldId id="264" r:id="rId11"/>
    <p:sldId id="266" r:id="rId12"/>
    <p:sldId id="267" r:id="rId13"/>
    <p:sldId id="265"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81" d="100"/>
          <a:sy n="81" d="100"/>
        </p:scale>
        <p:origin x="725" y="4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9959050C-5B4F-4900-91CE-257A823B7776}" type="datetimeFigureOut">
              <a:rPr lang="en-IN" smtClean="0"/>
              <a:t>05-04-2024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FAAA0F26-584C-47ED-8BEF-9B300D66922E}" type="slidenum">
              <a:rPr lang="en-IN" smtClean="0"/>
              <a:t>‹#›</a:t>
            </a:fld>
            <a:endParaRPr lang="en-IN"/>
          </a:p>
        </p:txBody>
      </p:sp>
    </p:spTree>
    <p:extLst>
      <p:ext uri="{BB962C8B-B14F-4D97-AF65-F5344CB8AC3E}">
        <p14:creationId xmlns:p14="http://schemas.microsoft.com/office/powerpoint/2010/main" val="3541552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AA0F26-584C-47ED-8BEF-9B300D66922E}" type="slidenum">
              <a:rPr lang="en-IN" smtClean="0"/>
              <a:t>1</a:t>
            </a:fld>
            <a:endParaRPr lang="en-IN"/>
          </a:p>
        </p:txBody>
      </p:sp>
    </p:spTree>
    <p:extLst>
      <p:ext uri="{BB962C8B-B14F-4D97-AF65-F5344CB8AC3E}">
        <p14:creationId xmlns:p14="http://schemas.microsoft.com/office/powerpoint/2010/main" val="305339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AA0F26-584C-47ED-8BEF-9B300D66922E}" type="slidenum">
              <a:rPr lang="en-IN" smtClean="0"/>
              <a:t>6</a:t>
            </a:fld>
            <a:endParaRPr lang="en-IN"/>
          </a:p>
        </p:txBody>
      </p:sp>
    </p:spTree>
    <p:extLst>
      <p:ext uri="{BB962C8B-B14F-4D97-AF65-F5344CB8AC3E}">
        <p14:creationId xmlns:p14="http://schemas.microsoft.com/office/powerpoint/2010/main" val="1961088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Kiruthigakd/TNSDC-Generative-AI-for-Engineering/blob/main/StockMarkerValuePredictionSyatem.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extBox 14"/>
          <p:cNvSpPr txBox="1"/>
          <p:nvPr/>
        </p:nvSpPr>
        <p:spPr>
          <a:xfrm>
            <a:off x="2667000" y="2709609"/>
            <a:ext cx="8301848" cy="4308872"/>
          </a:xfrm>
          <a:prstGeom prst="rect">
            <a:avLst/>
          </a:prstGeom>
          <a:noFill/>
        </p:spPr>
        <p:txBody>
          <a:bodyPr wrap="square" rtlCol="0">
            <a:spAutoFit/>
          </a:bodyPr>
          <a:lstStyle/>
          <a:p>
            <a:r>
              <a:rPr lang="en-US" sz="2800" b="1">
                <a:latin typeface="Arial" pitchFamily="34" charset="0"/>
                <a:cs typeface="Arial" pitchFamily="34" charset="0"/>
              </a:rPr>
              <a:t>Presented By</a:t>
            </a:r>
            <a:r>
              <a:rPr lang="en-US" sz="2800" b="1" dirty="0">
                <a:latin typeface="Arial" pitchFamily="34" charset="0"/>
                <a:cs typeface="Arial" pitchFamily="34" charset="0"/>
              </a:rPr>
              <a:t>:</a:t>
            </a:r>
          </a:p>
          <a:p>
            <a:endParaRPr lang="en-US" sz="2800" b="1" dirty="0">
              <a:latin typeface="Arial" pitchFamily="34" charset="0"/>
              <a:cs typeface="Arial" pitchFamily="34" charset="0"/>
            </a:endParaRPr>
          </a:p>
          <a:p>
            <a:pPr>
              <a:lnSpc>
                <a:spcPct val="150000"/>
              </a:lnSpc>
            </a:pPr>
            <a:r>
              <a:rPr lang="en-US" dirty="0">
                <a:latin typeface="Trebuchet MS" panose="020B0603020202020204" pitchFamily="34" charset="0"/>
                <a:cs typeface="Arial" pitchFamily="34" charset="0"/>
              </a:rPr>
              <a:t>NAME      :N.KIRUTHIGA DEVI</a:t>
            </a:r>
          </a:p>
          <a:p>
            <a:pPr>
              <a:lnSpc>
                <a:spcPct val="150000"/>
              </a:lnSpc>
            </a:pPr>
            <a:r>
              <a:rPr lang="en-US" dirty="0">
                <a:latin typeface="Trebuchet MS" panose="020B0603020202020204" pitchFamily="34" charset="0"/>
                <a:cs typeface="Arial" pitchFamily="34" charset="0"/>
              </a:rPr>
              <a:t>COLLEGE :ROHINI COLLEGE OF ENGINEERING AND TECHNOLOGY</a:t>
            </a:r>
          </a:p>
          <a:p>
            <a:pPr>
              <a:lnSpc>
                <a:spcPct val="150000"/>
              </a:lnSpc>
            </a:pPr>
            <a:r>
              <a:rPr lang="en-US" dirty="0">
                <a:latin typeface="Trebuchet MS" panose="020B0603020202020204" pitchFamily="34" charset="0"/>
                <a:cs typeface="Arial" pitchFamily="34" charset="0"/>
              </a:rPr>
              <a:t>STREAM   :COMPUTER SCIENCE AND ENGINEERING</a:t>
            </a:r>
          </a:p>
          <a:p>
            <a:pPr>
              <a:lnSpc>
                <a:spcPct val="150000"/>
              </a:lnSpc>
            </a:pPr>
            <a:r>
              <a:rPr lang="en-US" dirty="0">
                <a:latin typeface="Trebuchet MS" panose="020B0603020202020204" pitchFamily="34" charset="0"/>
                <a:cs typeface="Arial" pitchFamily="34" charset="0"/>
              </a:rPr>
              <a:t>DEGREE   :BE</a:t>
            </a:r>
          </a:p>
          <a:p>
            <a:pPr>
              <a:lnSpc>
                <a:spcPct val="150000"/>
              </a:lnSpc>
            </a:pPr>
            <a:r>
              <a:rPr lang="en-US" dirty="0">
                <a:latin typeface="Trebuchet MS" panose="020B0603020202020204" pitchFamily="34" charset="0"/>
                <a:cs typeface="Arial" pitchFamily="34" charset="0"/>
              </a:rPr>
              <a:t>NM ID      :au963321104030</a:t>
            </a:r>
          </a:p>
          <a:p>
            <a:pPr>
              <a:lnSpc>
                <a:spcPct val="150000"/>
              </a:lnSpc>
            </a:pPr>
            <a:r>
              <a:rPr lang="en-US" dirty="0">
                <a:latin typeface="Trebuchet MS" panose="020B0603020202020204" pitchFamily="34" charset="0"/>
                <a:cs typeface="Arial" pitchFamily="34" charset="0"/>
              </a:rPr>
              <a:t>EMAIL ID  :kiruthigadevilp@gmail.com</a:t>
            </a:r>
          </a:p>
          <a:p>
            <a:endParaRPr lang="en-US" sz="2800" dirty="0">
              <a:latin typeface="Arial" pitchFamily="34" charset="0"/>
              <a:cs typeface="Arial" pitchFamily="34" charset="0"/>
            </a:endParaRPr>
          </a:p>
          <a:p>
            <a:r>
              <a:rPr lang="en-US" sz="2800" dirty="0">
                <a:latin typeface="Arial" pitchFamily="34" charset="0"/>
                <a:cs typeface="Arial" pitchFamily="34" charset="0"/>
              </a:rPr>
              <a:t>             </a:t>
            </a:r>
            <a:endParaRPr lang="en-IN" sz="2800" dirty="0">
              <a:latin typeface="Arial" pitchFamily="34" charset="0"/>
              <a:cs typeface="Arial" pitchFamily="34" charset="0"/>
            </a:endParaRPr>
          </a:p>
        </p:txBody>
      </p:sp>
      <p:pic>
        <p:nvPicPr>
          <p:cNvPr id="4" name="Picture 3">
            <a:extLst>
              <a:ext uri="{FF2B5EF4-FFF2-40B4-BE49-F238E27FC236}">
                <a16:creationId xmlns:a16="http://schemas.microsoft.com/office/drawing/2014/main" id="{A92E7DC8-B9CE-7A46-463E-1B6C719FEDCF}"/>
              </a:ext>
            </a:extLst>
          </p:cNvPr>
          <p:cNvPicPr>
            <a:picLocks noChangeAspect="1"/>
          </p:cNvPicPr>
          <p:nvPr/>
        </p:nvPicPr>
        <p:blipFill>
          <a:blip r:embed="rId4"/>
          <a:stretch>
            <a:fillRect/>
          </a:stretch>
        </p:blipFill>
        <p:spPr>
          <a:xfrm>
            <a:off x="398523" y="1990219"/>
            <a:ext cx="1664352" cy="1438781"/>
          </a:xfrm>
          <a:prstGeom prst="rect">
            <a:avLst/>
          </a:prstGeom>
        </p:spPr>
      </p:pic>
      <p:pic>
        <p:nvPicPr>
          <p:cNvPr id="7" name="Picture 6">
            <a:extLst>
              <a:ext uri="{FF2B5EF4-FFF2-40B4-BE49-F238E27FC236}">
                <a16:creationId xmlns:a16="http://schemas.microsoft.com/office/drawing/2014/main" id="{AEF8B545-BF32-CDF4-6344-437722E36916}"/>
              </a:ext>
            </a:extLst>
          </p:cNvPr>
          <p:cNvPicPr>
            <a:picLocks noChangeAspect="1"/>
          </p:cNvPicPr>
          <p:nvPr/>
        </p:nvPicPr>
        <p:blipFill>
          <a:blip r:embed="rId5"/>
          <a:stretch>
            <a:fillRect/>
          </a:stretch>
        </p:blipFill>
        <p:spPr>
          <a:xfrm>
            <a:off x="581671" y="402422"/>
            <a:ext cx="1743607" cy="1335140"/>
          </a:xfrm>
          <a:prstGeom prst="rect">
            <a:avLst/>
          </a:prstGeom>
        </p:spPr>
      </p:pic>
      <p:pic>
        <p:nvPicPr>
          <p:cNvPr id="8" name="Picture 7">
            <a:extLst>
              <a:ext uri="{FF2B5EF4-FFF2-40B4-BE49-F238E27FC236}">
                <a16:creationId xmlns:a16="http://schemas.microsoft.com/office/drawing/2014/main" id="{60761A05-C63F-A717-AE83-FF8C663FCA1A}"/>
              </a:ext>
            </a:extLst>
          </p:cNvPr>
          <p:cNvPicPr>
            <a:picLocks noChangeAspect="1"/>
          </p:cNvPicPr>
          <p:nvPr/>
        </p:nvPicPr>
        <p:blipFill>
          <a:blip r:embed="rId6"/>
          <a:stretch>
            <a:fillRect/>
          </a:stretch>
        </p:blipFill>
        <p:spPr>
          <a:xfrm>
            <a:off x="1861744" y="3183315"/>
            <a:ext cx="725487" cy="615749"/>
          </a:xfrm>
          <a:prstGeom prst="rect">
            <a:avLst/>
          </a:prstGeom>
        </p:spPr>
      </p:pic>
      <p:sp>
        <p:nvSpPr>
          <p:cNvPr id="2" name="TextBox 1">
            <a:extLst>
              <a:ext uri="{FF2B5EF4-FFF2-40B4-BE49-F238E27FC236}">
                <a16:creationId xmlns:a16="http://schemas.microsoft.com/office/drawing/2014/main" id="{88CBB59B-E41B-EA56-10AC-C72D71EA07A8}"/>
              </a:ext>
            </a:extLst>
          </p:cNvPr>
          <p:cNvSpPr txBox="1"/>
          <p:nvPr/>
        </p:nvSpPr>
        <p:spPr>
          <a:xfrm>
            <a:off x="1905000" y="1355913"/>
            <a:ext cx="7924800" cy="769441"/>
          </a:xfrm>
          <a:prstGeom prst="rect">
            <a:avLst/>
          </a:prstGeom>
          <a:noFill/>
        </p:spPr>
        <p:txBody>
          <a:bodyPr wrap="square" rtlCol="0">
            <a:spAutoFit/>
          </a:bodyPr>
          <a:lstStyle/>
          <a:p>
            <a:r>
              <a:rPr lang="en-US" sz="4400" dirty="0">
                <a:latin typeface="Trebuchet MS" panose="020B0603020202020204" pitchFamily="34" charset="0"/>
              </a:rPr>
              <a:t>NAAN MUDHALVAN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291147"/>
            <a:ext cx="41421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9"/>
          <p:cNvSpPr/>
          <p:nvPr/>
        </p:nvSpPr>
        <p:spPr>
          <a:xfrm>
            <a:off x="533400" y="914400"/>
            <a:ext cx="9372599" cy="5421421"/>
          </a:xfrm>
          <a:prstGeom prst="rect">
            <a:avLst/>
          </a:prstGeom>
        </p:spPr>
        <p:txBody>
          <a:bodyPr wrap="square">
            <a:spAutoFit/>
          </a:bodyPr>
          <a:lstStyle/>
          <a:p>
            <a:pPr algn="just"/>
            <a:endParaRPr lang="en-US" sz="2000" dirty="0">
              <a:latin typeface="Arial" pitchFamily="34" charset="0"/>
              <a:cs typeface="Arial" pitchFamily="34" charset="0"/>
            </a:endParaRPr>
          </a:p>
          <a:p>
            <a:pPr marL="342900" indent="-342900" algn="just">
              <a:lnSpc>
                <a:spcPct val="150000"/>
              </a:lnSpc>
              <a:buFont typeface="+mj-lt"/>
              <a:buAutoNum type="arabicPeriod"/>
            </a:pPr>
            <a:r>
              <a:rPr lang="en-US" sz="2000" b="1" dirty="0">
                <a:latin typeface="Arial" pitchFamily="34" charset="0"/>
                <a:cs typeface="Arial" pitchFamily="34" charset="0"/>
              </a:rPr>
              <a:t>Data Preprocessing:</a:t>
            </a:r>
            <a:endParaRPr lang="en-US" sz="2000" dirty="0">
              <a:latin typeface="Arial" pitchFamily="34" charset="0"/>
              <a:cs typeface="Arial" pitchFamily="34" charset="0"/>
            </a:endParaRPr>
          </a:p>
          <a:p>
            <a:pPr algn="just">
              <a:lnSpc>
                <a:spcPct val="150000"/>
              </a:lnSpc>
            </a:pPr>
            <a:r>
              <a:rPr lang="en-US" sz="2000" dirty="0">
                <a:latin typeface="Arial" pitchFamily="34" charset="0"/>
                <a:cs typeface="Arial" pitchFamily="34" charset="0"/>
              </a:rPr>
              <a:t>    Gather historical stock market data including features such as stock prices, trading volumes, technical indicators, and other relevant financial data.</a:t>
            </a:r>
          </a:p>
          <a:p>
            <a:pPr algn="just">
              <a:lnSpc>
                <a:spcPct val="150000"/>
              </a:lnSpc>
            </a:pPr>
            <a:r>
              <a:rPr lang="en-US" sz="2000" dirty="0">
                <a:latin typeface="Arial" pitchFamily="34" charset="0"/>
                <a:cs typeface="Arial" pitchFamily="34" charset="0"/>
              </a:rPr>
              <a:t>Preprocess the data by handling missing values, normalizing features, and creating suitable input sequences for the RNN model.</a:t>
            </a:r>
          </a:p>
          <a:p>
            <a:pPr algn="just">
              <a:lnSpc>
                <a:spcPct val="150000"/>
              </a:lnSpc>
            </a:pPr>
            <a:endParaRPr lang="en-US" sz="2000" dirty="0">
              <a:latin typeface="Arial" pitchFamily="34" charset="0"/>
              <a:cs typeface="Arial" pitchFamily="34" charset="0"/>
            </a:endParaRPr>
          </a:p>
          <a:p>
            <a:pPr algn="just">
              <a:lnSpc>
                <a:spcPct val="150000"/>
              </a:lnSpc>
            </a:pPr>
            <a:r>
              <a:rPr lang="en-US" sz="2000" b="1" dirty="0">
                <a:latin typeface="Arial" pitchFamily="34" charset="0"/>
                <a:cs typeface="Arial" pitchFamily="34" charset="0"/>
              </a:rPr>
              <a:t>2.</a:t>
            </a:r>
            <a:r>
              <a:rPr lang="en-US" sz="2000" dirty="0">
                <a:latin typeface="Arial" pitchFamily="34" charset="0"/>
                <a:cs typeface="Arial" pitchFamily="34" charset="0"/>
              </a:rPr>
              <a:t> </a:t>
            </a:r>
            <a:r>
              <a:rPr lang="en-US" sz="2000" b="1" dirty="0">
                <a:latin typeface="Arial" pitchFamily="34" charset="0"/>
                <a:cs typeface="Arial" pitchFamily="34" charset="0"/>
              </a:rPr>
              <a:t>Feature Selection and Engineering:</a:t>
            </a:r>
            <a:endParaRPr lang="en-US" sz="2000" dirty="0">
              <a:latin typeface="Arial" pitchFamily="34" charset="0"/>
              <a:cs typeface="Arial" pitchFamily="34" charset="0"/>
            </a:endParaRPr>
          </a:p>
          <a:p>
            <a:pPr algn="just">
              <a:lnSpc>
                <a:spcPct val="150000"/>
              </a:lnSpc>
            </a:pPr>
            <a:r>
              <a:rPr lang="en-US" sz="2000" dirty="0">
                <a:latin typeface="Arial" pitchFamily="34" charset="0"/>
                <a:cs typeface="Arial" pitchFamily="34" charset="0"/>
              </a:rPr>
              <a:t>   Identify and select relevant features that may impact stock price movements. This can include factors such as moving averages, relative strength index (RSI), volume-based indicators, and sentiment analysis from news articles or social media.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10681335" cy="1477328"/>
          </a:xfrm>
        </p:spPr>
        <p:txBody>
          <a:bodyPr/>
          <a:lstStyle/>
          <a:p>
            <a:r>
              <a:rPr lang="en-IN" dirty="0"/>
              <a:t>MO</a:t>
            </a:r>
            <a:r>
              <a:rPr lang="en-IN" spc="-15" dirty="0"/>
              <a:t>D</a:t>
            </a:r>
            <a:r>
              <a:rPr lang="en-IN" spc="-35" dirty="0"/>
              <a:t>E</a:t>
            </a:r>
            <a:r>
              <a:rPr lang="en-IN" spc="-30" dirty="0"/>
              <a:t>LL</a:t>
            </a:r>
            <a:r>
              <a:rPr lang="en-IN" spc="-5" dirty="0"/>
              <a:t>I</a:t>
            </a:r>
            <a:r>
              <a:rPr lang="en-IN" spc="30" dirty="0"/>
              <a:t>N</a:t>
            </a:r>
            <a:r>
              <a:rPr lang="en-IN" spc="5" dirty="0"/>
              <a:t>G</a:t>
            </a:r>
            <a:br>
              <a:rPr lang="en-IN" dirty="0"/>
            </a:br>
            <a:endParaRPr lang="en-IN" dirty="0"/>
          </a:p>
        </p:txBody>
      </p:sp>
      <p:sp>
        <p:nvSpPr>
          <p:cNvPr id="3" name="Text Placeholder 2"/>
          <p:cNvSpPr>
            <a:spLocks noGrp="1"/>
          </p:cNvSpPr>
          <p:nvPr>
            <p:ph type="body" idx="1"/>
          </p:nvPr>
        </p:nvSpPr>
        <p:spPr>
          <a:xfrm>
            <a:off x="533400" y="1295400"/>
            <a:ext cx="9372600" cy="5386090"/>
          </a:xfrm>
        </p:spPr>
        <p:txBody>
          <a:bodyPr/>
          <a:lstStyle/>
          <a:p>
            <a:pPr algn="just">
              <a:lnSpc>
                <a:spcPct val="150000"/>
              </a:lnSpc>
            </a:pPr>
            <a:r>
              <a:rPr lang="en-US" sz="2000" b="1" dirty="0">
                <a:latin typeface="Arial" pitchFamily="34" charset="0"/>
                <a:cs typeface="Arial" pitchFamily="34" charset="0"/>
              </a:rPr>
              <a:t>3.   Training the Model:</a:t>
            </a:r>
            <a:endParaRPr lang="en-US" sz="2000" dirty="0">
              <a:latin typeface="Arial" pitchFamily="34" charset="0"/>
              <a:cs typeface="Arial" pitchFamily="34" charset="0"/>
            </a:endParaRPr>
          </a:p>
          <a:p>
            <a:pPr algn="just">
              <a:lnSpc>
                <a:spcPct val="150000"/>
              </a:lnSpc>
            </a:pPr>
            <a:r>
              <a:rPr lang="en-US" sz="2000" dirty="0">
                <a:latin typeface="Arial" pitchFamily="34" charset="0"/>
                <a:cs typeface="Arial" pitchFamily="34" charset="0"/>
              </a:rPr>
              <a:t>            Split the data into training, validation, and test sets Define a loss function, such as mean squared error (MSE) or mean absolute error (MAE), and choose an optimization algorithm, Train the RNN model on the training data, monitoring the validation loss to prevent over fitting.</a:t>
            </a:r>
          </a:p>
          <a:p>
            <a:pPr algn="just">
              <a:lnSpc>
                <a:spcPct val="150000"/>
              </a:lnSpc>
            </a:pPr>
            <a:endParaRPr lang="en-US" sz="2000" dirty="0">
              <a:latin typeface="Arial" pitchFamily="34" charset="0"/>
              <a:cs typeface="Arial" pitchFamily="34" charset="0"/>
            </a:endParaRPr>
          </a:p>
          <a:p>
            <a:pPr algn="just">
              <a:lnSpc>
                <a:spcPct val="150000"/>
              </a:lnSpc>
            </a:pPr>
            <a:r>
              <a:rPr lang="en-US" sz="2000" b="1" dirty="0">
                <a:latin typeface="Arial" pitchFamily="34" charset="0"/>
                <a:cs typeface="Arial" pitchFamily="34" charset="0"/>
              </a:rPr>
              <a:t>4.    Model Evaluation:</a:t>
            </a:r>
            <a:endParaRPr lang="en-US" sz="2000" dirty="0">
              <a:latin typeface="Arial" pitchFamily="34" charset="0"/>
              <a:cs typeface="Arial" pitchFamily="34" charset="0"/>
            </a:endParaRPr>
          </a:p>
          <a:p>
            <a:pPr algn="just">
              <a:lnSpc>
                <a:spcPct val="150000"/>
              </a:lnSpc>
            </a:pPr>
            <a:r>
              <a:rPr lang="en-US" sz="2000" dirty="0">
                <a:latin typeface="Arial" pitchFamily="34" charset="0"/>
                <a:cs typeface="Arial" pitchFamily="34" charset="0"/>
              </a:rPr>
              <a:t>             Evaluate the trained model on the test dataset using appropriate evaluation metrics such as Mean Absolute Error (MAE), Root Mean Square Error (RMSE), or Mean Absolute Percentage Error (MAPE).Analyze the model's performance and compare it to baseline models or other forecasting techniques.</a:t>
            </a:r>
          </a:p>
          <a:p>
            <a:pPr algn="just"/>
            <a:r>
              <a:rPr lang="en-US" sz="2000" dirty="0">
                <a:latin typeface="Arial" pitchFamily="34" charset="0"/>
                <a:cs typeface="Arial" pitchFamily="34" charset="0"/>
              </a:rPr>
              <a:t> </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72027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IN" dirty="0"/>
              <a:t>MO</a:t>
            </a:r>
            <a:r>
              <a:rPr lang="en-IN" spc="-15" dirty="0"/>
              <a:t>D</a:t>
            </a:r>
            <a:r>
              <a:rPr lang="en-IN" spc="-35" dirty="0"/>
              <a:t>E</a:t>
            </a:r>
            <a:r>
              <a:rPr lang="en-IN" spc="-30" dirty="0"/>
              <a:t>LL</a:t>
            </a:r>
            <a:r>
              <a:rPr lang="en-IN" spc="-5" dirty="0"/>
              <a:t>I</a:t>
            </a:r>
            <a:r>
              <a:rPr lang="en-IN" spc="30" dirty="0"/>
              <a:t>N</a:t>
            </a:r>
            <a:r>
              <a:rPr lang="en-IN" spc="5" dirty="0"/>
              <a:t>G</a:t>
            </a:r>
            <a:br>
              <a:rPr lang="en-IN" dirty="0"/>
            </a:br>
            <a:endParaRPr lang="en-IN" dirty="0"/>
          </a:p>
        </p:txBody>
      </p:sp>
      <p:sp>
        <p:nvSpPr>
          <p:cNvPr id="3" name="Text Placeholder 2"/>
          <p:cNvSpPr>
            <a:spLocks noGrp="1"/>
          </p:cNvSpPr>
          <p:nvPr>
            <p:ph type="body" idx="1"/>
          </p:nvPr>
        </p:nvSpPr>
        <p:spPr>
          <a:xfrm>
            <a:off x="0" y="1371600"/>
            <a:ext cx="10134600" cy="4924425"/>
          </a:xfrm>
        </p:spPr>
        <p:txBody>
          <a:bodyPr/>
          <a:lstStyle/>
          <a:p>
            <a:pPr>
              <a:lnSpc>
                <a:spcPct val="150000"/>
              </a:lnSpc>
            </a:pPr>
            <a:r>
              <a:rPr lang="en-US" sz="2000" b="1" dirty="0">
                <a:latin typeface="Arial" pitchFamily="34" charset="0"/>
                <a:cs typeface="Arial" pitchFamily="34" charset="0"/>
              </a:rPr>
              <a:t>       5.   Model Interpretation and Visualization:</a:t>
            </a:r>
            <a:endParaRPr lang="en-US" sz="2000" dirty="0">
              <a:latin typeface="Arial" pitchFamily="34" charset="0"/>
              <a:cs typeface="Arial" pitchFamily="34" charset="0"/>
            </a:endParaRPr>
          </a:p>
          <a:p>
            <a:pPr lvl="1" algn="just">
              <a:lnSpc>
                <a:spcPct val="150000"/>
              </a:lnSpc>
            </a:pPr>
            <a:r>
              <a:rPr lang="en-US" sz="2000" dirty="0">
                <a:latin typeface="Arial" pitchFamily="34" charset="0"/>
                <a:cs typeface="Arial" pitchFamily="34" charset="0"/>
              </a:rPr>
              <a:t>   Visualize the model's predictions alongside the actual stock prices to understand how well the model captures trends and patterns in the data. Interpret the learned representations and feature importance to gain insights into the factors driving stock price movements.</a:t>
            </a:r>
          </a:p>
          <a:p>
            <a:pPr lvl="1" algn="just">
              <a:lnSpc>
                <a:spcPct val="150000"/>
              </a:lnSpc>
            </a:pPr>
            <a:endParaRPr lang="en-US" sz="2000" dirty="0">
              <a:latin typeface="Arial" pitchFamily="34" charset="0"/>
              <a:cs typeface="Arial" pitchFamily="34" charset="0"/>
            </a:endParaRPr>
          </a:p>
          <a:p>
            <a:pPr>
              <a:lnSpc>
                <a:spcPct val="150000"/>
              </a:lnSpc>
            </a:pPr>
            <a:r>
              <a:rPr lang="en-US" sz="2000" b="1" dirty="0">
                <a:latin typeface="Arial" pitchFamily="34" charset="0"/>
                <a:cs typeface="Arial" pitchFamily="34" charset="0"/>
              </a:rPr>
              <a:t>      6.   Deployment and Monitoring:</a:t>
            </a:r>
            <a:endParaRPr lang="en-US" sz="2000" dirty="0">
              <a:latin typeface="Arial" pitchFamily="34" charset="0"/>
              <a:cs typeface="Arial" pitchFamily="34" charset="0"/>
            </a:endParaRPr>
          </a:p>
          <a:p>
            <a:pPr lvl="1">
              <a:lnSpc>
                <a:spcPct val="150000"/>
              </a:lnSpc>
            </a:pPr>
            <a:r>
              <a:rPr lang="en-US" sz="2000" dirty="0">
                <a:latin typeface="Arial" pitchFamily="34" charset="0"/>
                <a:cs typeface="Arial" pitchFamily="34" charset="0"/>
              </a:rPr>
              <a:t>Deploy the trained model into a production environment capable of handling real-time data. Implement monitoring mechanisms to track the model's performance over time and retrain or update the model as new data becomes available.</a:t>
            </a:r>
          </a:p>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41433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517649"/>
            <a:ext cx="7696200" cy="37401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53998"/>
          </a:xfrm>
        </p:spPr>
        <p:txBody>
          <a:bodyPr/>
          <a:lstStyle/>
          <a:p>
            <a:r>
              <a:rPr lang="en-US" sz="3600" dirty="0"/>
              <a:t>CONCLUSION</a:t>
            </a:r>
            <a:endParaRPr lang="en-IN" sz="3600" dirty="0"/>
          </a:p>
        </p:txBody>
      </p:sp>
      <p:sp>
        <p:nvSpPr>
          <p:cNvPr id="3" name="Text Placeholder 2"/>
          <p:cNvSpPr>
            <a:spLocks noGrp="1"/>
          </p:cNvSpPr>
          <p:nvPr>
            <p:ph type="body" idx="1"/>
          </p:nvPr>
        </p:nvSpPr>
        <p:spPr>
          <a:xfrm>
            <a:off x="685800" y="1295400"/>
            <a:ext cx="8686800" cy="3643626"/>
          </a:xfrm>
        </p:spPr>
        <p:txBody>
          <a:bodyPr/>
          <a:lstStyle/>
          <a:p>
            <a:pPr algn="just">
              <a:lnSpc>
                <a:spcPct val="150000"/>
              </a:lnSpc>
            </a:pPr>
            <a:r>
              <a:rPr lang="en-US" sz="2000" dirty="0">
                <a:latin typeface="Arial" pitchFamily="34" charset="0"/>
                <a:cs typeface="Arial" pitchFamily="34" charset="0"/>
              </a:rPr>
              <a:t>            In conclusion, utilizing Recurrent Neural Networks (RNNs) for stock market value prediction presents promising results. Through the analysis of historical data, RNNs offer a dynamic approach to capture temporal dependencies and intricate patterns within the market. Despite inherent challenges such as volatility and unpredictability, RNN models demonstrate their efficacy in forecasting stock values with reasonable accuracy. Their ability to adapt and learn from sequential data makes them valuable tools for investors and financial analysts seeking insights into future market trends. </a:t>
            </a:r>
            <a:endParaRPr lang="en-IN" dirty="0"/>
          </a:p>
        </p:txBody>
      </p:sp>
      <p:sp>
        <p:nvSpPr>
          <p:cNvPr id="4" name="TextBox 3">
            <a:extLst>
              <a:ext uri="{FF2B5EF4-FFF2-40B4-BE49-F238E27FC236}">
                <a16:creationId xmlns:a16="http://schemas.microsoft.com/office/drawing/2014/main" id="{1D662618-D27B-84B2-7FDF-2F4F81D8B90D}"/>
              </a:ext>
            </a:extLst>
          </p:cNvPr>
          <p:cNvSpPr txBox="1"/>
          <p:nvPr/>
        </p:nvSpPr>
        <p:spPr>
          <a:xfrm>
            <a:off x="381000" y="5486400"/>
            <a:ext cx="10515600" cy="523220"/>
          </a:xfrm>
          <a:prstGeom prst="rect">
            <a:avLst/>
          </a:prstGeom>
          <a:noFill/>
        </p:spPr>
        <p:txBody>
          <a:bodyPr wrap="square" rtlCol="0">
            <a:spAutoFit/>
          </a:bodyPr>
          <a:lstStyle/>
          <a:p>
            <a:r>
              <a:rPr lang="en-US" sz="1400" dirty="0"/>
              <a:t>DEMO LINK: </a:t>
            </a:r>
            <a:r>
              <a:rPr lang="en-US" sz="1400" dirty="0">
                <a:hlinkClick r:id="rId2"/>
              </a:rPr>
              <a:t>https://github.com/Kiruthigakd/TNSDC-Generative-AI-for-Engineering/blob/main/StockMarkerValuePredictionSyatem.ipynb</a:t>
            </a:r>
            <a:endParaRPr lang="en-US" sz="1400" dirty="0"/>
          </a:p>
          <a:p>
            <a:endParaRPr lang="en-US" sz="1400" dirty="0"/>
          </a:p>
        </p:txBody>
      </p:sp>
    </p:spTree>
    <p:extLst>
      <p:ext uri="{BB962C8B-B14F-4D97-AF65-F5344CB8AC3E}">
        <p14:creationId xmlns:p14="http://schemas.microsoft.com/office/powerpoint/2010/main" val="311483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9E57-37CB-208D-DBBE-F169BDAA5D0D}"/>
              </a:ext>
            </a:extLst>
          </p:cNvPr>
          <p:cNvSpPr>
            <a:spLocks noGrp="1"/>
          </p:cNvSpPr>
          <p:nvPr>
            <p:ph type="title"/>
          </p:nvPr>
        </p:nvSpPr>
        <p:spPr/>
        <p:txBody>
          <a:bodyPr/>
          <a:lstStyle/>
          <a:p>
            <a:r>
              <a:rPr lang="en-US" sz="4800" spc="5" dirty="0"/>
              <a:t>PROJECT</a:t>
            </a:r>
            <a:r>
              <a:rPr lang="en-US" sz="4800" spc="-85" dirty="0"/>
              <a:t> </a:t>
            </a:r>
            <a:r>
              <a:rPr lang="en-US" sz="4800" spc="25" dirty="0"/>
              <a:t>TITLE</a:t>
            </a:r>
            <a:endParaRPr lang="en-US" dirty="0"/>
          </a:p>
        </p:txBody>
      </p:sp>
      <p:sp>
        <p:nvSpPr>
          <p:cNvPr id="3" name="Text Placeholder 2">
            <a:extLst>
              <a:ext uri="{FF2B5EF4-FFF2-40B4-BE49-F238E27FC236}">
                <a16:creationId xmlns:a16="http://schemas.microsoft.com/office/drawing/2014/main" id="{7992A129-C675-B9B4-1C50-D447FF77A3DC}"/>
              </a:ext>
            </a:extLst>
          </p:cNvPr>
          <p:cNvSpPr>
            <a:spLocks noGrp="1"/>
          </p:cNvSpPr>
          <p:nvPr>
            <p:ph type="body" idx="1"/>
          </p:nvPr>
        </p:nvSpPr>
        <p:spPr>
          <a:xfrm>
            <a:off x="990599" y="2286000"/>
            <a:ext cx="10058401" cy="2922595"/>
          </a:xfrm>
        </p:spPr>
        <p:txBody>
          <a:bodyPr/>
          <a:lstStyle/>
          <a:p>
            <a:pPr algn="ctr">
              <a:lnSpc>
                <a:spcPct val="150000"/>
              </a:lnSpc>
            </a:pPr>
            <a:r>
              <a:rPr lang="en-US" sz="4400" b="1" dirty="0">
                <a:latin typeface="Trebuchet MS" panose="020B0603020202020204" pitchFamily="34" charset="0"/>
              </a:rPr>
              <a:t>Stock Market Value Prediction System Using LSTN IN Recurrent Neural Network </a:t>
            </a:r>
          </a:p>
        </p:txBody>
      </p:sp>
    </p:spTree>
    <p:extLst>
      <p:ext uri="{BB962C8B-B14F-4D97-AF65-F5344CB8AC3E}">
        <p14:creationId xmlns:p14="http://schemas.microsoft.com/office/powerpoint/2010/main" val="1805958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485715" y="416883"/>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319336" y="1404274"/>
            <a:ext cx="4386263" cy="4708981"/>
          </a:xfrm>
          <a:prstGeom prst="rect">
            <a:avLst/>
          </a:prstGeom>
          <a:noFill/>
        </p:spPr>
        <p:txBody>
          <a:bodyPr wrap="square" rtlCol="0">
            <a:spAutoFit/>
          </a:bodyPr>
          <a:lstStyle/>
          <a:p>
            <a:pPr marL="285750" indent="-285750">
              <a:buFont typeface="Wingdings" pitchFamily="2" charset="2"/>
              <a:buChar char="v"/>
            </a:pPr>
            <a:r>
              <a:rPr lang="en-US" sz="2000" dirty="0">
                <a:latin typeface="Arial" pitchFamily="34" charset="0"/>
                <a:cs typeface="Arial" pitchFamily="34" charset="0"/>
              </a:rPr>
              <a:t>Problem Statement</a:t>
            </a:r>
          </a:p>
          <a:p>
            <a:endParaRPr lang="en-US" sz="2000" dirty="0">
              <a:latin typeface="Arial" pitchFamily="34" charset="0"/>
              <a:cs typeface="Arial" pitchFamily="34" charset="0"/>
            </a:endParaRPr>
          </a:p>
          <a:p>
            <a:pPr marL="285750" indent="-285750">
              <a:buFont typeface="Wingdings" pitchFamily="2" charset="2"/>
              <a:buChar char="v"/>
            </a:pPr>
            <a:r>
              <a:rPr lang="en-US" sz="2000" dirty="0">
                <a:latin typeface="Arial" pitchFamily="34" charset="0"/>
                <a:cs typeface="Arial" pitchFamily="34" charset="0"/>
              </a:rPr>
              <a:t>Project overview</a:t>
            </a:r>
          </a:p>
          <a:p>
            <a:endParaRPr lang="en-US" sz="2000" dirty="0">
              <a:latin typeface="Arial" pitchFamily="34" charset="0"/>
              <a:cs typeface="Arial" pitchFamily="34" charset="0"/>
            </a:endParaRPr>
          </a:p>
          <a:p>
            <a:pPr marL="285750" indent="-285750">
              <a:buFont typeface="Wingdings" pitchFamily="2" charset="2"/>
              <a:buChar char="v"/>
            </a:pPr>
            <a:r>
              <a:rPr lang="en-US" sz="2000" dirty="0">
                <a:latin typeface="Arial" pitchFamily="34" charset="0"/>
                <a:cs typeface="Arial" pitchFamily="34" charset="0"/>
              </a:rPr>
              <a:t>Who are the end user</a:t>
            </a:r>
          </a:p>
          <a:p>
            <a:pPr marL="285750" indent="-285750">
              <a:buFont typeface="Wingdings" pitchFamily="2" charset="2"/>
              <a:buChar char="v"/>
            </a:pPr>
            <a:endParaRPr lang="en-US" sz="2000" dirty="0">
              <a:latin typeface="Arial" pitchFamily="34" charset="0"/>
              <a:cs typeface="Arial" pitchFamily="34" charset="0"/>
            </a:endParaRPr>
          </a:p>
          <a:p>
            <a:pPr marL="285750" indent="-285750">
              <a:buFont typeface="Wingdings" pitchFamily="2" charset="2"/>
              <a:buChar char="v"/>
            </a:pPr>
            <a:r>
              <a:rPr lang="en-US" sz="2000" dirty="0">
                <a:latin typeface="Arial" pitchFamily="34" charset="0"/>
                <a:cs typeface="Arial" pitchFamily="34" charset="0"/>
              </a:rPr>
              <a:t>Solution and its Value Proposition</a:t>
            </a:r>
          </a:p>
          <a:p>
            <a:pPr marL="285750" indent="-285750">
              <a:buFont typeface="Wingdings" pitchFamily="2" charset="2"/>
              <a:buChar char="v"/>
            </a:pPr>
            <a:endParaRPr lang="en-US" sz="2000" dirty="0">
              <a:latin typeface="Arial" pitchFamily="34" charset="0"/>
              <a:cs typeface="Arial" pitchFamily="34" charset="0"/>
            </a:endParaRPr>
          </a:p>
          <a:p>
            <a:pPr marL="285750" indent="-285750">
              <a:buFont typeface="Wingdings" pitchFamily="2" charset="2"/>
              <a:buChar char="v"/>
            </a:pPr>
            <a:r>
              <a:rPr lang="en-US" sz="2000" dirty="0">
                <a:latin typeface="Arial" pitchFamily="34" charset="0"/>
                <a:cs typeface="Arial" pitchFamily="34" charset="0"/>
              </a:rPr>
              <a:t>The WOW in Solution</a:t>
            </a:r>
          </a:p>
          <a:p>
            <a:endParaRPr lang="en-US" sz="2000" dirty="0">
              <a:latin typeface="Arial" pitchFamily="34" charset="0"/>
              <a:cs typeface="Arial" pitchFamily="34" charset="0"/>
            </a:endParaRPr>
          </a:p>
          <a:p>
            <a:pPr marL="285750" indent="-285750">
              <a:buFont typeface="Wingdings" pitchFamily="2" charset="2"/>
              <a:buChar char="v"/>
            </a:pPr>
            <a:r>
              <a:rPr lang="en-US" sz="2000" dirty="0" err="1">
                <a:latin typeface="Arial" pitchFamily="34" charset="0"/>
                <a:cs typeface="Arial" pitchFamily="34" charset="0"/>
              </a:rPr>
              <a:t>Modelling</a:t>
            </a:r>
            <a:endParaRPr lang="en-US" sz="2000" dirty="0">
              <a:latin typeface="Arial" pitchFamily="34" charset="0"/>
              <a:cs typeface="Arial" pitchFamily="34" charset="0"/>
            </a:endParaRPr>
          </a:p>
          <a:p>
            <a:endParaRPr lang="en-US" sz="2000" dirty="0">
              <a:latin typeface="Arial" pitchFamily="34" charset="0"/>
              <a:cs typeface="Arial" pitchFamily="34" charset="0"/>
            </a:endParaRPr>
          </a:p>
          <a:p>
            <a:pPr marL="285750" indent="-285750">
              <a:buFont typeface="Wingdings" pitchFamily="2" charset="2"/>
              <a:buChar char="v"/>
            </a:pPr>
            <a:r>
              <a:rPr lang="en-US" sz="2000" dirty="0">
                <a:latin typeface="Arial" pitchFamily="34" charset="0"/>
                <a:cs typeface="Arial" pitchFamily="34" charset="0"/>
              </a:rPr>
              <a:t>Result</a:t>
            </a:r>
          </a:p>
          <a:p>
            <a:endParaRPr lang="en-US" sz="2000" dirty="0">
              <a:latin typeface="Arial" pitchFamily="34" charset="0"/>
              <a:cs typeface="Arial" pitchFamily="34" charset="0"/>
            </a:endParaRPr>
          </a:p>
          <a:p>
            <a:pPr marL="285750" indent="-285750">
              <a:buFont typeface="Wingdings" pitchFamily="2" charset="2"/>
              <a:buChar char="v"/>
            </a:pPr>
            <a:r>
              <a:rPr lang="en-US" sz="2000" dirty="0">
                <a:latin typeface="Arial" pitchFamily="34" charset="0"/>
                <a:cs typeface="Arial" pitchFamily="34" charset="0"/>
              </a:rPr>
              <a:t>Conclusion</a:t>
            </a:r>
            <a:endParaRPr lang="en-IN" sz="2000" dirty="0">
              <a:latin typeface="Arial" pitchFamily="34" charset="0"/>
              <a:cs typeface="Arial" pitchFamily="34" charset="0"/>
            </a:endParaRPr>
          </a:p>
        </p:txBody>
      </p:sp>
      <p:pic>
        <p:nvPicPr>
          <p:cNvPr id="2" name="Picture 1">
            <a:extLst>
              <a:ext uri="{FF2B5EF4-FFF2-40B4-BE49-F238E27FC236}">
                <a16:creationId xmlns:a16="http://schemas.microsoft.com/office/drawing/2014/main" id="{27023CAC-8A81-868B-C4A8-4A856B1F86A3}"/>
              </a:ext>
            </a:extLst>
          </p:cNvPr>
          <p:cNvPicPr>
            <a:picLocks noChangeAspect="1"/>
          </p:cNvPicPr>
          <p:nvPr/>
        </p:nvPicPr>
        <p:blipFill>
          <a:blip r:embed="rId5"/>
          <a:stretch>
            <a:fillRect/>
          </a:stretch>
        </p:blipFill>
        <p:spPr>
          <a:xfrm>
            <a:off x="893514" y="3048000"/>
            <a:ext cx="652329" cy="652329"/>
          </a:xfrm>
          <a:prstGeom prst="rect">
            <a:avLst/>
          </a:prstGeom>
        </p:spPr>
      </p:pic>
      <p:pic>
        <p:nvPicPr>
          <p:cNvPr id="24" name="Picture 23">
            <a:extLst>
              <a:ext uri="{FF2B5EF4-FFF2-40B4-BE49-F238E27FC236}">
                <a16:creationId xmlns:a16="http://schemas.microsoft.com/office/drawing/2014/main" id="{934FDB88-1F03-9435-F588-C16660F0846C}"/>
              </a:ext>
            </a:extLst>
          </p:cNvPr>
          <p:cNvPicPr>
            <a:picLocks noChangeAspect="1"/>
          </p:cNvPicPr>
          <p:nvPr/>
        </p:nvPicPr>
        <p:blipFill>
          <a:blip r:embed="rId6"/>
          <a:stretch>
            <a:fillRect/>
          </a:stretch>
        </p:blipFill>
        <p:spPr>
          <a:xfrm>
            <a:off x="1404534" y="2524528"/>
            <a:ext cx="249958" cy="2499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739775" y="1752600"/>
            <a:ext cx="6858000" cy="4651979"/>
          </a:xfrm>
          <a:prstGeom prst="rect">
            <a:avLst/>
          </a:prstGeom>
        </p:spPr>
        <p:txBody>
          <a:bodyPr wrap="square">
            <a:spAutoFit/>
          </a:bodyPr>
          <a:lstStyle/>
          <a:p>
            <a:pPr algn="just">
              <a:lnSpc>
                <a:spcPct val="150000"/>
              </a:lnSpc>
            </a:pPr>
            <a:r>
              <a:rPr lang="en-US" dirty="0">
                <a:latin typeface="Times New Roman" pitchFamily="18" charset="0"/>
                <a:cs typeface="Times New Roman" pitchFamily="18" charset="0"/>
              </a:rPr>
              <a:t>         </a:t>
            </a:r>
            <a:r>
              <a:rPr lang="en-US" sz="2000" dirty="0">
                <a:latin typeface="Arial" pitchFamily="34" charset="0"/>
                <a:cs typeface="Arial" pitchFamily="34" charset="0"/>
              </a:rPr>
              <a:t>Develop an accurate Stock Market Value Prediction System utilizing Recurrent Neural Networks (RNN). Collect and preprocess historical stock data, design an RNN architecture (e.g., LSTM/GRU), and fine-tune hyper parameters. Incorporate relevant financial indicators, ensure model interpretability, and deploy it for real-time predictions. Aim to empower investors and analysts with reliable insights into future stock price movements, enabling informed decision-making and enhancing investment strategies</a:t>
            </a:r>
            <a:r>
              <a:rPr lang="en-US" dirty="0">
                <a:latin typeface="Arial" pitchFamily="34" charset="0"/>
                <a:cs typeface="Arial" pitchFamily="34" charset="0"/>
              </a:rPr>
              <a:t>.</a:t>
            </a:r>
            <a:endParaRPr lang="en-IN" dirty="0">
              <a:latin typeface="Arial" pitchFamily="34" charset="0"/>
              <a:cs typeface="Arial" pitchFamily="34" charset="0"/>
            </a:endParaRPr>
          </a:p>
        </p:txBody>
      </p:sp>
      <p:pic>
        <p:nvPicPr>
          <p:cNvPr id="6" name="Picture 5">
            <a:extLst>
              <a:ext uri="{FF2B5EF4-FFF2-40B4-BE49-F238E27FC236}">
                <a16:creationId xmlns:a16="http://schemas.microsoft.com/office/drawing/2014/main" id="{0504A025-38A0-84E5-9BBB-886A75FC165B}"/>
              </a:ext>
            </a:extLst>
          </p:cNvPr>
          <p:cNvPicPr>
            <a:picLocks noChangeAspect="1"/>
          </p:cNvPicPr>
          <p:nvPr/>
        </p:nvPicPr>
        <p:blipFill>
          <a:blip r:embed="rId3"/>
          <a:stretch>
            <a:fillRect/>
          </a:stretch>
        </p:blipFill>
        <p:spPr>
          <a:xfrm>
            <a:off x="9423640" y="6267450"/>
            <a:ext cx="317019" cy="3231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rot="10800000" flipV="1">
            <a:off x="676274" y="1798879"/>
            <a:ext cx="8315325" cy="4190314"/>
          </a:xfrm>
          <a:prstGeom prst="rect">
            <a:avLst/>
          </a:prstGeom>
          <a:noFill/>
        </p:spPr>
        <p:txBody>
          <a:bodyPr wrap="square" rtlCol="0">
            <a:spAutoFit/>
          </a:bodyPr>
          <a:lstStyle/>
          <a:p>
            <a:pPr algn="just">
              <a:lnSpc>
                <a:spcPct val="150000"/>
              </a:lnSpc>
            </a:pPr>
            <a:r>
              <a:rPr lang="en-US" sz="2000" dirty="0">
                <a:latin typeface="Arial" pitchFamily="34" charset="0"/>
                <a:cs typeface="Arial" pitchFamily="34" charset="0"/>
              </a:rPr>
              <a:t>           This project aims to develop a stock market value prediction system leveraging Recurrent Neural Networks (RNNs). The RNN model architecture, likely based on LSTM or GRU cells, will be designed to capture temporal dependencies in sequential data. Training will involve splitting the data into training, validation, and testing sets, optimizing parameters, and monitoring performance. Evaluation will be based on metrics such as MAE, MSE, and RMSE. The project will culminate in the deployment of the trained model in a production environment, providing real-time predictions for investment decision-making. </a:t>
            </a:r>
            <a:endParaRPr lang="en-IN" sz="2000" dirty="0">
              <a:latin typeface="Arial" pitchFamily="34" charset="0"/>
              <a:cs typeface="Arial" pitchFamily="34" charset="0"/>
            </a:endParaRPr>
          </a:p>
        </p:txBody>
      </p:sp>
      <p:pic>
        <p:nvPicPr>
          <p:cNvPr id="6" name="Picture 5">
            <a:extLst>
              <a:ext uri="{FF2B5EF4-FFF2-40B4-BE49-F238E27FC236}">
                <a16:creationId xmlns:a16="http://schemas.microsoft.com/office/drawing/2014/main" id="{66DEF56D-7808-91D0-5153-09BF75F72D1F}"/>
              </a:ext>
            </a:extLst>
          </p:cNvPr>
          <p:cNvPicPr>
            <a:picLocks noChangeAspect="1"/>
          </p:cNvPicPr>
          <p:nvPr/>
        </p:nvPicPr>
        <p:blipFill>
          <a:blip r:embed="rId4"/>
          <a:stretch>
            <a:fillRect/>
          </a:stretch>
        </p:blipFill>
        <p:spPr>
          <a:xfrm>
            <a:off x="9423640" y="2486392"/>
            <a:ext cx="317019" cy="3231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31800" y="891793"/>
            <a:ext cx="5282247" cy="518159"/>
          </a:xfrm>
          <a:prstGeom prst="rect">
            <a:avLst/>
          </a:prstGeom>
        </p:spPr>
        <p:txBody>
          <a:bodyPr vert="horz" wrap="square" lIns="0" tIns="16510" rIns="0" bIns="0" rtlCol="0">
            <a:spAutoFit/>
          </a:bodyPr>
          <a:lstStyle/>
          <a:p>
            <a:pPr marL="12700">
              <a:lnSpc>
                <a:spcPct val="100000"/>
              </a:lnSpc>
              <a:spcBef>
                <a:spcPts val="130"/>
              </a:spcBef>
            </a:pPr>
            <a:r>
              <a:rPr sz="3200" spc="25" dirty="0">
                <a:effectLst/>
              </a:rPr>
              <a:t>W</a:t>
            </a:r>
            <a:r>
              <a:rPr sz="3200" spc="-20" dirty="0">
                <a:effectLst/>
              </a:rPr>
              <a:t>H</a:t>
            </a:r>
            <a:r>
              <a:rPr sz="3200" spc="20" dirty="0">
                <a:effectLst/>
              </a:rPr>
              <a:t>O</a:t>
            </a:r>
            <a:r>
              <a:rPr sz="3200" spc="-235" dirty="0">
                <a:effectLst/>
              </a:rPr>
              <a:t> </a:t>
            </a:r>
            <a:r>
              <a:rPr sz="3200" spc="-10" dirty="0">
                <a:effectLst/>
              </a:rPr>
              <a:t>AR</a:t>
            </a:r>
            <a:r>
              <a:rPr sz="3200" spc="15" dirty="0">
                <a:effectLst/>
              </a:rPr>
              <a:t>E</a:t>
            </a:r>
            <a:r>
              <a:rPr sz="3200" spc="-35" dirty="0">
                <a:effectLst/>
              </a:rPr>
              <a:t> </a:t>
            </a:r>
            <a:r>
              <a:rPr sz="3200" spc="-10" dirty="0">
                <a:effectLst/>
              </a:rPr>
              <a:t>T</a:t>
            </a:r>
            <a:r>
              <a:rPr sz="3200" spc="-15" dirty="0">
                <a:effectLst/>
              </a:rPr>
              <a:t>H</a:t>
            </a:r>
            <a:r>
              <a:rPr sz="3200" spc="15" dirty="0">
                <a:effectLst/>
              </a:rPr>
              <a:t>E</a:t>
            </a:r>
            <a:r>
              <a:rPr sz="3200" spc="-35" dirty="0">
                <a:effectLst/>
              </a:rPr>
              <a:t> </a:t>
            </a:r>
            <a:r>
              <a:rPr sz="3200" spc="-20" dirty="0">
                <a:effectLst/>
              </a:rPr>
              <a:t>E</a:t>
            </a:r>
            <a:r>
              <a:rPr sz="3200" spc="30" dirty="0">
                <a:effectLst/>
              </a:rPr>
              <a:t>N</a:t>
            </a:r>
            <a:r>
              <a:rPr sz="3200" spc="15" dirty="0">
                <a:effectLst/>
              </a:rPr>
              <a:t>D</a:t>
            </a:r>
            <a:r>
              <a:rPr sz="3200" spc="-45" dirty="0">
                <a:effectLst/>
              </a:rPr>
              <a:t> </a:t>
            </a:r>
            <a:r>
              <a:rPr sz="3200" dirty="0">
                <a:effectLst/>
              </a:rPr>
              <a:t>U</a:t>
            </a:r>
            <a:r>
              <a:rPr sz="3200" spc="10" dirty="0">
                <a:effectLst/>
              </a:rPr>
              <a:t>S</a:t>
            </a:r>
            <a:r>
              <a:rPr sz="3200" spc="-25" dirty="0">
                <a:effectLst/>
              </a:rPr>
              <a:t>E</a:t>
            </a:r>
            <a:r>
              <a:rPr sz="3200" spc="-10" dirty="0">
                <a:effectLst/>
              </a:rPr>
              <a:t>R</a:t>
            </a:r>
            <a:r>
              <a:rPr sz="3200" spc="5" dirty="0">
                <a:effectLst/>
              </a:rPr>
              <a:t>S?</a:t>
            </a:r>
            <a:endParaRPr sz="3200" dirty="0">
              <a:effectLst/>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9"/>
          <p:cNvSpPr/>
          <p:nvPr/>
        </p:nvSpPr>
        <p:spPr>
          <a:xfrm>
            <a:off x="431800" y="902581"/>
            <a:ext cx="9474200" cy="5021311"/>
          </a:xfrm>
          <a:prstGeom prst="rect">
            <a:avLst/>
          </a:prstGeom>
        </p:spPr>
        <p:txBody>
          <a:bodyPr wrap="square">
            <a:spAutoFit/>
          </a:bodyPr>
          <a:lstStyle/>
          <a:p>
            <a:pPr algn="just"/>
            <a:endParaRPr lang="en-US" dirty="0"/>
          </a:p>
          <a:p>
            <a:pPr algn="just"/>
            <a:endParaRPr lang="en-US" dirty="0"/>
          </a:p>
          <a:p>
            <a:pPr algn="just"/>
            <a:endParaRPr lang="en-US" dirty="0"/>
          </a:p>
          <a:p>
            <a:pPr marL="285750" indent="-285750" algn="just">
              <a:lnSpc>
                <a:spcPct val="150000"/>
              </a:lnSpc>
              <a:buFont typeface="Wingdings" pitchFamily="2" charset="2"/>
              <a:buChar char="Ø"/>
            </a:pPr>
            <a:r>
              <a:rPr lang="en-US" sz="2000" b="1" dirty="0">
                <a:latin typeface="Arial" pitchFamily="34" charset="0"/>
                <a:cs typeface="Arial" pitchFamily="34" charset="0"/>
              </a:rPr>
              <a:t>Investors: </a:t>
            </a:r>
            <a:r>
              <a:rPr lang="en-US" sz="2000" dirty="0">
                <a:latin typeface="Arial" pitchFamily="34" charset="0"/>
                <a:cs typeface="Arial" pitchFamily="34" charset="0"/>
              </a:rPr>
              <a:t>Individuals or institutions seeking insights into future stock price movements to make informed investment decisions and optimize their portfolio strategies.</a:t>
            </a:r>
          </a:p>
          <a:p>
            <a:pPr marL="285750" indent="-285750" algn="just">
              <a:lnSpc>
                <a:spcPct val="150000"/>
              </a:lnSpc>
              <a:buFont typeface="Wingdings" pitchFamily="2" charset="2"/>
              <a:buChar char="Ø"/>
            </a:pPr>
            <a:r>
              <a:rPr lang="en-US" sz="2000" b="1" dirty="0">
                <a:latin typeface="Arial" pitchFamily="34" charset="0"/>
                <a:cs typeface="Arial" pitchFamily="34" charset="0"/>
              </a:rPr>
              <a:t>Financial Analysts: </a:t>
            </a:r>
            <a:r>
              <a:rPr lang="en-US" sz="2000" dirty="0">
                <a:latin typeface="Arial" pitchFamily="34" charset="0"/>
                <a:cs typeface="Arial" pitchFamily="34" charset="0"/>
              </a:rPr>
              <a:t>Professionals analyzing market trends and providing investment recommendations to clients or stakeholders based on the predictions generated by the system.</a:t>
            </a:r>
          </a:p>
          <a:p>
            <a:pPr marL="285750" indent="-285750" algn="just">
              <a:lnSpc>
                <a:spcPct val="150000"/>
              </a:lnSpc>
              <a:buFont typeface="Wingdings" pitchFamily="2" charset="2"/>
              <a:buChar char="Ø"/>
            </a:pPr>
            <a:r>
              <a:rPr lang="en-US" sz="2000" dirty="0">
                <a:latin typeface="Arial" pitchFamily="34" charset="0"/>
                <a:cs typeface="Arial" pitchFamily="34" charset="0"/>
              </a:rPr>
              <a:t> </a:t>
            </a:r>
            <a:r>
              <a:rPr lang="en-US" sz="2000" b="1" dirty="0">
                <a:latin typeface="Arial" pitchFamily="34" charset="0"/>
                <a:cs typeface="Arial" pitchFamily="34" charset="0"/>
              </a:rPr>
              <a:t>Researchers: </a:t>
            </a:r>
            <a:r>
              <a:rPr lang="en-US" sz="2000" dirty="0">
                <a:latin typeface="Arial" pitchFamily="34" charset="0"/>
                <a:cs typeface="Arial" pitchFamily="34" charset="0"/>
              </a:rPr>
              <a:t>Academics or researchers studying market dynamics and exploring advanced machine learning techniques for financial forecasting and analysis.</a:t>
            </a:r>
            <a:endParaRPr lang="en-IN" sz="20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US" sz="3600" spc="-40" dirty="0"/>
              <a:t>     </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TextBox 12"/>
          <p:cNvSpPr txBox="1"/>
          <p:nvPr/>
        </p:nvSpPr>
        <p:spPr>
          <a:xfrm>
            <a:off x="676275" y="1600200"/>
            <a:ext cx="9382125" cy="4498091"/>
          </a:xfrm>
          <a:prstGeom prst="rect">
            <a:avLst/>
          </a:prstGeom>
          <a:noFill/>
        </p:spPr>
        <p:txBody>
          <a:bodyPr wrap="square" rtlCol="0">
            <a:spAutoFit/>
          </a:bodyPr>
          <a:lstStyle/>
          <a:p>
            <a:pPr algn="just"/>
            <a:r>
              <a:rPr lang="en-US" sz="2000" b="1" dirty="0">
                <a:latin typeface="Arial" pitchFamily="34" charset="0"/>
                <a:cs typeface="Arial" pitchFamily="34" charset="0"/>
              </a:rPr>
              <a:t>Solution:</a:t>
            </a:r>
            <a:endParaRPr lang="en-US" sz="2000" dirty="0">
              <a:latin typeface="Arial" pitchFamily="34" charset="0"/>
              <a:cs typeface="Arial" pitchFamily="34" charset="0"/>
            </a:endParaRPr>
          </a:p>
          <a:p>
            <a:pPr marL="457200" indent="-457200" algn="just">
              <a:lnSpc>
                <a:spcPct val="150000"/>
              </a:lnSpc>
              <a:buFont typeface="+mj-lt"/>
              <a:buAutoNum type="arabicPeriod"/>
            </a:pPr>
            <a:r>
              <a:rPr lang="en-US" sz="2000" b="1" dirty="0">
                <a:latin typeface="Arial" pitchFamily="34" charset="0"/>
                <a:cs typeface="Arial" pitchFamily="34" charset="0"/>
              </a:rPr>
              <a:t>Data Collection</a:t>
            </a:r>
            <a:r>
              <a:rPr lang="en-US" sz="2000" dirty="0">
                <a:latin typeface="Arial" pitchFamily="34" charset="0"/>
                <a:cs typeface="Arial" pitchFamily="34" charset="0"/>
              </a:rPr>
              <a:t>: Gather historical stock market data including prices, trading volumes, and other relevant indicators</a:t>
            </a:r>
          </a:p>
          <a:p>
            <a:pPr marL="457200" indent="-457200" algn="just">
              <a:lnSpc>
                <a:spcPct val="150000"/>
              </a:lnSpc>
              <a:buFont typeface="+mj-lt"/>
              <a:buAutoNum type="arabicPeriod"/>
            </a:pPr>
            <a:r>
              <a:rPr lang="en-US" sz="2000" b="1" dirty="0">
                <a:latin typeface="Arial" pitchFamily="34" charset="0"/>
                <a:cs typeface="Arial" pitchFamily="34" charset="0"/>
              </a:rPr>
              <a:t>Data Preprocessing</a:t>
            </a:r>
            <a:r>
              <a:rPr lang="en-US" sz="2000" dirty="0">
                <a:latin typeface="Arial" pitchFamily="34" charset="0"/>
                <a:cs typeface="Arial" pitchFamily="34" charset="0"/>
              </a:rPr>
              <a:t>: Normalize the data to ensure uniformity in scale, handle missing values, and potentially engineer features that might enhance prediction accuracy.</a:t>
            </a:r>
          </a:p>
          <a:p>
            <a:pPr marL="457200" indent="-457200" algn="just">
              <a:lnSpc>
                <a:spcPct val="150000"/>
              </a:lnSpc>
              <a:buFont typeface="+mj-lt"/>
              <a:buAutoNum type="arabicPeriod"/>
            </a:pPr>
            <a:r>
              <a:rPr lang="en-US" sz="2000" b="1" dirty="0">
                <a:latin typeface="Arial" pitchFamily="34" charset="0"/>
                <a:cs typeface="Arial" pitchFamily="34" charset="0"/>
              </a:rPr>
              <a:t>Model Architecture</a:t>
            </a:r>
            <a:r>
              <a:rPr lang="en-US" sz="2000" dirty="0">
                <a:latin typeface="Arial" pitchFamily="34" charset="0"/>
                <a:cs typeface="Arial" pitchFamily="34" charset="0"/>
              </a:rPr>
              <a:t>: Design an RNN architecture suitable for time-series                    forecasting. Long Short-Term Memory (LSTM) or Gated Recurrent Unit (GRU) cells are commonly used due to their ability to capture long-term dependencies.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295400"/>
            <a:ext cx="8991600" cy="4893647"/>
          </a:xfrm>
        </p:spPr>
        <p:txBody>
          <a:bodyPr/>
          <a:lstStyle/>
          <a:p>
            <a:pPr algn="just">
              <a:lnSpc>
                <a:spcPct val="150000"/>
              </a:lnSpc>
            </a:pPr>
            <a:r>
              <a:rPr lang="en-US" sz="2000" b="1" dirty="0">
                <a:latin typeface="Arial" pitchFamily="34" charset="0"/>
                <a:cs typeface="Arial" pitchFamily="34" charset="0"/>
              </a:rPr>
              <a:t>Value Proposition:</a:t>
            </a:r>
            <a:endParaRPr lang="en-US" sz="2000" dirty="0">
              <a:latin typeface="Arial" pitchFamily="34" charset="0"/>
              <a:cs typeface="Arial" pitchFamily="34" charset="0"/>
            </a:endParaRPr>
          </a:p>
          <a:p>
            <a:pPr marL="457200" indent="-457200" algn="just">
              <a:lnSpc>
                <a:spcPct val="150000"/>
              </a:lnSpc>
              <a:buFont typeface="+mj-lt"/>
              <a:buAutoNum type="arabicPeriod"/>
            </a:pPr>
            <a:r>
              <a:rPr lang="en-US" sz="2000" b="1" dirty="0">
                <a:latin typeface="Arial" pitchFamily="34" charset="0"/>
                <a:cs typeface="Arial" pitchFamily="34" charset="0"/>
              </a:rPr>
              <a:t>Improved Prediction Accuracy</a:t>
            </a:r>
            <a:r>
              <a:rPr lang="en-US" sz="2000" dirty="0">
                <a:latin typeface="Arial" pitchFamily="34" charset="0"/>
                <a:cs typeface="Arial" pitchFamily="34" charset="0"/>
              </a:rPr>
              <a:t>: RNNs are capable of capturing complex patterns and dependencies in stock market data, potentially leading to more accurate predictions compared to traditional methods.</a:t>
            </a:r>
          </a:p>
          <a:p>
            <a:pPr marL="457200" indent="-457200" algn="just">
              <a:lnSpc>
                <a:spcPct val="150000"/>
              </a:lnSpc>
              <a:buFont typeface="+mj-lt"/>
              <a:buAutoNum type="arabicPeriod"/>
            </a:pPr>
            <a:r>
              <a:rPr lang="en-US" sz="2000" b="1" dirty="0">
                <a:latin typeface="Arial" pitchFamily="34" charset="0"/>
                <a:cs typeface="Arial" pitchFamily="34" charset="0"/>
              </a:rPr>
              <a:t>Real-time Insights</a:t>
            </a:r>
            <a:r>
              <a:rPr lang="en-US" sz="2000" dirty="0">
                <a:latin typeface="Arial" pitchFamily="34" charset="0"/>
                <a:cs typeface="Arial" pitchFamily="34" charset="0"/>
              </a:rPr>
              <a:t>: By leveraging RNNs, the system can provide real-time insights into market trends, allowing traders to make informed decisions quickly.</a:t>
            </a:r>
          </a:p>
          <a:p>
            <a:pPr marL="457200" indent="-457200" algn="just">
              <a:lnSpc>
                <a:spcPct val="150000"/>
              </a:lnSpc>
              <a:buFont typeface="+mj-lt"/>
              <a:buAutoNum type="arabicPeriod"/>
            </a:pPr>
            <a:r>
              <a:rPr lang="en-US" sz="2000" b="1" dirty="0">
                <a:latin typeface="Arial" pitchFamily="34" charset="0"/>
                <a:cs typeface="Arial" pitchFamily="34" charset="0"/>
              </a:rPr>
              <a:t>Customization</a:t>
            </a:r>
            <a:r>
              <a:rPr lang="en-US" sz="2000" dirty="0">
                <a:latin typeface="Arial" pitchFamily="34" charset="0"/>
                <a:cs typeface="Arial" pitchFamily="34" charset="0"/>
              </a:rPr>
              <a:t>: The system can be customized to cater to specific needs or preferences, such as focusing on particular stocks, sectors, or investment strategies.</a:t>
            </a:r>
          </a:p>
          <a:p>
            <a:pPr algn="just"/>
            <a:endParaRPr lang="en-IN" dirty="0"/>
          </a:p>
        </p:txBody>
      </p:sp>
      <p:sp>
        <p:nvSpPr>
          <p:cNvPr id="4" name="Title 3"/>
          <p:cNvSpPr>
            <a:spLocks noGrp="1"/>
          </p:cNvSpPr>
          <p:nvPr>
            <p:ph type="title"/>
          </p:nvPr>
        </p:nvSpPr>
        <p:spPr>
          <a:xfrm>
            <a:off x="755332" y="385444"/>
            <a:ext cx="10681335" cy="738664"/>
          </a:xfrm>
        </p:spPr>
        <p:txBody>
          <a:bodyPr/>
          <a:lstStyle/>
          <a:p>
            <a:r>
              <a:rPr lang="en-US"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endParaRPr lang="en-IN" sz="3600" dirty="0"/>
          </a:p>
        </p:txBody>
      </p:sp>
    </p:spTree>
    <p:extLst>
      <p:ext uri="{BB962C8B-B14F-4D97-AF65-F5344CB8AC3E}">
        <p14:creationId xmlns:p14="http://schemas.microsoft.com/office/powerpoint/2010/main" val="1782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lang="en-US" sz="4250" spc="-5" dirty="0"/>
              <a:t>THE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p:cNvSpPr txBox="1"/>
          <p:nvPr/>
        </p:nvSpPr>
        <p:spPr>
          <a:xfrm rot="10800000" flipV="1">
            <a:off x="2253003" y="1371600"/>
            <a:ext cx="7685994" cy="4651979"/>
          </a:xfrm>
          <a:prstGeom prst="rect">
            <a:avLst/>
          </a:prstGeom>
          <a:noFill/>
        </p:spPr>
        <p:txBody>
          <a:bodyPr wrap="square" rtlCol="0">
            <a:spAutoFit/>
          </a:bodyPr>
          <a:lstStyle/>
          <a:p>
            <a:pPr marL="285750" indent="-285750" algn="just">
              <a:lnSpc>
                <a:spcPct val="150000"/>
              </a:lnSpc>
              <a:buFont typeface="Wingdings" pitchFamily="2" charset="2"/>
              <a:buChar char="Ø"/>
            </a:pPr>
            <a:r>
              <a:rPr lang="en-US" dirty="0"/>
              <a:t> </a:t>
            </a:r>
            <a:r>
              <a:rPr lang="en-US" sz="2000" dirty="0">
                <a:latin typeface="Arial" pitchFamily="34" charset="0"/>
                <a:cs typeface="Arial" pitchFamily="34" charset="0"/>
              </a:rPr>
              <a:t>Window of Observation (WOW): In time series forecasting, including stock price prediction, the "window of observation" refers to the size of the historical data window used to make predictions. It could be the number of previous days' stock prices or a more complex feature set. </a:t>
            </a:r>
          </a:p>
          <a:p>
            <a:pPr marL="342900" indent="-342900" algn="just">
              <a:lnSpc>
                <a:spcPct val="150000"/>
              </a:lnSpc>
              <a:buFont typeface="Wingdings" pitchFamily="2" charset="2"/>
              <a:buChar char="Ø"/>
            </a:pPr>
            <a:r>
              <a:rPr lang="en-US" sz="2000" dirty="0">
                <a:latin typeface="Arial" pitchFamily="34" charset="0"/>
                <a:cs typeface="Arial" pitchFamily="34" charset="0"/>
              </a:rPr>
              <a:t>Weight of the Winner (WOW): In some contexts, "WOW" might refer to the significance or importance assigned to the winning prediction in an ensemble learning approach. Ensemble methods, such as boosting or bagging, often combine multiple predictions from different models. </a:t>
            </a:r>
            <a:endParaRPr lang="en-IN" sz="2000" dirty="0">
              <a:latin typeface="Arial" pitchFamily="34" charset="0"/>
              <a:cs typeface="Arial" pitchFamily="34" charset="0"/>
            </a:endParaRPr>
          </a:p>
        </p:txBody>
      </p:sp>
      <p:pic>
        <p:nvPicPr>
          <p:cNvPr id="3" name="Picture 2">
            <a:extLst>
              <a:ext uri="{FF2B5EF4-FFF2-40B4-BE49-F238E27FC236}">
                <a16:creationId xmlns:a16="http://schemas.microsoft.com/office/drawing/2014/main" id="{D4B426C3-72E5-3FC2-56C4-F0891BFE06CC}"/>
              </a:ext>
            </a:extLst>
          </p:cNvPr>
          <p:cNvPicPr>
            <a:picLocks noChangeAspect="1"/>
          </p:cNvPicPr>
          <p:nvPr/>
        </p:nvPicPr>
        <p:blipFill>
          <a:blip r:embed="rId3"/>
          <a:stretch>
            <a:fillRect/>
          </a:stretch>
        </p:blipFill>
        <p:spPr>
          <a:xfrm>
            <a:off x="435456" y="1616244"/>
            <a:ext cx="317019" cy="323116"/>
          </a:xfrm>
          <a:prstGeom prst="rect">
            <a:avLst/>
          </a:prstGeom>
        </p:spPr>
      </p:pic>
      <p:pic>
        <p:nvPicPr>
          <p:cNvPr id="4" name="Picture 3">
            <a:extLst>
              <a:ext uri="{FF2B5EF4-FFF2-40B4-BE49-F238E27FC236}">
                <a16:creationId xmlns:a16="http://schemas.microsoft.com/office/drawing/2014/main" id="{50C5714F-35B1-6681-9843-C1DD2391C71B}"/>
              </a:ext>
            </a:extLst>
          </p:cNvPr>
          <p:cNvPicPr>
            <a:picLocks noChangeAspect="1"/>
          </p:cNvPicPr>
          <p:nvPr/>
        </p:nvPicPr>
        <p:blipFill>
          <a:blip r:embed="rId4"/>
          <a:stretch>
            <a:fillRect/>
          </a:stretch>
        </p:blipFill>
        <p:spPr>
          <a:xfrm>
            <a:off x="1061005" y="2270189"/>
            <a:ext cx="463336" cy="457240"/>
          </a:xfrm>
          <a:prstGeom prst="rect">
            <a:avLst/>
          </a:prstGeom>
        </p:spPr>
      </p:pic>
      <p:pic>
        <p:nvPicPr>
          <p:cNvPr id="5" name="Picture 4">
            <a:extLst>
              <a:ext uri="{FF2B5EF4-FFF2-40B4-BE49-F238E27FC236}">
                <a16:creationId xmlns:a16="http://schemas.microsoft.com/office/drawing/2014/main" id="{38C24231-0F25-AFDC-5DC0-AB9BDD138C7F}"/>
              </a:ext>
            </a:extLst>
          </p:cNvPr>
          <p:cNvPicPr>
            <a:picLocks noChangeAspect="1"/>
          </p:cNvPicPr>
          <p:nvPr/>
        </p:nvPicPr>
        <p:blipFill>
          <a:blip r:embed="rId5"/>
          <a:stretch>
            <a:fillRect/>
          </a:stretch>
        </p:blipFill>
        <p:spPr>
          <a:xfrm>
            <a:off x="2011664" y="3006799"/>
            <a:ext cx="182896" cy="1828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TotalTime>
  <Words>1073</Words>
  <Application>Microsoft Office PowerPoint</Application>
  <PresentationFormat>Widescreen</PresentationFormat>
  <Paragraphs>91</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      SOLUTION AND ITS VALUE PROPOSITION</vt:lpstr>
      <vt:lpstr> SOLUTION AND ITS VALUE PROPOSITION</vt:lpstr>
      <vt:lpstr>THE WOW IN THE SOLUTION</vt:lpstr>
      <vt:lpstr>PowerPoint Presentation</vt:lpstr>
      <vt:lpstr>MODELLING </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VALUE PRERDICTION SYSTEM USING RNN</dc:title>
  <dc:creator>Admin</dc:creator>
  <cp:lastModifiedBy>Suraaj N</cp:lastModifiedBy>
  <cp:revision>29</cp:revision>
  <dcterms:created xsi:type="dcterms:W3CDTF">2024-04-01T14:23:15Z</dcterms:created>
  <dcterms:modified xsi:type="dcterms:W3CDTF">2024-04-05T13:21:55Z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