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5.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5.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5.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5.xml"/><Relationship Id="rId3" Type="http://schemas.openxmlformats.org/officeDocument/2006/relationships/presProps" Target="presProps5.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7"/>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3"/>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grpSp>
        <p:nvGrpSpPr>
          <p:cNvPr id="1071" name="Google Shape;1071;p1"/>
          <p:cNvGrpSpPr/>
          <p:nvPr/>
        </p:nvGrpSpPr>
        <p:grpSpPr>
          <a:xfrm>
            <a:off x="876299" y="990600"/>
            <a:ext cx="1743075" cy="1333500"/>
            <a:chOff x="742950" y="1104900"/>
            <a:chExt cx="1743075" cy="1333500"/>
          </a:xfrm>
        </p:grpSpPr>
        <p:sp>
          <p:nvSpPr>
            <p:cNvPr id="1072" name="Google Shape;1072;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73" name="Google Shape;1073;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1074" name="Google Shape;1074;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75" name="Google Shape;1075;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76" name="Google Shape;1076;p1"/>
          <p:cNvSpPr txBox="1"/>
          <p:nvPr>
            <p:ph type="ctrTitle"/>
          </p:nvPr>
        </p:nvSpPr>
        <p:spPr>
          <a:xfrm>
            <a:off x="-728232" y="107740"/>
            <a:ext cx="9872100" cy="1001400"/>
          </a:xfrm>
          <a:prstGeom prst="rect">
            <a:avLst/>
          </a:prstGeom>
          <a:noFill/>
          <a:ln>
            <a:noFill/>
          </a:ln>
        </p:spPr>
        <p:txBody>
          <a:bodyPr anchorCtr="0" anchor="t" bIns="0" lIns="0" spcFirstLastPara="1" rIns="0" wrap="square" tIns="16500">
            <a:spAutoFit/>
          </a:bodyPr>
          <a:lstStyle/>
          <a:p>
            <a:pPr indent="0" lvl="0" marL="3213735" rtl="0" algn="ctr">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077" name="Google Shape;1077;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078" name="Google Shape;1078;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079" name="Google Shape;1079;p1"/>
          <p:cNvSpPr txBox="1"/>
          <p:nvPr/>
        </p:nvSpPr>
        <p:spPr>
          <a:xfrm>
            <a:off x="0" y="2718569"/>
            <a:ext cx="12192000" cy="130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STUDENT NAME: Kiruthiga.R</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REGISTER NO:312211240/CAD33AC9929CDA2B7F14E36450A6ACA9</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DEPARTMENT: B. COM GENERAL (COMMERCE) </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COLLEGE:  DR.M.G.R.JANAKI OF ARTS AND SCIENCE FOR WOMEN.</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3" name="Google Shape;193;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5" name="Google Shape;195;p10"/>
          <p:cNvSpPr txBox="1"/>
          <p:nvPr/>
        </p:nvSpPr>
        <p:spPr>
          <a:xfrm>
            <a:off x="739775" y="291147"/>
            <a:ext cx="3303904" cy="752119"/>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dirty="0" smtClean="0">
                <a:solidFill>
                  <a:schemeClr val="dk1"/>
                </a:solidFill>
                <a:latin typeface="Trebuchet MS"/>
                <a:ea typeface="Trebuchet MS"/>
                <a:cs typeface="Trebuchet MS"/>
                <a:sym typeface="Trebuchet MS"/>
              </a:rPr>
              <a:t>MODELLING</a:t>
            </a:r>
          </a:p>
        </p:txBody>
      </p:sp>
      <p:sp>
        <p:nvSpPr>
          <p:cNvPr id="196" name="Google Shape;196;p10"/>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TextBox 2"/>
          <p:cNvSpPr txBox="1"/>
          <p:nvPr/>
        </p:nvSpPr>
        <p:spPr>
          <a:xfrm>
            <a:off x="1066800" y="1149927"/>
            <a:ext cx="8286750" cy="5693866"/>
          </a:xfrm>
          <a:prstGeom prst="rect">
            <a:avLst/>
          </a:prstGeom>
          <a:noFill/>
        </p:spPr>
        <p:txBody>
          <a:bodyPr wrap="square" rtlCol="0">
            <a:spAutoFit/>
          </a:bodyPr>
          <a:lstStyle/>
          <a:p>
            <a:r>
              <a:rPr lang="en-US" sz="2000" dirty="0" smtClean="0"/>
              <a:t>DATA COLLECTION</a:t>
            </a:r>
          </a:p>
          <a:p>
            <a:r>
              <a:rPr lang="en-US" sz="1800" dirty="0" smtClean="0"/>
              <a:t> 1) </a:t>
            </a:r>
            <a:r>
              <a:rPr lang="en-US" sz="1800" dirty="0" err="1" smtClean="0"/>
              <a:t>kaggle</a:t>
            </a:r>
            <a:r>
              <a:rPr lang="en-US" sz="1800" dirty="0" smtClean="0"/>
              <a:t>-employee</a:t>
            </a:r>
          </a:p>
          <a:p>
            <a:r>
              <a:rPr lang="en-US" sz="1800" dirty="0" smtClean="0"/>
              <a:t> 2) login</a:t>
            </a:r>
          </a:p>
          <a:p>
            <a:r>
              <a:rPr lang="en-US" sz="1800" dirty="0" smtClean="0"/>
              <a:t> 3) Employees Data collect</a:t>
            </a:r>
          </a:p>
          <a:p>
            <a:endParaRPr lang="en-US" sz="1800" dirty="0" smtClean="0"/>
          </a:p>
          <a:p>
            <a:r>
              <a:rPr lang="en-US" sz="2000" dirty="0" smtClean="0"/>
              <a:t>FEATURES COLLECTION</a:t>
            </a:r>
          </a:p>
          <a:p>
            <a:r>
              <a:rPr lang="en-US" sz="1800" dirty="0" smtClean="0"/>
              <a:t> 1) 26-Features</a:t>
            </a:r>
          </a:p>
          <a:p>
            <a:r>
              <a:rPr lang="en-US" sz="1800" dirty="0" smtClean="0"/>
              <a:t> 2) Select 10-features</a:t>
            </a:r>
          </a:p>
          <a:p>
            <a:r>
              <a:rPr lang="en-US" sz="1800" dirty="0" smtClean="0"/>
              <a:t> * Employee ID</a:t>
            </a:r>
          </a:p>
          <a:p>
            <a:r>
              <a:rPr lang="en-US" sz="1800" dirty="0" smtClean="0"/>
              <a:t> * First name</a:t>
            </a:r>
          </a:p>
          <a:p>
            <a:r>
              <a:rPr lang="en-US" sz="1800" dirty="0" smtClean="0"/>
              <a:t> * Last name</a:t>
            </a:r>
          </a:p>
          <a:p>
            <a:r>
              <a:rPr lang="en-US" sz="1800" dirty="0" smtClean="0"/>
              <a:t> * Business unit</a:t>
            </a:r>
          </a:p>
          <a:p>
            <a:r>
              <a:rPr lang="en-US" sz="1800" dirty="0" smtClean="0"/>
              <a:t> * Employee status</a:t>
            </a:r>
          </a:p>
          <a:p>
            <a:r>
              <a:rPr lang="en-US" sz="1800" dirty="0" smtClean="0"/>
              <a:t> * Employee type</a:t>
            </a:r>
          </a:p>
          <a:p>
            <a:r>
              <a:rPr lang="en-US" sz="1800" dirty="0" smtClean="0"/>
              <a:t> * Employee classification type</a:t>
            </a:r>
          </a:p>
          <a:p>
            <a:r>
              <a:rPr lang="en-US" sz="1800" dirty="0" smtClean="0"/>
              <a:t> * Gender</a:t>
            </a:r>
          </a:p>
          <a:p>
            <a:r>
              <a:rPr lang="en-US" sz="1800" dirty="0" smtClean="0"/>
              <a:t> * Performance score</a:t>
            </a:r>
          </a:p>
          <a:p>
            <a:r>
              <a:rPr lang="en-US" sz="1800" dirty="0" smtClean="0"/>
              <a:t> * Current employee rating</a:t>
            </a:r>
          </a:p>
          <a:p>
            <a:r>
              <a:rPr lang="en-US" sz="1800" dirty="0" smtClean="0"/>
              <a:t> * Performance analysis value</a:t>
            </a:r>
          </a:p>
          <a:p>
            <a:endParaRPr lang="en-US" sz="1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1891" y="235527"/>
            <a:ext cx="7422113" cy="5632311"/>
          </a:xfrm>
          <a:prstGeom prst="rect">
            <a:avLst/>
          </a:prstGeom>
          <a:noFill/>
        </p:spPr>
        <p:txBody>
          <a:bodyPr wrap="square" rtlCol="0">
            <a:spAutoFit/>
          </a:bodyPr>
          <a:lstStyle/>
          <a:p>
            <a:r>
              <a:rPr lang="en-US" sz="1800" dirty="0"/>
              <a:t>DATA CLEANING</a:t>
            </a:r>
          </a:p>
          <a:p>
            <a:r>
              <a:rPr lang="en-US" sz="1800" dirty="0"/>
              <a:t>1)Select filter option</a:t>
            </a:r>
          </a:p>
          <a:p>
            <a:r>
              <a:rPr lang="en-US" sz="1800" dirty="0"/>
              <a:t>2)Insert </a:t>
            </a:r>
            <a:r>
              <a:rPr lang="en-US" sz="1800" dirty="0" err="1" smtClean="0"/>
              <a:t>colour</a:t>
            </a:r>
            <a:endParaRPr lang="en-US" sz="1800" dirty="0"/>
          </a:p>
          <a:p>
            <a:r>
              <a:rPr lang="en-US" sz="1800" dirty="0"/>
              <a:t>3)Select no file</a:t>
            </a:r>
          </a:p>
          <a:p>
            <a:endParaRPr lang="en-US" sz="1800" dirty="0"/>
          </a:p>
          <a:p>
            <a:r>
              <a:rPr lang="en-US" sz="1800" dirty="0"/>
              <a:t>PERFORMANCE LEVEL</a:t>
            </a:r>
          </a:p>
          <a:p>
            <a:r>
              <a:rPr lang="en-US" sz="1800" dirty="0"/>
              <a:t>1)Value of j2</a:t>
            </a:r>
          </a:p>
          <a:p>
            <a:r>
              <a:rPr lang="en-US" sz="1800" dirty="0"/>
              <a:t>2)=IFS(J2.=5,”VERY HIGH”,J2.=4,”HIGH”,J2.=3,”MED”,”TRUE”,’LOW”)</a:t>
            </a:r>
          </a:p>
          <a:p>
            <a:endParaRPr lang="en-US" sz="1800" dirty="0"/>
          </a:p>
          <a:p>
            <a:r>
              <a:rPr lang="en-US" sz="1800" dirty="0"/>
              <a:t>SUMMARY</a:t>
            </a:r>
          </a:p>
          <a:p>
            <a:r>
              <a:rPr lang="en-US" sz="1800" dirty="0"/>
              <a:t>1)Auto file</a:t>
            </a:r>
          </a:p>
          <a:p>
            <a:r>
              <a:rPr lang="en-US" sz="1800" dirty="0" smtClean="0"/>
              <a:t>2)Graphs </a:t>
            </a:r>
            <a:r>
              <a:rPr lang="en-US" sz="1800" dirty="0"/>
              <a:t>&amp; chart </a:t>
            </a:r>
          </a:p>
          <a:p>
            <a:r>
              <a:rPr lang="en-US" sz="1800" dirty="0"/>
              <a:t>3)Collect </a:t>
            </a:r>
            <a:r>
              <a:rPr lang="en-US" sz="1800" dirty="0" smtClean="0"/>
              <a:t>data &amp; analysis</a:t>
            </a:r>
          </a:p>
          <a:p>
            <a:endParaRPr lang="en-US" sz="1800" dirty="0" smtClean="0"/>
          </a:p>
          <a:p>
            <a:r>
              <a:rPr lang="en-US" sz="1800" dirty="0" smtClean="0"/>
              <a:t>VISUALIZATION</a:t>
            </a:r>
          </a:p>
          <a:p>
            <a:r>
              <a:rPr lang="en-US" sz="1800" dirty="0" smtClean="0"/>
              <a:t>1)Dashboard creation</a:t>
            </a:r>
          </a:p>
          <a:p>
            <a:r>
              <a:rPr lang="en-US" sz="1800" dirty="0" smtClean="0"/>
              <a:t>2)Conditional formatting</a:t>
            </a:r>
          </a:p>
          <a:p>
            <a:r>
              <a:rPr lang="en-US" sz="1800" dirty="0" smtClean="0"/>
              <a:t>3)Pivot tables</a:t>
            </a:r>
          </a:p>
          <a:p>
            <a:r>
              <a:rPr lang="en-US" sz="1800" dirty="0" smtClean="0"/>
              <a:t>4)Trend analysis</a:t>
            </a:r>
            <a:endParaRPr lang="en-US" sz="1800" dirty="0"/>
          </a:p>
          <a:p>
            <a:endParaRPr lang="en-US" sz="1800" dirty="0"/>
          </a:p>
        </p:txBody>
      </p:sp>
    </p:spTree>
    <p:extLst>
      <p:ext uri="{BB962C8B-B14F-4D97-AF65-F5344CB8AC3E}">
        <p14:creationId xmlns:p14="http://schemas.microsoft.com/office/powerpoint/2010/main" val="2503061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4" name="Google Shape;204;p1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5" name="Google Shape;205;p11"/>
          <p:cNvSpPr txBox="1">
            <a:spLocks noGrp="1"/>
          </p:cNvSpPr>
          <p:nvPr>
            <p:ph type="title"/>
          </p:nvPr>
        </p:nvSpPr>
        <p:spPr/>
        <p:txBody>
          <a:bodyPr/>
          <a:lstStyle/>
          <a:p>
            <a:pPr lvl="0"/>
            <a:r>
              <a:rPr lang="en-US" smtClean="0"/>
              <a:t>RESULTS</a:t>
            </a:r>
            <a:endParaRPr lang="en-US"/>
          </a:p>
        </p:txBody>
      </p:sp>
      <p:sp>
        <p:nvSpPr>
          <p:cNvPr id="206" name="Google Shape;206;p1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207" name="Google Shape;207;p11"/>
          <p:cNvSpPr txBox="1"/>
          <p:nvPr/>
        </p:nvSpPr>
        <p:spPr>
          <a:xfrm>
            <a:off x="0" y="1625471"/>
            <a:ext cx="12192000" cy="46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32" y="1468067"/>
            <a:ext cx="7146779" cy="45525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56" name="Google Shape;1056;p1"/>
          <p:cNvSpPr txBox="1"/>
          <p:nvPr/>
        </p:nvSpPr>
        <p:spPr>
          <a:xfrm>
            <a:off x="755325" y="1428550"/>
            <a:ext cx="6824700" cy="3109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This distribution provides a comprehensive overview of how employees are performing across different levels, highlighting areas of strength and areas needing improvement within the organization. </a:t>
            </a:r>
            <a:endParaRPr sz="2400"/>
          </a:p>
          <a:p>
            <a:pPr indent="0" lvl="0" marL="0" rtl="0" algn="l">
              <a:spcBef>
                <a:spcPts val="0"/>
              </a:spcBef>
              <a:spcAft>
                <a:spcPts val="0"/>
              </a:spcAft>
              <a:buNone/>
            </a:pPr>
            <a:r>
              <a:rPr lang="en-US" sz="2400"/>
              <a:t>And motivated the low performance employee because they high members of the data so motivated the low performance employee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4" name="Google Shape;74;p2"/>
          <p:cNvGrpSpPr/>
          <p:nvPr/>
        </p:nvGrpSpPr>
        <p:grpSpPr>
          <a:xfrm>
            <a:off x="7448612" y="0"/>
            <a:ext cx="4743796" cy="6858466"/>
            <a:chOff x="7448612" y="0"/>
            <a:chExt cx="4743796" cy="6858466"/>
          </a:xfrm>
        </p:grpSpPr>
        <p:sp>
          <p:nvSpPr>
            <p:cNvPr id="75" name="Google Shape;75;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4" name="Google Shape;84;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9" name="Google Shape;89;p2"/>
          <p:cNvGrpSpPr/>
          <p:nvPr/>
        </p:nvGrpSpPr>
        <p:grpSpPr>
          <a:xfrm>
            <a:off x="466725" y="6410325"/>
            <a:ext cx="3705225" cy="295275"/>
            <a:chOff x="466725" y="6410325"/>
            <a:chExt cx="3705225" cy="295275"/>
          </a:xfrm>
        </p:grpSpPr>
        <p:pic>
          <p:nvPicPr>
            <p:cNvPr id="90" name="Google Shape;90;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91" name="Google Shape;91;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2" name="Google Shape;92;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3" name="Google Shape;93;p2"/>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9" name="Google Shape;99;p3"/>
          <p:cNvGrpSpPr/>
          <p:nvPr/>
        </p:nvGrpSpPr>
        <p:grpSpPr>
          <a:xfrm>
            <a:off x="7448612" y="0"/>
            <a:ext cx="4743796" cy="6858466"/>
            <a:chOff x="7448612" y="0"/>
            <a:chExt cx="4743796" cy="6858466"/>
          </a:xfrm>
        </p:grpSpPr>
        <p:sp>
          <p:nvSpPr>
            <p:cNvPr id="100" name="Google Shape;100;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9" name="Google Shape;109;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1" name="Google Shape;111;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3" name="Google Shape;113;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4" name="Google Shape;114;p3"/>
          <p:cNvGrpSpPr/>
          <p:nvPr/>
        </p:nvGrpSpPr>
        <p:grpSpPr>
          <a:xfrm>
            <a:off x="47625" y="3819523"/>
            <a:ext cx="4124325" cy="3009898"/>
            <a:chOff x="47625" y="3819523"/>
            <a:chExt cx="4124325" cy="3009898"/>
          </a:xfrm>
        </p:grpSpPr>
        <p:pic>
          <p:nvPicPr>
            <p:cNvPr id="115" name="Google Shape;115;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6" name="Google Shape;116;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7" name="Google Shape;117;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8" name="Google Shape;118;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9" name="Google Shape;119;p3"/>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4"/>
          <p:cNvGrpSpPr/>
          <p:nvPr/>
        </p:nvGrpSpPr>
        <p:grpSpPr>
          <a:xfrm rot="-635851">
            <a:off x="9052566" y="3881002"/>
            <a:ext cx="2282993" cy="2093926"/>
            <a:chOff x="7991475" y="2933700"/>
            <a:chExt cx="2762251" cy="3257550"/>
          </a:xfrm>
        </p:grpSpPr>
        <p:sp>
          <p:nvSpPr>
            <p:cNvPr id="125" name="Google Shape;125;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 name="Google Shape;126;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27" name="Google Shape;127;p4"/>
            <p:cNvPicPr preferRelativeResize="0"/>
            <p:nvPr/>
          </p:nvPicPr>
          <p:blipFill rotWithShape="1">
            <a:blip r:embed="rId3">
              <a:alphaModFix/>
            </a:blip>
            <a:srcRect/>
            <a:stretch/>
          </p:blipFill>
          <p:spPr>
            <a:xfrm>
              <a:off x="7991475" y="2933700"/>
              <a:ext cx="2762251" cy="3257550"/>
            </a:xfrm>
            <a:prstGeom prst="rect">
              <a:avLst/>
            </a:prstGeom>
            <a:noFill/>
            <a:ln>
              <a:noFill/>
            </a:ln>
          </p:spPr>
        </p:pic>
      </p:grpSp>
      <p:sp>
        <p:nvSpPr>
          <p:cNvPr id="128" name="Google Shape;128;p4"/>
          <p:cNvSpPr/>
          <p:nvPr/>
        </p:nvSpPr>
        <p:spPr>
          <a:xfrm>
            <a:off x="8565165" y="25507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 name="Google Shape;129;p4"/>
          <p:cNvSpPr txBox="1">
            <a:spLocks noGrp="1"/>
          </p:cNvSpPr>
          <p:nvPr>
            <p:ph type="title"/>
          </p:nvPr>
        </p:nvSpPr>
        <p:spPr>
          <a:xfrm>
            <a:off x="834071" y="575055"/>
            <a:ext cx="6148619" cy="670686"/>
          </a:xfrm>
          <a:prstGeom prst="rect">
            <a:avLst/>
          </a:prstGeom>
          <a:noFill/>
          <a:ln>
            <a:noFill/>
          </a:ln>
        </p:spPr>
        <p:txBody>
          <a:bodyPr spcFirstLastPara="1" wrap="square" lIns="0" tIns="16500" rIns="0" bIns="0" anchor="t" anchorCtr="0">
            <a:spAutoFit/>
          </a:bodyPr>
          <a:lstStyle/>
          <a:p>
            <a:pPr marL="12700" lvl="0" indent="0" algn="ctr" rtl="0">
              <a:lnSpc>
                <a:spcPct val="100000"/>
              </a:lnSpc>
              <a:spcBef>
                <a:spcPts val="0"/>
              </a:spcBef>
              <a:spcAft>
                <a:spcPts val="0"/>
              </a:spcAft>
              <a:buClr>
                <a:schemeClr val="dk1"/>
              </a:buClr>
              <a:buSzPts val="4250"/>
              <a:buFont typeface="Trebuchet MS"/>
              <a:buNone/>
            </a:pPr>
            <a:r>
              <a:rPr lang="en-US" sz="4250" dirty="0" smtClean="0"/>
              <a:t>PROBLEM STATEMENT</a:t>
            </a:r>
            <a:endParaRPr sz="4250" dirty="0"/>
          </a:p>
        </p:txBody>
      </p:sp>
      <p:pic>
        <p:nvPicPr>
          <p:cNvPr id="130" name="Google Shape;130;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1" name="Google Shape;131;p4"/>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4</a:t>
            </a:fld>
            <a:endParaRPr/>
          </a:p>
        </p:txBody>
      </p:sp>
      <p:sp>
        <p:nvSpPr>
          <p:cNvPr id="132" name="Google Shape;132;p4"/>
          <p:cNvSpPr txBox="1"/>
          <p:nvPr/>
        </p:nvSpPr>
        <p:spPr>
          <a:xfrm>
            <a:off x="180109" y="1552076"/>
            <a:ext cx="12332085" cy="387795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*Traditional </a:t>
            </a:r>
            <a:r>
              <a:rPr lang="en-US" sz="2000" b="0" i="0" u="none" strike="noStrike" cap="none" dirty="0">
                <a:solidFill>
                  <a:srgbClr val="000000"/>
                </a:solidFill>
                <a:latin typeface="Calibri"/>
                <a:ea typeface="Calibri"/>
                <a:cs typeface="Calibri"/>
                <a:sym typeface="Calibri"/>
              </a:rPr>
              <a:t>methods of assessing employee performance lack consistency and fail </a:t>
            </a:r>
            <a:r>
              <a:rPr lang="en-US" sz="2000" b="0" i="0" u="none" strike="noStrike" cap="none" dirty="0" smtClean="0">
                <a:solidFill>
                  <a:srgbClr val="000000"/>
                </a:solidFill>
                <a:latin typeface="Calibri"/>
                <a:ea typeface="Calibri"/>
                <a:cs typeface="Calibri"/>
                <a:sym typeface="Calibri"/>
              </a:rPr>
              <a:t>to </a:t>
            </a: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 provide </a:t>
            </a:r>
            <a:r>
              <a:rPr lang="en-US" sz="2000" b="0" i="0" u="none" strike="noStrike" cap="none" dirty="0">
                <a:solidFill>
                  <a:srgbClr val="000000"/>
                </a:solidFill>
                <a:latin typeface="Calibri"/>
                <a:ea typeface="Calibri"/>
                <a:cs typeface="Calibri"/>
                <a:sym typeface="Calibri"/>
              </a:rPr>
              <a:t>actionable insights for organizational growth. </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*This </a:t>
            </a:r>
            <a:r>
              <a:rPr lang="en-US" sz="2000" b="0" i="0" u="none" strike="noStrike" cap="none" dirty="0">
                <a:solidFill>
                  <a:srgbClr val="000000"/>
                </a:solidFill>
                <a:latin typeface="Calibri"/>
                <a:ea typeface="Calibri"/>
                <a:cs typeface="Calibri"/>
                <a:sym typeface="Calibri"/>
              </a:rPr>
              <a:t>leads to inefficiencies in resource allocation and missed opportunities for improving </a:t>
            </a: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 productivity </a:t>
            </a:r>
            <a:r>
              <a:rPr lang="en-US" sz="2000" b="0" i="0" u="none" strike="noStrike" cap="none" dirty="0">
                <a:solidFill>
                  <a:srgbClr val="000000"/>
                </a:solidFill>
                <a:latin typeface="Calibri"/>
                <a:ea typeface="Calibri"/>
                <a:cs typeface="Calibri"/>
                <a:sym typeface="Calibri"/>
              </a:rPr>
              <a:t>and employee satisfaction.</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*By </a:t>
            </a:r>
            <a:r>
              <a:rPr lang="en-US" sz="2000" b="0" i="0" u="none" strike="noStrike" cap="none" dirty="0">
                <a:solidFill>
                  <a:srgbClr val="000000"/>
                </a:solidFill>
                <a:latin typeface="Calibri"/>
                <a:ea typeface="Calibri"/>
                <a:cs typeface="Calibri"/>
                <a:sym typeface="Calibri"/>
              </a:rPr>
              <a:t>implementing a robust performance analysis framework using Excel, we aim to </a:t>
            </a:r>
            <a:r>
              <a:rPr lang="en-US" sz="2000" b="0" i="0" u="none" strike="noStrike" cap="none" dirty="0" smtClean="0">
                <a:solidFill>
                  <a:srgbClr val="000000"/>
                </a:solidFill>
                <a:latin typeface="Calibri"/>
                <a:ea typeface="Calibri"/>
                <a:cs typeface="Calibri"/>
                <a:sym typeface="Calibri"/>
              </a:rPr>
              <a:t>establish </a:t>
            </a: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 standardized </a:t>
            </a:r>
            <a:r>
              <a:rPr lang="en-US" sz="2000" b="0" i="0" u="none" strike="noStrike" cap="none" dirty="0">
                <a:solidFill>
                  <a:srgbClr val="000000"/>
                </a:solidFill>
                <a:latin typeface="Calibri"/>
                <a:ea typeface="Calibri"/>
                <a:cs typeface="Calibri"/>
                <a:sym typeface="Calibri"/>
              </a:rPr>
              <a:t>metrics and comprehensive data analysis capabilities</a:t>
            </a:r>
            <a:r>
              <a:rPr lang="en-US" sz="2000" b="0" i="0" u="none" strike="noStrike" cap="none" dirty="0" smtClean="0">
                <a:solidFill>
                  <a:srgbClr val="000000"/>
                </a:solidFill>
                <a:latin typeface="Calibri"/>
                <a:ea typeface="Calibri"/>
                <a:cs typeface="Calibri"/>
                <a:sym typeface="Calibri"/>
              </a:rPr>
              <a:t>.</a:t>
            </a:r>
          </a:p>
          <a:p>
            <a:pPr marL="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*This </a:t>
            </a:r>
            <a:r>
              <a:rPr lang="en-US" sz="2000" b="0" i="0" u="none" strike="noStrike" cap="none" dirty="0">
                <a:solidFill>
                  <a:srgbClr val="000000"/>
                </a:solidFill>
                <a:latin typeface="Calibri"/>
                <a:ea typeface="Calibri"/>
                <a:cs typeface="Calibri"/>
                <a:sym typeface="Calibri"/>
              </a:rPr>
              <a:t>initiative seeks to empower decision-makers with accurate insights to optimize </a:t>
            </a: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 </a:t>
            </a:r>
            <a:r>
              <a:rPr lang="en-US" sz="2000" b="0" i="0" u="none" strike="noStrike" cap="none" dirty="0" smtClean="0">
                <a:solidFill>
                  <a:srgbClr val="000000"/>
                </a:solidFill>
                <a:latin typeface="Calibri"/>
                <a:ea typeface="Calibri"/>
                <a:cs typeface="Calibri"/>
                <a:sym typeface="Calibri"/>
              </a:rPr>
              <a:t>performance</a:t>
            </a:r>
            <a:r>
              <a:rPr lang="en-US" sz="2000" b="0" i="0" u="none" strike="noStrike" cap="none" dirty="0">
                <a:solidFill>
                  <a:srgbClr val="000000"/>
                </a:solidFill>
                <a:latin typeface="Calibri"/>
                <a:ea typeface="Calibri"/>
                <a:cs typeface="Calibri"/>
                <a:sym typeface="Calibri"/>
              </a:rPr>
              <a:t>, foster a culture of continuous improvement, and ultimately drive </a:t>
            </a: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 </a:t>
            </a:r>
            <a:r>
              <a:rPr lang="en-US" sz="2000" b="0" i="0" u="none" strike="noStrike" cap="none" dirty="0" smtClean="0">
                <a:solidFill>
                  <a:srgbClr val="000000"/>
                </a:solidFill>
                <a:latin typeface="Calibri"/>
                <a:ea typeface="Calibri"/>
                <a:cs typeface="Calibri"/>
                <a:sym typeface="Calibri"/>
              </a:rPr>
              <a:t>organizational </a:t>
            </a:r>
            <a:r>
              <a:rPr lang="en-US" sz="2000" b="0" i="0" u="none" strike="noStrike" cap="none" dirty="0">
                <a:solidFill>
                  <a:srgbClr val="000000"/>
                </a:solidFill>
                <a:latin typeface="Calibri"/>
                <a:ea typeface="Calibri"/>
                <a:cs typeface="Calibri"/>
                <a:sym typeface="Calibri"/>
              </a:rPr>
              <a:t>success.</a:t>
            </a:r>
            <a:endParaRPr sz="2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grpSp>
        <p:nvGrpSpPr>
          <p:cNvPr id="1042" name="Google Shape;1042;p1"/>
          <p:cNvGrpSpPr/>
          <p:nvPr/>
        </p:nvGrpSpPr>
        <p:grpSpPr>
          <a:xfrm>
            <a:off x="8658225" y="2647950"/>
            <a:ext cx="3533775" cy="3810000"/>
            <a:chOff x="8658225" y="2647950"/>
            <a:chExt cx="3533775" cy="3810000"/>
          </a:xfrm>
        </p:grpSpPr>
        <p:sp>
          <p:nvSpPr>
            <p:cNvPr id="1043" name="Google Shape;1043;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4" name="Google Shape;1044;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45" name="Google Shape;1045;p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046" name="Google Shape;1046;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7" name="Google Shape;1047;p1"/>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048" name="Google Shape;1048;p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049" name="Google Shape;1049;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050" name="Google Shape;1050;p1"/>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51" name="Google Shape;1051;p1"/>
          <p:cNvSpPr txBox="1"/>
          <p:nvPr/>
        </p:nvSpPr>
        <p:spPr>
          <a:xfrm>
            <a:off x="739775" y="2019308"/>
            <a:ext cx="60198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2" name="Google Shape;1052;p1"/>
          <p:cNvSpPr txBox="1"/>
          <p:nvPr/>
        </p:nvSpPr>
        <p:spPr>
          <a:xfrm>
            <a:off x="295575" y="1845900"/>
            <a:ext cx="5707800" cy="353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Employee analysis the performance of the employee by consider various factors likeGender, performance score, rating achievement Performance analysis involves the systematic evaluation of employee productivity, efficiency, and effectiveness within an organization. By analyzing key metrics such as task completion rates, sales figures, customer satisfaction scores, and other relevant data, organizations can gain insights into individual and team performance. This process helps identify strengths, weaknesses, and areas for improvement, enabling informed decision-making and targeted interventions to enhance overall organizational performance.</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1" name="Google Shape;151;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2" name="Google Shape;152;p6"/>
          <p:cNvSpPr/>
          <p:nvPr/>
        </p:nvSpPr>
        <p:spPr>
          <a:xfrm rot="10800000" flipH="1">
            <a:off x="8337347" y="5347432"/>
            <a:ext cx="738830" cy="662368"/>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3" name="Google Shape;153;p6"/>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4" name="Google Shape;154;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5" name="Google Shape;155;p6"/>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6</a:t>
            </a:fld>
            <a:endParaRPr/>
          </a:p>
        </p:txBody>
      </p:sp>
      <p:sp>
        <p:nvSpPr>
          <p:cNvPr id="156" name="Google Shape;156;p6"/>
          <p:cNvSpPr txBox="1"/>
          <p:nvPr/>
        </p:nvSpPr>
        <p:spPr>
          <a:xfrm>
            <a:off x="394085" y="2422971"/>
            <a:ext cx="12192000" cy="4638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a:buChar char="●"/>
            </a:pPr>
            <a:endParaRPr sz="1800" b="0" i="0" u="none" strike="noStrike" cap="none">
              <a:solidFill>
                <a:srgbClr val="000000"/>
              </a:solidFill>
              <a:latin typeface="Calibri"/>
              <a:ea typeface="Calibri"/>
              <a:cs typeface="Calibri"/>
              <a:sym typeface="Calibri"/>
            </a:endParaRPr>
          </a:p>
        </p:txBody>
      </p:sp>
      <p:sp>
        <p:nvSpPr>
          <p:cNvPr id="157" name="Google Shape;157;p6"/>
          <p:cNvSpPr txBox="1"/>
          <p:nvPr/>
        </p:nvSpPr>
        <p:spPr>
          <a:xfrm>
            <a:off x="1380696" y="2228370"/>
            <a:ext cx="3393000" cy="141574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EMPLOYEES</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EMPLOYERS</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ORGANISATION</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INDUSTRIES</a:t>
            </a:r>
            <a:endParaRPr sz="2000" b="0" i="0" u="none" strike="noStrike" cap="none" dirty="0">
              <a:solidFill>
                <a:srgbClr val="000000"/>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6194" y="3828723"/>
            <a:ext cx="2715004" cy="23434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3" name="Google Shape;163;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4" name="Google Shape;164;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5" name="Google Shape;165;p7"/>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166" name="Google Shape;166;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67" name="Google Shape;167;p7"/>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7</a:t>
            </a:fld>
            <a:endParaRPr/>
          </a:p>
        </p:txBody>
      </p:sp>
      <p:sp>
        <p:nvSpPr>
          <p:cNvPr id="168" name="Google Shape;168;p7"/>
          <p:cNvSpPr txBox="1"/>
          <p:nvPr/>
        </p:nvSpPr>
        <p:spPr>
          <a:xfrm>
            <a:off x="1558363" y="2281481"/>
            <a:ext cx="8763000" cy="141574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FORMULA </a:t>
            </a:r>
            <a:r>
              <a:rPr lang="en-US" sz="2000" b="0" i="0" u="none" strike="noStrike" cap="none" dirty="0">
                <a:solidFill>
                  <a:srgbClr val="000000"/>
                </a:solidFill>
                <a:latin typeface="Calibri"/>
                <a:ea typeface="Calibri"/>
                <a:cs typeface="Calibri"/>
                <a:sym typeface="Calibri"/>
              </a:rPr>
              <a:t>-PERFORMANCE</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PIVOT  </a:t>
            </a:r>
            <a:r>
              <a:rPr lang="en-US" sz="2000" b="0" i="0" u="none" strike="noStrike" cap="none" dirty="0">
                <a:solidFill>
                  <a:srgbClr val="000000"/>
                </a:solidFill>
                <a:latin typeface="Calibri"/>
                <a:ea typeface="Calibri"/>
                <a:cs typeface="Calibri"/>
                <a:sym typeface="Calibri"/>
              </a:rPr>
              <a:t>-</a:t>
            </a:r>
            <a:r>
              <a:rPr lang="en-US" sz="2000" b="0" i="0" u="none" strike="noStrike" cap="none" dirty="0" smtClean="0">
                <a:solidFill>
                  <a:srgbClr val="000000"/>
                </a:solidFill>
                <a:latin typeface="Calibri"/>
                <a:ea typeface="Calibri"/>
                <a:cs typeface="Calibri"/>
                <a:sym typeface="Calibri"/>
              </a:rPr>
              <a:t>SUMMARY</a:t>
            </a:r>
            <a:endParaRPr lang="en-US" sz="20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GRAPHIC-DATA </a:t>
            </a:r>
            <a:r>
              <a:rPr lang="en-US" sz="2000" b="0" i="0" u="none" strike="noStrike" cap="none" dirty="0">
                <a:solidFill>
                  <a:srgbClr val="000000"/>
                </a:solidFill>
                <a:latin typeface="Calibri"/>
                <a:ea typeface="Calibri"/>
                <a:cs typeface="Calibri"/>
                <a:sym typeface="Calibri"/>
              </a:rPr>
              <a:t>VISUALISATION</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CHART.</a:t>
            </a:r>
            <a:endParaRPr sz="2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4800"/>
              <a:buFont typeface="Trebuchet MS"/>
              <a:buNone/>
            </a:pPr>
            <a:r>
              <a:rPr lang="en-US"/>
              <a:t>Dataset Description</a:t>
            </a:r>
            <a:endParaRPr/>
          </a:p>
        </p:txBody>
      </p:sp>
      <p:sp>
        <p:nvSpPr>
          <p:cNvPr id="174" name="Google Shape;174;p8"/>
          <p:cNvSpPr txBox="1"/>
          <p:nvPr/>
        </p:nvSpPr>
        <p:spPr>
          <a:xfrm>
            <a:off x="755325" y="1548630"/>
            <a:ext cx="12192000" cy="46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 name="Google Shape;175;p8"/>
          <p:cNvSpPr txBox="1"/>
          <p:nvPr/>
        </p:nvSpPr>
        <p:spPr>
          <a:xfrm>
            <a:off x="866170" y="1548630"/>
            <a:ext cx="12192000" cy="418573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KAGGLE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26- FEATURES</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10- FEATURES </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ID</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FIRST NAME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LAST NAME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BUSINESS UNIT</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STATUS</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TYPE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CLASSIFICATION TYPE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GENDER</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PERFORMANCE SCORE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CURRENT EMPLOYEE RATING</a:t>
            </a:r>
            <a:endParaRPr sz="20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2" name="Google Shape;182;p9"/>
          <p:cNvSpPr/>
          <p:nvPr/>
        </p:nvSpPr>
        <p:spPr>
          <a:xfrm>
            <a:off x="3070080" y="55911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3" name="Google Shape;183;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4" name="Google Shape;184;p9"/>
          <p:cNvSpPr/>
          <p:nvPr/>
        </p:nvSpPr>
        <p:spPr>
          <a:xfrm>
            <a:off x="45289" y="4763599"/>
            <a:ext cx="2466975" cy="3419475"/>
          </a:xfrm>
          <a:prstGeom prst="rect">
            <a:avLst/>
          </a:prstGeom>
          <a:noFill/>
          <a:ln>
            <a:noFill/>
          </a:ln>
        </p:spPr>
      </p:sp>
      <p:sp>
        <p:nvSpPr>
          <p:cNvPr id="185" name="Google Shape;185;p9"/>
          <p:cNvSpPr txBox="1">
            <a:spLocks noGrp="1"/>
          </p:cNvSpPr>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THE "WOW" IN OUR SOLUTION</a:t>
            </a:r>
            <a:endParaRPr sz="4250"/>
          </a:p>
        </p:txBody>
      </p:sp>
      <p:sp>
        <p:nvSpPr>
          <p:cNvPr id="186" name="Google Shape;186;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7" name="Google Shape;187;p9"/>
          <p:cNvSpPr txBox="1"/>
          <p:nvPr/>
        </p:nvSpPr>
        <p:spPr>
          <a:xfrm>
            <a:off x="1191491" y="2459466"/>
            <a:ext cx="8343034"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alibri"/>
              <a:buNone/>
            </a:pPr>
            <a:r>
              <a:rPr lang="en-US" sz="1800" dirty="0" smtClean="0">
                <a:solidFill>
                  <a:schemeClr val="dk1"/>
                </a:solidFill>
                <a:latin typeface="Calibri"/>
                <a:ea typeface="Calibri"/>
                <a:cs typeface="Calibri"/>
                <a:sym typeface="Calibri"/>
              </a:rPr>
              <a:t>*Performance level=IFS(J2</a:t>
            </a:r>
            <a:r>
              <a:rPr lang="en-US" sz="1800" dirty="0">
                <a:solidFill>
                  <a:schemeClr val="dk1"/>
                </a:solidFill>
                <a:latin typeface="Calibri"/>
                <a:ea typeface="Calibri"/>
                <a:cs typeface="Calibri"/>
                <a:sym typeface="Calibri"/>
              </a:rPr>
              <a:t>&gt;=5, "</a:t>
            </a:r>
            <a:r>
              <a:rPr lang="en-US" sz="1800" dirty="0" smtClean="0">
                <a:solidFill>
                  <a:schemeClr val="dk1"/>
                </a:solidFill>
                <a:latin typeface="Calibri"/>
                <a:ea typeface="Calibri"/>
                <a:cs typeface="Calibri"/>
                <a:sym typeface="Calibri"/>
              </a:rPr>
              <a:t>VERYHIGH",J2</a:t>
            </a:r>
            <a:r>
              <a:rPr lang="en-US" sz="1800" dirty="0">
                <a:solidFill>
                  <a:schemeClr val="dk1"/>
                </a:solidFill>
                <a:latin typeface="Calibri"/>
                <a:ea typeface="Calibri"/>
                <a:cs typeface="Calibri"/>
                <a:sym typeface="Calibri"/>
              </a:rPr>
              <a:t>&gt;=4, " HIGH", J2&gt;=</a:t>
            </a:r>
            <a:r>
              <a:rPr lang="en-US" sz="1800" dirty="0" smtClean="0">
                <a:solidFill>
                  <a:schemeClr val="dk1"/>
                </a:solidFill>
                <a:latin typeface="Calibri"/>
                <a:ea typeface="Calibri"/>
                <a:cs typeface="Calibri"/>
                <a:sym typeface="Calibri"/>
              </a:rPr>
              <a:t>3,</a:t>
            </a:r>
          </a:p>
          <a:p>
            <a:pPr marL="0" marR="0" lvl="0" indent="0" algn="l" rtl="0">
              <a:spcBef>
                <a:spcPts val="0"/>
              </a:spcBef>
              <a:spcAft>
                <a:spcPts val="0"/>
              </a:spcAft>
              <a:buClr>
                <a:schemeClr val="dk1"/>
              </a:buClr>
              <a:buSzPts val="1800"/>
              <a:buFont typeface="Calibri"/>
              <a:buNone/>
            </a:pPr>
            <a:r>
              <a:rPr lang="en-US" sz="1800" dirty="0" smtClean="0">
                <a:solidFill>
                  <a:schemeClr val="dk1"/>
                </a:solidFill>
                <a:latin typeface="Calibri"/>
                <a:ea typeface="Calibri"/>
                <a:cs typeface="Calibri"/>
                <a:sym typeface="Calibri"/>
              </a:rPr>
              <a:t>                                     " </a:t>
            </a:r>
            <a:r>
              <a:rPr lang="en-US" sz="1800" dirty="0">
                <a:solidFill>
                  <a:schemeClr val="dk1"/>
                </a:solidFill>
                <a:latin typeface="Calibri"/>
                <a:ea typeface="Calibri"/>
                <a:cs typeface="Calibri"/>
                <a:sym typeface="Calibri"/>
              </a:rPr>
              <a:t>MED","TRUE", "</a:t>
            </a:r>
            <a:r>
              <a:rPr lang="en-US" sz="1800" dirty="0" smtClean="0">
                <a:solidFill>
                  <a:schemeClr val="dk1"/>
                </a:solidFill>
                <a:latin typeface="Calibri"/>
                <a:ea typeface="Calibri"/>
                <a:cs typeface="Calibri"/>
                <a:sym typeface="Calibri"/>
              </a:rPr>
              <a:t>LOW“)</a:t>
            </a:r>
            <a:endParaRPr sz="1800" dirty="0">
              <a:solidFill>
                <a:schemeClr val="dk1"/>
              </a:solidFill>
              <a:latin typeface="Calibri"/>
              <a:ea typeface="Calibri"/>
              <a:cs typeface="Calibri"/>
              <a:sym typeface="Calibri"/>
            </a:endParaRPr>
          </a:p>
        </p:txBody>
      </p:sp>
      <p:pic>
        <p:nvPicPr>
          <p:cNvPr id="1026" name="Picture 2" descr="Motivation logo with hand fist holding a pencil Line vector icon. Vector EPS 10, HD JPEG 4000 x 4000 px Pencil stock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5513776" y="3547418"/>
            <a:ext cx="3367322" cy="34497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