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6"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CD4FA4-5BBF-4305-B36D-47555C9F07AF}">
          <p14:sldIdLst>
            <p14:sldId id="256"/>
            <p14:sldId id="257"/>
            <p14:sldId id="258"/>
            <p14:sldId id="259"/>
            <p14:sldId id="260"/>
            <p14:sldId id="261"/>
            <p14:sldId id="262"/>
            <p14:sldId id="263"/>
            <p14:sldId id="264"/>
            <p14:sldId id="265"/>
            <p14:sldId id="266"/>
            <p14:sldId id="267"/>
            <p14:sldId id="269"/>
            <p14:sldId id="268"/>
            <p14:sldId id="270"/>
            <p14:sldId id="276"/>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4" d="100"/>
          <a:sy n="84" d="100"/>
        </p:scale>
        <p:origin x="81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107552-97DE-4E83-9B96-D8B3564F4060}"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33365-F9BA-41D0-97B5-AA26B2CAB40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356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107552-97DE-4E83-9B96-D8B3564F4060}"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33365-F9BA-41D0-97B5-AA26B2CAB40F}" type="slidenum">
              <a:rPr lang="en-IN" smtClean="0"/>
              <a:t>‹#›</a:t>
            </a:fld>
            <a:endParaRPr lang="en-IN"/>
          </a:p>
        </p:txBody>
      </p:sp>
    </p:spTree>
    <p:extLst>
      <p:ext uri="{BB962C8B-B14F-4D97-AF65-F5344CB8AC3E}">
        <p14:creationId xmlns:p14="http://schemas.microsoft.com/office/powerpoint/2010/main" val="281214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107552-97DE-4E83-9B96-D8B3564F4060}"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33365-F9BA-41D0-97B5-AA26B2CAB40F}" type="slidenum">
              <a:rPr lang="en-IN" smtClean="0"/>
              <a:t>‹#›</a:t>
            </a:fld>
            <a:endParaRPr lang="en-IN"/>
          </a:p>
        </p:txBody>
      </p:sp>
    </p:spTree>
    <p:extLst>
      <p:ext uri="{BB962C8B-B14F-4D97-AF65-F5344CB8AC3E}">
        <p14:creationId xmlns:p14="http://schemas.microsoft.com/office/powerpoint/2010/main" val="4177793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107552-97DE-4E83-9B96-D8B3564F4060}"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33365-F9BA-41D0-97B5-AA26B2CAB40F}" type="slidenum">
              <a:rPr lang="en-IN" smtClean="0"/>
              <a:t>‹#›</a:t>
            </a:fld>
            <a:endParaRPr lang="en-IN"/>
          </a:p>
        </p:txBody>
      </p:sp>
    </p:spTree>
    <p:extLst>
      <p:ext uri="{BB962C8B-B14F-4D97-AF65-F5344CB8AC3E}">
        <p14:creationId xmlns:p14="http://schemas.microsoft.com/office/powerpoint/2010/main" val="4035230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107552-97DE-4E83-9B96-D8B3564F4060}"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933365-F9BA-41D0-97B5-AA26B2CAB40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464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107552-97DE-4E83-9B96-D8B3564F4060}"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933365-F9BA-41D0-97B5-AA26B2CAB40F}" type="slidenum">
              <a:rPr lang="en-IN" smtClean="0"/>
              <a:t>‹#›</a:t>
            </a:fld>
            <a:endParaRPr lang="en-IN"/>
          </a:p>
        </p:txBody>
      </p:sp>
    </p:spTree>
    <p:extLst>
      <p:ext uri="{BB962C8B-B14F-4D97-AF65-F5344CB8AC3E}">
        <p14:creationId xmlns:p14="http://schemas.microsoft.com/office/powerpoint/2010/main" val="2844652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107552-97DE-4E83-9B96-D8B3564F4060}" type="datetimeFigureOut">
              <a:rPr lang="en-IN" smtClean="0"/>
              <a:t>04-10-2024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933365-F9BA-41D0-97B5-AA26B2CAB40F}" type="slidenum">
              <a:rPr lang="en-IN" smtClean="0"/>
              <a:t>‹#›</a:t>
            </a:fld>
            <a:endParaRPr lang="en-IN"/>
          </a:p>
        </p:txBody>
      </p:sp>
    </p:spTree>
    <p:extLst>
      <p:ext uri="{BB962C8B-B14F-4D97-AF65-F5344CB8AC3E}">
        <p14:creationId xmlns:p14="http://schemas.microsoft.com/office/powerpoint/2010/main" val="267885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107552-97DE-4E83-9B96-D8B3564F4060}" type="datetimeFigureOut">
              <a:rPr lang="en-IN" smtClean="0"/>
              <a:t>04-10-2024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933365-F9BA-41D0-97B5-AA26B2CAB40F}" type="slidenum">
              <a:rPr lang="en-IN" smtClean="0"/>
              <a:t>‹#›</a:t>
            </a:fld>
            <a:endParaRPr lang="en-IN"/>
          </a:p>
        </p:txBody>
      </p:sp>
    </p:spTree>
    <p:extLst>
      <p:ext uri="{BB962C8B-B14F-4D97-AF65-F5344CB8AC3E}">
        <p14:creationId xmlns:p14="http://schemas.microsoft.com/office/powerpoint/2010/main" val="891980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107552-97DE-4E83-9B96-D8B3564F4060}" type="datetimeFigureOut">
              <a:rPr lang="en-IN" smtClean="0"/>
              <a:t>04-10-2024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C933365-F9BA-41D0-97B5-AA26B2CAB40F}" type="slidenum">
              <a:rPr lang="en-IN" smtClean="0"/>
              <a:t>‹#›</a:t>
            </a:fld>
            <a:endParaRPr lang="en-IN"/>
          </a:p>
        </p:txBody>
      </p:sp>
    </p:spTree>
    <p:extLst>
      <p:ext uri="{BB962C8B-B14F-4D97-AF65-F5344CB8AC3E}">
        <p14:creationId xmlns:p14="http://schemas.microsoft.com/office/powerpoint/2010/main" val="2175047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F107552-97DE-4E83-9B96-D8B3564F4060}" type="datetimeFigureOut">
              <a:rPr lang="en-IN" smtClean="0"/>
              <a:t>04-10-2024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933365-F9BA-41D0-97B5-AA26B2CAB40F}" type="slidenum">
              <a:rPr lang="en-IN" smtClean="0"/>
              <a:t>‹#›</a:t>
            </a:fld>
            <a:endParaRPr lang="en-IN"/>
          </a:p>
        </p:txBody>
      </p:sp>
    </p:spTree>
    <p:extLst>
      <p:ext uri="{BB962C8B-B14F-4D97-AF65-F5344CB8AC3E}">
        <p14:creationId xmlns:p14="http://schemas.microsoft.com/office/powerpoint/2010/main" val="20930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107552-97DE-4E83-9B96-D8B3564F4060}"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933365-F9BA-41D0-97B5-AA26B2CAB40F}" type="slidenum">
              <a:rPr lang="en-IN" smtClean="0"/>
              <a:t>‹#›</a:t>
            </a:fld>
            <a:endParaRPr lang="en-IN"/>
          </a:p>
        </p:txBody>
      </p:sp>
    </p:spTree>
    <p:extLst>
      <p:ext uri="{BB962C8B-B14F-4D97-AF65-F5344CB8AC3E}">
        <p14:creationId xmlns:p14="http://schemas.microsoft.com/office/powerpoint/2010/main" val="72300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107552-97DE-4E83-9B96-D8B3564F4060}" type="datetimeFigureOut">
              <a:rPr lang="en-IN" smtClean="0"/>
              <a:t>04-10-2024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C933365-F9BA-41D0-97B5-AA26B2CAB40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92785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CDF7-F0FA-656C-953F-DBC408A421D2}"/>
              </a:ext>
            </a:extLst>
          </p:cNvPr>
          <p:cNvSpPr>
            <a:spLocks noGrp="1"/>
          </p:cNvSpPr>
          <p:nvPr>
            <p:ph type="ctrTitle"/>
          </p:nvPr>
        </p:nvSpPr>
        <p:spPr/>
        <p:txBody>
          <a:bodyPr/>
          <a:lstStyle/>
          <a:p>
            <a:r>
              <a:rPr lang="en-US" dirty="0"/>
              <a:t>Gaming Addiction Prediction</a:t>
            </a:r>
            <a:endParaRPr lang="en-IN" dirty="0"/>
          </a:p>
        </p:txBody>
      </p:sp>
      <p:sp>
        <p:nvSpPr>
          <p:cNvPr id="3" name="Subtitle 2">
            <a:extLst>
              <a:ext uri="{FF2B5EF4-FFF2-40B4-BE49-F238E27FC236}">
                <a16:creationId xmlns:a16="http://schemas.microsoft.com/office/drawing/2014/main" id="{B46E95C3-147C-1435-6E49-925F1C08444E}"/>
              </a:ext>
            </a:extLst>
          </p:cNvPr>
          <p:cNvSpPr>
            <a:spLocks noGrp="1"/>
          </p:cNvSpPr>
          <p:nvPr>
            <p:ph type="subTitle" idx="1"/>
          </p:nvPr>
        </p:nvSpPr>
        <p:spPr/>
        <p:txBody>
          <a:bodyPr/>
          <a:lstStyle/>
          <a:p>
            <a:r>
              <a:rPr lang="en-US" dirty="0"/>
              <a:t>By</a:t>
            </a:r>
            <a:r>
              <a:rPr lang="en-IN" dirty="0"/>
              <a:t>:</a:t>
            </a:r>
          </a:p>
          <a:p>
            <a:r>
              <a:rPr lang="en-IN" dirty="0"/>
              <a:t>     ~Kiruthik </a:t>
            </a:r>
            <a:r>
              <a:rPr lang="en-IN" dirty="0" err="1"/>
              <a:t>ks</a:t>
            </a:r>
            <a:endParaRPr lang="en-US" dirty="0"/>
          </a:p>
        </p:txBody>
      </p:sp>
    </p:spTree>
    <p:extLst>
      <p:ext uri="{BB962C8B-B14F-4D97-AF65-F5344CB8AC3E}">
        <p14:creationId xmlns:p14="http://schemas.microsoft.com/office/powerpoint/2010/main" val="1200898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3E42-BCA2-9090-3AB4-DBC2D1C8521B}"/>
              </a:ext>
            </a:extLst>
          </p:cNvPr>
          <p:cNvSpPr>
            <a:spLocks noGrp="1"/>
          </p:cNvSpPr>
          <p:nvPr>
            <p:ph type="title"/>
          </p:nvPr>
        </p:nvSpPr>
        <p:spPr>
          <a:xfrm>
            <a:off x="1066800" y="256032"/>
            <a:ext cx="10058400" cy="512064"/>
          </a:xfrm>
        </p:spPr>
        <p:txBody>
          <a:bodyPr>
            <a:normAutofit fontScale="90000"/>
          </a:bodyPr>
          <a:lstStyle/>
          <a:p>
            <a:r>
              <a:rPr lang="en-US" dirty="0"/>
              <a:t>Heat Map</a:t>
            </a:r>
            <a:endParaRPr lang="en-IN" dirty="0"/>
          </a:p>
        </p:txBody>
      </p:sp>
      <p:pic>
        <p:nvPicPr>
          <p:cNvPr id="5" name="Content Placeholder 4">
            <a:extLst>
              <a:ext uri="{FF2B5EF4-FFF2-40B4-BE49-F238E27FC236}">
                <a16:creationId xmlns:a16="http://schemas.microsoft.com/office/drawing/2014/main" id="{58D2E50D-330A-829E-1F90-BFC1CB174D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0828" y="646567"/>
            <a:ext cx="9654540" cy="5671937"/>
          </a:xfrm>
        </p:spPr>
      </p:pic>
    </p:spTree>
    <p:extLst>
      <p:ext uri="{BB962C8B-B14F-4D97-AF65-F5344CB8AC3E}">
        <p14:creationId xmlns:p14="http://schemas.microsoft.com/office/powerpoint/2010/main" val="1407746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2CB5-AC4D-2A6F-76FF-ECFAA46FCF7C}"/>
              </a:ext>
            </a:extLst>
          </p:cNvPr>
          <p:cNvSpPr>
            <a:spLocks noGrp="1"/>
          </p:cNvSpPr>
          <p:nvPr>
            <p:ph type="title"/>
          </p:nvPr>
        </p:nvSpPr>
        <p:spPr>
          <a:xfrm>
            <a:off x="1039368" y="155448"/>
            <a:ext cx="10113264" cy="576072"/>
          </a:xfrm>
        </p:spPr>
        <p:txBody>
          <a:bodyPr>
            <a:normAutofit fontScale="90000"/>
          </a:bodyPr>
          <a:lstStyle/>
          <a:p>
            <a:r>
              <a:rPr lang="en-US" dirty="0"/>
              <a:t>Outliers:</a:t>
            </a:r>
            <a:endParaRPr lang="en-IN" dirty="0"/>
          </a:p>
        </p:txBody>
      </p:sp>
      <p:pic>
        <p:nvPicPr>
          <p:cNvPr id="9" name="Content Placeholder 8">
            <a:extLst>
              <a:ext uri="{FF2B5EF4-FFF2-40B4-BE49-F238E27FC236}">
                <a16:creationId xmlns:a16="http://schemas.microsoft.com/office/drawing/2014/main" id="{1C812E25-B15E-658E-9EED-41B7678EC7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8680" y="702933"/>
            <a:ext cx="10588752" cy="5448354"/>
          </a:xfrm>
        </p:spPr>
      </p:pic>
    </p:spTree>
    <p:extLst>
      <p:ext uri="{BB962C8B-B14F-4D97-AF65-F5344CB8AC3E}">
        <p14:creationId xmlns:p14="http://schemas.microsoft.com/office/powerpoint/2010/main" val="1664054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2F34-4A06-6D1A-61BD-99D0607E46CE}"/>
              </a:ext>
            </a:extLst>
          </p:cNvPr>
          <p:cNvSpPr>
            <a:spLocks noGrp="1"/>
          </p:cNvSpPr>
          <p:nvPr>
            <p:ph type="title"/>
          </p:nvPr>
        </p:nvSpPr>
        <p:spPr>
          <a:xfrm>
            <a:off x="1097280" y="1115568"/>
            <a:ext cx="10058400" cy="621792"/>
          </a:xfrm>
        </p:spPr>
        <p:txBody>
          <a:bodyPr>
            <a:normAutofit fontScale="90000"/>
          </a:bodyPr>
          <a:lstStyle/>
          <a:p>
            <a:r>
              <a:rPr lang="en-US" dirty="0"/>
              <a:t>Outliers &amp; Skewness:</a:t>
            </a:r>
            <a:endParaRPr lang="en-IN" dirty="0"/>
          </a:p>
        </p:txBody>
      </p:sp>
      <p:sp>
        <p:nvSpPr>
          <p:cNvPr id="3" name="Content Placeholder 2">
            <a:extLst>
              <a:ext uri="{FF2B5EF4-FFF2-40B4-BE49-F238E27FC236}">
                <a16:creationId xmlns:a16="http://schemas.microsoft.com/office/drawing/2014/main" id="{A733C0B6-467E-7706-2A28-9B29387A895A}"/>
              </a:ext>
            </a:extLst>
          </p:cNvPr>
          <p:cNvSpPr>
            <a:spLocks noGrp="1"/>
          </p:cNvSpPr>
          <p:nvPr>
            <p:ph idx="1"/>
          </p:nvPr>
        </p:nvSpPr>
        <p:spPr/>
        <p:txBody>
          <a:bodyPr/>
          <a:lstStyle/>
          <a:p>
            <a:pPr>
              <a:buFont typeface="Wingdings" panose="05000000000000000000" pitchFamily="2" charset="2"/>
              <a:buChar char="v"/>
            </a:pPr>
            <a:r>
              <a:rPr lang="en-US" dirty="0"/>
              <a:t>Outliers:</a:t>
            </a:r>
          </a:p>
          <a:p>
            <a:pPr lvl="1">
              <a:buFont typeface="Wingdings" panose="05000000000000000000" pitchFamily="2" charset="2"/>
              <a:buChar char="v"/>
            </a:pPr>
            <a:r>
              <a:rPr lang="en-US" dirty="0"/>
              <a:t>No outlies detected in the Dataset</a:t>
            </a:r>
          </a:p>
          <a:p>
            <a:pPr>
              <a:buFont typeface="Wingdings" panose="05000000000000000000" pitchFamily="2" charset="2"/>
              <a:buChar char="v"/>
            </a:pPr>
            <a:r>
              <a:rPr lang="en-IN" dirty="0"/>
              <a:t>Skewness:</a:t>
            </a:r>
          </a:p>
          <a:p>
            <a:pPr lvl="1">
              <a:buFont typeface="Wingdings" panose="05000000000000000000" pitchFamily="2" charset="2"/>
              <a:buChar char="v"/>
            </a:pPr>
            <a:r>
              <a:rPr lang="en-IN" dirty="0"/>
              <a:t>No skewness detected in the Dataset</a:t>
            </a:r>
          </a:p>
        </p:txBody>
      </p:sp>
    </p:spTree>
    <p:extLst>
      <p:ext uri="{BB962C8B-B14F-4D97-AF65-F5344CB8AC3E}">
        <p14:creationId xmlns:p14="http://schemas.microsoft.com/office/powerpoint/2010/main" val="3425988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7FE7-9CB5-358E-9C5C-A3BF87B20A22}"/>
              </a:ext>
            </a:extLst>
          </p:cNvPr>
          <p:cNvSpPr>
            <a:spLocks noGrp="1"/>
          </p:cNvSpPr>
          <p:nvPr>
            <p:ph type="title"/>
          </p:nvPr>
        </p:nvSpPr>
        <p:spPr/>
        <p:txBody>
          <a:bodyPr/>
          <a:lstStyle/>
          <a:p>
            <a:r>
              <a:rPr lang="en-US" dirty="0"/>
              <a:t>Box Plot of numerical column:</a:t>
            </a:r>
            <a:endParaRPr lang="en-IN" dirty="0"/>
          </a:p>
        </p:txBody>
      </p:sp>
      <p:pic>
        <p:nvPicPr>
          <p:cNvPr id="5" name="Content Placeholder 4">
            <a:extLst>
              <a:ext uri="{FF2B5EF4-FFF2-40B4-BE49-F238E27FC236}">
                <a16:creationId xmlns:a16="http://schemas.microsoft.com/office/drawing/2014/main" id="{0A9C6B61-4FBE-4C02-6340-407ABC6C4BC0}"/>
              </a:ext>
            </a:extLst>
          </p:cNvPr>
          <p:cNvPicPr>
            <a:picLocks noGrp="1" noChangeAspect="1"/>
          </p:cNvPicPr>
          <p:nvPr>
            <p:ph idx="1"/>
          </p:nvPr>
        </p:nvPicPr>
        <p:blipFill>
          <a:blip r:embed="rId2"/>
          <a:stretch>
            <a:fillRect/>
          </a:stretch>
        </p:blipFill>
        <p:spPr>
          <a:xfrm>
            <a:off x="912373" y="2287013"/>
            <a:ext cx="4282811" cy="2994920"/>
          </a:xfrm>
        </p:spPr>
      </p:pic>
      <p:pic>
        <p:nvPicPr>
          <p:cNvPr id="7" name="Picture 6">
            <a:extLst>
              <a:ext uri="{FF2B5EF4-FFF2-40B4-BE49-F238E27FC236}">
                <a16:creationId xmlns:a16="http://schemas.microsoft.com/office/drawing/2014/main" id="{011650E7-1E2C-5640-3051-05C43E0D70D4}"/>
              </a:ext>
            </a:extLst>
          </p:cNvPr>
          <p:cNvPicPr>
            <a:picLocks noChangeAspect="1"/>
          </p:cNvPicPr>
          <p:nvPr/>
        </p:nvPicPr>
        <p:blipFill>
          <a:blip r:embed="rId3"/>
          <a:stretch>
            <a:fillRect/>
          </a:stretch>
        </p:blipFill>
        <p:spPr>
          <a:xfrm>
            <a:off x="6533202" y="2283963"/>
            <a:ext cx="4282811" cy="3025402"/>
          </a:xfrm>
          <a:prstGeom prst="rect">
            <a:avLst/>
          </a:prstGeom>
        </p:spPr>
      </p:pic>
    </p:spTree>
    <p:extLst>
      <p:ext uri="{BB962C8B-B14F-4D97-AF65-F5344CB8AC3E}">
        <p14:creationId xmlns:p14="http://schemas.microsoft.com/office/powerpoint/2010/main" val="105553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FC74-39F2-95CF-3256-DB30F2BF10AC}"/>
              </a:ext>
            </a:extLst>
          </p:cNvPr>
          <p:cNvSpPr>
            <a:spLocks noGrp="1"/>
          </p:cNvSpPr>
          <p:nvPr>
            <p:ph type="title"/>
          </p:nvPr>
        </p:nvSpPr>
        <p:spPr/>
        <p:txBody>
          <a:bodyPr/>
          <a:lstStyle/>
          <a:p>
            <a:r>
              <a:rPr lang="en-US" dirty="0"/>
              <a:t>Class Imbalance Treatment:</a:t>
            </a:r>
            <a:endParaRPr lang="en-IN" dirty="0"/>
          </a:p>
        </p:txBody>
      </p:sp>
      <p:sp>
        <p:nvSpPr>
          <p:cNvPr id="3" name="Content Placeholder 2">
            <a:extLst>
              <a:ext uri="{FF2B5EF4-FFF2-40B4-BE49-F238E27FC236}">
                <a16:creationId xmlns:a16="http://schemas.microsoft.com/office/drawing/2014/main" id="{6AB58819-4DCB-9CC9-2F15-8FD03E5B4034}"/>
              </a:ext>
            </a:extLst>
          </p:cNvPr>
          <p:cNvSpPr>
            <a:spLocks noGrp="1"/>
          </p:cNvSpPr>
          <p:nvPr>
            <p:ph idx="1"/>
          </p:nvPr>
        </p:nvSpPr>
        <p:spPr/>
        <p:txBody>
          <a:bodyPr/>
          <a:lstStyle/>
          <a:p>
            <a:pPr>
              <a:buFont typeface="Wingdings" panose="05000000000000000000" pitchFamily="2" charset="2"/>
              <a:buChar char="v"/>
            </a:pPr>
            <a:r>
              <a:rPr lang="en-US" dirty="0"/>
              <a:t>The dataset we are working with has class imbalance issue in Engagement Level (Target):</a:t>
            </a:r>
          </a:p>
          <a:p>
            <a:pPr lvl="1">
              <a:buFont typeface="Wingdings" panose="05000000000000000000" pitchFamily="2" charset="2"/>
              <a:buChar char="v"/>
            </a:pPr>
            <a:r>
              <a:rPr lang="en-US" dirty="0"/>
              <a:t>High- 29710</a:t>
            </a:r>
          </a:p>
          <a:p>
            <a:pPr lvl="1">
              <a:buFont typeface="Wingdings" panose="05000000000000000000" pitchFamily="2" charset="2"/>
              <a:buChar char="v"/>
            </a:pPr>
            <a:r>
              <a:rPr lang="en-US" dirty="0"/>
              <a:t>Low-10324</a:t>
            </a:r>
          </a:p>
          <a:p>
            <a:pPr>
              <a:buFont typeface="Wingdings" panose="05000000000000000000" pitchFamily="2" charset="2"/>
              <a:buChar char="v"/>
            </a:pPr>
            <a:r>
              <a:rPr lang="en-IN" dirty="0"/>
              <a:t>So we are using SMOTE to treat the imbalance issue, and the results are good:</a:t>
            </a:r>
          </a:p>
          <a:p>
            <a:pPr lvl="1">
              <a:buFont typeface="Wingdings" panose="05000000000000000000" pitchFamily="2" charset="2"/>
              <a:buChar char="v"/>
            </a:pPr>
            <a:r>
              <a:rPr lang="en-IN" dirty="0"/>
              <a:t>High-59420</a:t>
            </a:r>
          </a:p>
          <a:p>
            <a:pPr lvl="1">
              <a:buFont typeface="Wingdings" panose="05000000000000000000" pitchFamily="2" charset="2"/>
              <a:buChar char="v"/>
            </a:pPr>
            <a:r>
              <a:rPr lang="en-IN" dirty="0"/>
              <a:t>Low-59420</a:t>
            </a:r>
            <a:endParaRPr lang="en-US" dirty="0"/>
          </a:p>
        </p:txBody>
      </p:sp>
    </p:spTree>
    <p:extLst>
      <p:ext uri="{BB962C8B-B14F-4D97-AF65-F5344CB8AC3E}">
        <p14:creationId xmlns:p14="http://schemas.microsoft.com/office/powerpoint/2010/main" val="1742382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3EBE-A234-7561-072F-A821F46BCE2A}"/>
              </a:ext>
            </a:extLst>
          </p:cNvPr>
          <p:cNvSpPr>
            <a:spLocks noGrp="1"/>
          </p:cNvSpPr>
          <p:nvPr>
            <p:ph type="title"/>
          </p:nvPr>
        </p:nvSpPr>
        <p:spPr/>
        <p:txBody>
          <a:bodyPr/>
          <a:lstStyle/>
          <a:p>
            <a:r>
              <a:rPr lang="en-US" dirty="0"/>
              <a:t>Data Table(SMOTE):</a:t>
            </a:r>
            <a:endParaRPr lang="en-IN" dirty="0"/>
          </a:p>
        </p:txBody>
      </p:sp>
      <p:graphicFrame>
        <p:nvGraphicFramePr>
          <p:cNvPr id="4" name="Content Placeholder 3">
            <a:extLst>
              <a:ext uri="{FF2B5EF4-FFF2-40B4-BE49-F238E27FC236}">
                <a16:creationId xmlns:a16="http://schemas.microsoft.com/office/drawing/2014/main" id="{938B2B5F-685D-15DA-6A85-5A5F96641651}"/>
              </a:ext>
            </a:extLst>
          </p:cNvPr>
          <p:cNvGraphicFramePr>
            <a:graphicFrameLocks noGrp="1"/>
          </p:cNvGraphicFramePr>
          <p:nvPr>
            <p:ph idx="1"/>
            <p:extLst>
              <p:ext uri="{D42A27DB-BD31-4B8C-83A1-F6EECF244321}">
                <p14:modId xmlns:p14="http://schemas.microsoft.com/office/powerpoint/2010/main" val="2481935465"/>
              </p:ext>
            </p:extLst>
          </p:nvPr>
        </p:nvGraphicFramePr>
        <p:xfrm>
          <a:off x="1097280" y="1928559"/>
          <a:ext cx="10058400" cy="25958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703464097"/>
                    </a:ext>
                  </a:extLst>
                </a:gridCol>
                <a:gridCol w="2011680">
                  <a:extLst>
                    <a:ext uri="{9D8B030D-6E8A-4147-A177-3AD203B41FA5}">
                      <a16:colId xmlns:a16="http://schemas.microsoft.com/office/drawing/2014/main" val="2549694687"/>
                    </a:ext>
                  </a:extLst>
                </a:gridCol>
                <a:gridCol w="2011680">
                  <a:extLst>
                    <a:ext uri="{9D8B030D-6E8A-4147-A177-3AD203B41FA5}">
                      <a16:colId xmlns:a16="http://schemas.microsoft.com/office/drawing/2014/main" val="2525431325"/>
                    </a:ext>
                  </a:extLst>
                </a:gridCol>
                <a:gridCol w="2011680">
                  <a:extLst>
                    <a:ext uri="{9D8B030D-6E8A-4147-A177-3AD203B41FA5}">
                      <a16:colId xmlns:a16="http://schemas.microsoft.com/office/drawing/2014/main" val="532514099"/>
                    </a:ext>
                  </a:extLst>
                </a:gridCol>
                <a:gridCol w="2011680">
                  <a:extLst>
                    <a:ext uri="{9D8B030D-6E8A-4147-A177-3AD203B41FA5}">
                      <a16:colId xmlns:a16="http://schemas.microsoft.com/office/drawing/2014/main" val="3994617424"/>
                    </a:ext>
                  </a:extLst>
                </a:gridCol>
              </a:tblGrid>
              <a:tr h="370840">
                <a:tc>
                  <a:txBody>
                    <a:bodyPr/>
                    <a:lstStyle/>
                    <a:p>
                      <a:r>
                        <a:rPr lang="en-IN" sz="1800" b="1" i="0" kern="1200" dirty="0">
                          <a:solidFill>
                            <a:schemeClr val="lt1"/>
                          </a:solidFill>
                          <a:effectLst/>
                          <a:latin typeface="+mn-lt"/>
                          <a:ea typeface="+mn-ea"/>
                          <a:cs typeface="+mn-cs"/>
                        </a:rPr>
                        <a:t>Model name</a:t>
                      </a:r>
                      <a:endParaRPr lang="en-IN" dirty="0"/>
                    </a:p>
                  </a:txBody>
                  <a:tcPr/>
                </a:tc>
                <a:tc>
                  <a:txBody>
                    <a:bodyPr/>
                    <a:lstStyle/>
                    <a:p>
                      <a:r>
                        <a:rPr lang="en-IN" sz="1800" b="1" i="0" kern="1200" dirty="0">
                          <a:solidFill>
                            <a:schemeClr val="lt1"/>
                          </a:solidFill>
                          <a:effectLst/>
                          <a:latin typeface="+mn-lt"/>
                          <a:ea typeface="+mn-ea"/>
                          <a:cs typeface="+mn-cs"/>
                        </a:rPr>
                        <a:t>Accuracy</a:t>
                      </a:r>
                      <a:endParaRPr lang="en-IN" dirty="0"/>
                    </a:p>
                  </a:txBody>
                  <a:tcPr/>
                </a:tc>
                <a:tc>
                  <a:txBody>
                    <a:bodyPr/>
                    <a:lstStyle/>
                    <a:p>
                      <a:r>
                        <a:rPr lang="en-IN" sz="1800" b="1" i="0" kern="1200" dirty="0">
                          <a:solidFill>
                            <a:schemeClr val="lt1"/>
                          </a:solidFill>
                          <a:effectLst/>
                          <a:latin typeface="+mn-lt"/>
                          <a:ea typeface="+mn-ea"/>
                          <a:cs typeface="+mn-cs"/>
                        </a:rPr>
                        <a:t>Precision</a:t>
                      </a:r>
                      <a:endParaRPr lang="en-IN" dirty="0"/>
                    </a:p>
                  </a:txBody>
                  <a:tcPr/>
                </a:tc>
                <a:tc>
                  <a:txBody>
                    <a:bodyPr/>
                    <a:lstStyle/>
                    <a:p>
                      <a:r>
                        <a:rPr lang="en-IN" sz="1800" b="1" i="0" kern="1200" dirty="0">
                          <a:solidFill>
                            <a:schemeClr val="lt1"/>
                          </a:solidFill>
                          <a:effectLst/>
                          <a:latin typeface="+mn-lt"/>
                          <a:ea typeface="+mn-ea"/>
                          <a:cs typeface="+mn-cs"/>
                        </a:rPr>
                        <a:t>Recall</a:t>
                      </a:r>
                      <a:endParaRPr lang="en-IN" dirty="0"/>
                    </a:p>
                  </a:txBody>
                  <a:tcPr/>
                </a:tc>
                <a:tc>
                  <a:txBody>
                    <a:bodyPr/>
                    <a:lstStyle/>
                    <a:p>
                      <a:r>
                        <a:rPr lang="en-IN" sz="1800" b="1" i="0" kern="1200" dirty="0">
                          <a:solidFill>
                            <a:schemeClr val="lt1"/>
                          </a:solidFill>
                          <a:effectLst/>
                          <a:latin typeface="+mn-lt"/>
                          <a:ea typeface="+mn-ea"/>
                          <a:cs typeface="+mn-cs"/>
                        </a:rPr>
                        <a:t>F1 Score</a:t>
                      </a:r>
                      <a:endParaRPr lang="en-IN" dirty="0"/>
                    </a:p>
                  </a:txBody>
                  <a:tcPr/>
                </a:tc>
                <a:extLst>
                  <a:ext uri="{0D108BD9-81ED-4DB2-BD59-A6C34878D82A}">
                    <a16:rowId xmlns:a16="http://schemas.microsoft.com/office/drawing/2014/main" val="3213790799"/>
                  </a:ext>
                </a:extLst>
              </a:tr>
              <a:tr h="370840">
                <a:tc>
                  <a:txBody>
                    <a:bodyPr/>
                    <a:lstStyle/>
                    <a:p>
                      <a:r>
                        <a:rPr lang="en-IN" sz="1800" b="0" i="0" kern="1200" dirty="0">
                          <a:solidFill>
                            <a:schemeClr val="dk1"/>
                          </a:solidFill>
                          <a:effectLst/>
                          <a:latin typeface="+mn-lt"/>
                          <a:ea typeface="+mn-ea"/>
                          <a:cs typeface="+mn-cs"/>
                        </a:rPr>
                        <a:t>logistic</a:t>
                      </a:r>
                      <a:endParaRPr lang="en-IN" dirty="0"/>
                    </a:p>
                  </a:txBody>
                  <a:tcPr/>
                </a:tc>
                <a:tc>
                  <a:txBody>
                    <a:bodyPr/>
                    <a:lstStyle/>
                    <a:p>
                      <a:r>
                        <a:rPr lang="en-IN" sz="1800" b="0" i="0" kern="1200" dirty="0">
                          <a:solidFill>
                            <a:schemeClr val="dk1"/>
                          </a:solidFill>
                          <a:effectLst/>
                          <a:latin typeface="+mn-lt"/>
                          <a:ea typeface="+mn-ea"/>
                          <a:cs typeface="+mn-cs"/>
                        </a:rPr>
                        <a:t>85.703467</a:t>
                      </a:r>
                      <a:endParaRPr lang="en-IN" dirty="0"/>
                    </a:p>
                  </a:txBody>
                  <a:tcPr/>
                </a:tc>
                <a:tc>
                  <a:txBody>
                    <a:bodyPr/>
                    <a:lstStyle/>
                    <a:p>
                      <a:r>
                        <a:rPr lang="en-IN" sz="1800" b="0" i="0" kern="1200" dirty="0">
                          <a:solidFill>
                            <a:schemeClr val="dk1"/>
                          </a:solidFill>
                          <a:effectLst/>
                          <a:latin typeface="+mn-lt"/>
                          <a:ea typeface="+mn-ea"/>
                          <a:cs typeface="+mn-cs"/>
                        </a:rPr>
                        <a:t>0.861255</a:t>
                      </a:r>
                      <a:endParaRPr lang="en-IN" dirty="0"/>
                    </a:p>
                  </a:txBody>
                  <a:tcPr/>
                </a:tc>
                <a:tc>
                  <a:txBody>
                    <a:bodyPr/>
                    <a:lstStyle/>
                    <a:p>
                      <a:pPr algn="l" fontAlgn="ctr"/>
                      <a:r>
                        <a:rPr lang="en-IN" sz="1800" b="0" i="0" kern="1200" dirty="0">
                          <a:solidFill>
                            <a:schemeClr val="dk1"/>
                          </a:solidFill>
                          <a:effectLst/>
                          <a:latin typeface="+mn-lt"/>
                          <a:ea typeface="+mn-ea"/>
                          <a:cs typeface="+mn-cs"/>
                        </a:rPr>
                        <a:t>0.492849</a:t>
                      </a:r>
                      <a:endParaRPr lang="en-IN" dirty="0">
                        <a:effectLst/>
                      </a:endParaRPr>
                    </a:p>
                  </a:txBody>
                  <a:tcPr anchor="ctr"/>
                </a:tc>
                <a:tc>
                  <a:txBody>
                    <a:bodyPr/>
                    <a:lstStyle/>
                    <a:p>
                      <a:r>
                        <a:rPr lang="en-IN" sz="1800" b="0" i="0" kern="1200" dirty="0">
                          <a:solidFill>
                            <a:schemeClr val="dk1"/>
                          </a:solidFill>
                          <a:effectLst/>
                          <a:latin typeface="+mn-lt"/>
                          <a:ea typeface="+mn-ea"/>
                          <a:cs typeface="+mn-cs"/>
                        </a:rPr>
                        <a:t>0.626937</a:t>
                      </a:r>
                      <a:endParaRPr lang="en-IN" dirty="0"/>
                    </a:p>
                  </a:txBody>
                  <a:tcPr/>
                </a:tc>
                <a:extLst>
                  <a:ext uri="{0D108BD9-81ED-4DB2-BD59-A6C34878D82A}">
                    <a16:rowId xmlns:a16="http://schemas.microsoft.com/office/drawing/2014/main" val="3649927024"/>
                  </a:ext>
                </a:extLst>
              </a:tr>
              <a:tr h="370840">
                <a:tc>
                  <a:txBody>
                    <a:bodyPr/>
                    <a:lstStyle/>
                    <a:p>
                      <a:r>
                        <a:rPr lang="en-IN" sz="1800" b="0" i="0" kern="1200" dirty="0">
                          <a:solidFill>
                            <a:schemeClr val="dk1"/>
                          </a:solidFill>
                          <a:effectLst/>
                          <a:latin typeface="+mn-lt"/>
                          <a:ea typeface="+mn-ea"/>
                          <a:cs typeface="+mn-cs"/>
                        </a:rPr>
                        <a:t>DT</a:t>
                      </a:r>
                      <a:endParaRPr lang="en-IN" dirty="0"/>
                    </a:p>
                  </a:txBody>
                  <a:tcPr/>
                </a:tc>
                <a:tc>
                  <a:txBody>
                    <a:bodyPr/>
                    <a:lstStyle/>
                    <a:p>
                      <a:r>
                        <a:rPr lang="en-IN" sz="1800" b="0" i="0" kern="1200" dirty="0">
                          <a:solidFill>
                            <a:schemeClr val="dk1"/>
                          </a:solidFill>
                          <a:effectLst/>
                          <a:latin typeface="+mn-lt"/>
                          <a:ea typeface="+mn-ea"/>
                          <a:cs typeface="+mn-cs"/>
                        </a:rPr>
                        <a:t>89.868731</a:t>
                      </a:r>
                      <a:endParaRPr lang="en-IN" dirty="0"/>
                    </a:p>
                  </a:txBody>
                  <a:tcPr/>
                </a:tc>
                <a:tc>
                  <a:txBody>
                    <a:bodyPr/>
                    <a:lstStyle/>
                    <a:p>
                      <a:r>
                        <a:rPr lang="en-IN" sz="1800" b="0" i="0" kern="1200" dirty="0">
                          <a:solidFill>
                            <a:schemeClr val="dk1"/>
                          </a:solidFill>
                          <a:effectLst/>
                          <a:latin typeface="+mn-lt"/>
                          <a:ea typeface="+mn-ea"/>
                          <a:cs typeface="+mn-cs"/>
                        </a:rPr>
                        <a:t>0.904885</a:t>
                      </a:r>
                      <a:endParaRPr lang="en-IN" dirty="0"/>
                    </a:p>
                  </a:txBody>
                  <a:tcPr/>
                </a:tc>
                <a:tc>
                  <a:txBody>
                    <a:bodyPr/>
                    <a:lstStyle/>
                    <a:p>
                      <a:r>
                        <a:rPr lang="en-IN" sz="1800" b="0" i="0" kern="1200" dirty="0">
                          <a:solidFill>
                            <a:schemeClr val="dk1"/>
                          </a:solidFill>
                          <a:effectLst/>
                          <a:latin typeface="+mn-lt"/>
                          <a:ea typeface="+mn-ea"/>
                          <a:cs typeface="+mn-cs"/>
                        </a:rPr>
                        <a:t>0.492762</a:t>
                      </a:r>
                      <a:endParaRPr lang="en-IN" dirty="0"/>
                    </a:p>
                  </a:txBody>
                  <a:tcPr/>
                </a:tc>
                <a:tc>
                  <a:txBody>
                    <a:bodyPr/>
                    <a:lstStyle/>
                    <a:p>
                      <a:r>
                        <a:rPr lang="en-IN" sz="1800" b="0" i="0" kern="1200" dirty="0">
                          <a:solidFill>
                            <a:schemeClr val="dk1"/>
                          </a:solidFill>
                          <a:effectLst/>
                          <a:latin typeface="+mn-lt"/>
                          <a:ea typeface="+mn-ea"/>
                          <a:cs typeface="+mn-cs"/>
                        </a:rPr>
                        <a:t>0.638062</a:t>
                      </a:r>
                      <a:endParaRPr lang="en-IN" dirty="0"/>
                    </a:p>
                  </a:txBody>
                  <a:tcPr/>
                </a:tc>
                <a:extLst>
                  <a:ext uri="{0D108BD9-81ED-4DB2-BD59-A6C34878D82A}">
                    <a16:rowId xmlns:a16="http://schemas.microsoft.com/office/drawing/2014/main" val="680554348"/>
                  </a:ext>
                </a:extLst>
              </a:tr>
              <a:tr h="370840">
                <a:tc>
                  <a:txBody>
                    <a:bodyPr/>
                    <a:lstStyle/>
                    <a:p>
                      <a:r>
                        <a:rPr lang="en-IN" sz="1800" b="0" i="0" kern="1200" dirty="0">
                          <a:solidFill>
                            <a:schemeClr val="dk1"/>
                          </a:solidFill>
                          <a:effectLst/>
                          <a:latin typeface="+mn-lt"/>
                          <a:ea typeface="+mn-ea"/>
                          <a:cs typeface="+mn-cs"/>
                        </a:rPr>
                        <a:t>RF</a:t>
                      </a:r>
                      <a:endParaRPr lang="en-IN" dirty="0"/>
                    </a:p>
                  </a:txBody>
                  <a:tcPr/>
                </a:tc>
                <a:tc>
                  <a:txBody>
                    <a:bodyPr/>
                    <a:lstStyle/>
                    <a:p>
                      <a:r>
                        <a:rPr lang="en-IN" sz="1800" b="0" i="0" kern="1200" dirty="0">
                          <a:solidFill>
                            <a:schemeClr val="dk1"/>
                          </a:solidFill>
                          <a:effectLst/>
                          <a:latin typeface="+mn-lt"/>
                          <a:ea typeface="+mn-ea"/>
                          <a:cs typeface="+mn-cs"/>
                        </a:rPr>
                        <a:t>93.840458</a:t>
                      </a:r>
                      <a:endParaRPr lang="en-IN" dirty="0"/>
                    </a:p>
                  </a:txBody>
                  <a:tcPr/>
                </a:tc>
                <a:tc>
                  <a:txBody>
                    <a:bodyPr/>
                    <a:lstStyle/>
                    <a:p>
                      <a:r>
                        <a:rPr lang="en-IN" sz="1800" b="0" i="0" kern="1200" dirty="0">
                          <a:solidFill>
                            <a:schemeClr val="dk1"/>
                          </a:solidFill>
                          <a:effectLst/>
                          <a:latin typeface="+mn-lt"/>
                          <a:ea typeface="+mn-ea"/>
                          <a:cs typeface="+mn-cs"/>
                        </a:rPr>
                        <a:t>0.955702</a:t>
                      </a:r>
                      <a:endParaRPr lang="en-IN" dirty="0"/>
                    </a:p>
                  </a:txBody>
                  <a:tcPr/>
                </a:tc>
                <a:tc>
                  <a:txBody>
                    <a:bodyPr/>
                    <a:lstStyle/>
                    <a:p>
                      <a:r>
                        <a:rPr lang="en-IN" sz="1800" b="0" i="0" kern="1200" dirty="0">
                          <a:solidFill>
                            <a:schemeClr val="dk1"/>
                          </a:solidFill>
                          <a:effectLst/>
                          <a:latin typeface="+mn-lt"/>
                          <a:ea typeface="+mn-ea"/>
                          <a:cs typeface="+mn-cs"/>
                        </a:rPr>
                        <a:t>0.762194</a:t>
                      </a:r>
                      <a:endParaRPr lang="en-IN" dirty="0"/>
                    </a:p>
                  </a:txBody>
                  <a:tcPr/>
                </a:tc>
                <a:tc>
                  <a:txBody>
                    <a:bodyPr/>
                    <a:lstStyle/>
                    <a:p>
                      <a:r>
                        <a:rPr lang="en-IN" sz="1800" b="0" i="0" kern="1200" dirty="0">
                          <a:solidFill>
                            <a:schemeClr val="dk1"/>
                          </a:solidFill>
                          <a:effectLst/>
                          <a:latin typeface="+mn-lt"/>
                          <a:ea typeface="+mn-ea"/>
                          <a:cs typeface="+mn-cs"/>
                        </a:rPr>
                        <a:t>0.848049</a:t>
                      </a:r>
                      <a:endParaRPr lang="en-IN" dirty="0"/>
                    </a:p>
                  </a:txBody>
                  <a:tcPr/>
                </a:tc>
                <a:extLst>
                  <a:ext uri="{0D108BD9-81ED-4DB2-BD59-A6C34878D82A}">
                    <a16:rowId xmlns:a16="http://schemas.microsoft.com/office/drawing/2014/main" val="2465476155"/>
                  </a:ext>
                </a:extLst>
              </a:tr>
              <a:tr h="370840">
                <a:tc>
                  <a:txBody>
                    <a:bodyPr/>
                    <a:lstStyle/>
                    <a:p>
                      <a:r>
                        <a:rPr lang="en-IN" sz="1800" b="0" i="0" kern="1200" dirty="0">
                          <a:solidFill>
                            <a:schemeClr val="dk1"/>
                          </a:solidFill>
                          <a:effectLst/>
                          <a:latin typeface="+mn-lt"/>
                          <a:ea typeface="+mn-ea"/>
                          <a:cs typeface="+mn-cs"/>
                        </a:rPr>
                        <a:t>KNN</a:t>
                      </a:r>
                      <a:endParaRPr lang="en-IN" dirty="0"/>
                    </a:p>
                  </a:txBody>
                  <a:tcPr/>
                </a:tc>
                <a:tc>
                  <a:txBody>
                    <a:bodyPr/>
                    <a:lstStyle/>
                    <a:p>
                      <a:r>
                        <a:rPr lang="en-IN" sz="1800" b="0" i="0" kern="1200" dirty="0">
                          <a:solidFill>
                            <a:schemeClr val="dk1"/>
                          </a:solidFill>
                          <a:effectLst/>
                          <a:latin typeface="+mn-lt"/>
                          <a:ea typeface="+mn-ea"/>
                          <a:cs typeface="+mn-cs"/>
                        </a:rPr>
                        <a:t>86.805789</a:t>
                      </a:r>
                      <a:endParaRPr lang="en-IN" dirty="0"/>
                    </a:p>
                  </a:txBody>
                  <a:tcPr/>
                </a:tc>
                <a:tc>
                  <a:txBody>
                    <a:bodyPr/>
                    <a:lstStyle/>
                    <a:p>
                      <a:r>
                        <a:rPr lang="en-IN" sz="1800" b="0" i="0" kern="1200" dirty="0">
                          <a:solidFill>
                            <a:schemeClr val="dk1"/>
                          </a:solidFill>
                          <a:effectLst/>
                          <a:latin typeface="+mn-lt"/>
                          <a:ea typeface="+mn-ea"/>
                          <a:cs typeface="+mn-cs"/>
                        </a:rPr>
                        <a:t>0.836741</a:t>
                      </a:r>
                      <a:endParaRPr lang="en-IN" dirty="0"/>
                    </a:p>
                  </a:txBody>
                  <a:tcPr/>
                </a:tc>
                <a:tc>
                  <a:txBody>
                    <a:bodyPr/>
                    <a:lstStyle/>
                    <a:p>
                      <a:r>
                        <a:rPr lang="en-IN" sz="1800" b="0" i="0" kern="1200" dirty="0">
                          <a:solidFill>
                            <a:schemeClr val="dk1"/>
                          </a:solidFill>
                          <a:effectLst/>
                          <a:latin typeface="+mn-lt"/>
                          <a:ea typeface="+mn-ea"/>
                          <a:cs typeface="+mn-cs"/>
                        </a:rPr>
                        <a:t>0.859163</a:t>
                      </a:r>
                      <a:endParaRPr lang="en-IN" dirty="0"/>
                    </a:p>
                  </a:txBody>
                  <a:tcPr/>
                </a:tc>
                <a:tc>
                  <a:txBody>
                    <a:bodyPr/>
                    <a:lstStyle/>
                    <a:p>
                      <a:r>
                        <a:rPr lang="en-IN" sz="1800" b="0" i="0" kern="1200" dirty="0">
                          <a:solidFill>
                            <a:schemeClr val="dk1"/>
                          </a:solidFill>
                          <a:effectLst/>
                          <a:latin typeface="+mn-lt"/>
                          <a:ea typeface="+mn-ea"/>
                          <a:cs typeface="+mn-cs"/>
                        </a:rPr>
                        <a:t>0.847804</a:t>
                      </a:r>
                      <a:endParaRPr lang="en-IN" dirty="0"/>
                    </a:p>
                  </a:txBody>
                  <a:tcPr/>
                </a:tc>
                <a:extLst>
                  <a:ext uri="{0D108BD9-81ED-4DB2-BD59-A6C34878D82A}">
                    <a16:rowId xmlns:a16="http://schemas.microsoft.com/office/drawing/2014/main" val="1825529221"/>
                  </a:ext>
                </a:extLst>
              </a:tr>
              <a:tr h="370840">
                <a:tc>
                  <a:txBody>
                    <a:bodyPr/>
                    <a:lstStyle/>
                    <a:p>
                      <a:r>
                        <a:rPr lang="en-IN" sz="1800" b="0" i="0" kern="1200" dirty="0">
                          <a:solidFill>
                            <a:schemeClr val="dk1"/>
                          </a:solidFill>
                          <a:effectLst/>
                          <a:latin typeface="+mn-lt"/>
                          <a:ea typeface="+mn-ea"/>
                          <a:cs typeface="+mn-cs"/>
                        </a:rPr>
                        <a:t>SVM</a:t>
                      </a:r>
                      <a:endParaRPr lang="en-IN" dirty="0"/>
                    </a:p>
                  </a:txBody>
                  <a:tcPr/>
                </a:tc>
                <a:tc>
                  <a:txBody>
                    <a:bodyPr/>
                    <a:lstStyle/>
                    <a:p>
                      <a:r>
                        <a:rPr lang="en-IN" sz="1800" b="0" i="0" kern="1200" dirty="0">
                          <a:solidFill>
                            <a:schemeClr val="dk1"/>
                          </a:solidFill>
                          <a:effectLst/>
                          <a:latin typeface="+mn-lt"/>
                          <a:ea typeface="+mn-ea"/>
                          <a:cs typeface="+mn-cs"/>
                        </a:rPr>
                        <a:t>90.752272</a:t>
                      </a:r>
                      <a:endParaRPr lang="en-IN" dirty="0"/>
                    </a:p>
                  </a:txBody>
                  <a:tcPr/>
                </a:tc>
                <a:tc>
                  <a:txBody>
                    <a:bodyPr/>
                    <a:lstStyle/>
                    <a:p>
                      <a:r>
                        <a:rPr lang="en-IN" sz="1800" b="0" i="0" kern="1200" dirty="0">
                          <a:solidFill>
                            <a:schemeClr val="dk1"/>
                          </a:solidFill>
                          <a:effectLst/>
                          <a:latin typeface="+mn-lt"/>
                          <a:ea typeface="+mn-ea"/>
                          <a:cs typeface="+mn-cs"/>
                        </a:rPr>
                        <a:t>0.923157</a:t>
                      </a:r>
                      <a:endParaRPr lang="en-IN" dirty="0"/>
                    </a:p>
                  </a:txBody>
                  <a:tcPr/>
                </a:tc>
                <a:tc>
                  <a:txBody>
                    <a:bodyPr/>
                    <a:lstStyle/>
                    <a:p>
                      <a:r>
                        <a:rPr lang="en-IN" sz="1800" b="0" i="0" kern="1200" dirty="0">
                          <a:solidFill>
                            <a:schemeClr val="dk1"/>
                          </a:solidFill>
                          <a:effectLst/>
                          <a:latin typeface="+mn-lt"/>
                          <a:ea typeface="+mn-ea"/>
                          <a:cs typeface="+mn-cs"/>
                        </a:rPr>
                        <a:t>0.490374</a:t>
                      </a:r>
                      <a:endParaRPr lang="en-IN" dirty="0"/>
                    </a:p>
                  </a:txBody>
                  <a:tcPr/>
                </a:tc>
                <a:tc>
                  <a:txBody>
                    <a:bodyPr/>
                    <a:lstStyle/>
                    <a:p>
                      <a:r>
                        <a:rPr lang="en-IN" sz="1800" b="0" i="0" kern="1200" dirty="0">
                          <a:solidFill>
                            <a:schemeClr val="dk1"/>
                          </a:solidFill>
                          <a:effectLst/>
                          <a:latin typeface="+mn-lt"/>
                          <a:ea typeface="+mn-ea"/>
                          <a:cs typeface="+mn-cs"/>
                        </a:rPr>
                        <a:t>0.847804</a:t>
                      </a:r>
                      <a:endParaRPr lang="en-IN" dirty="0"/>
                    </a:p>
                  </a:txBody>
                  <a:tcPr/>
                </a:tc>
                <a:extLst>
                  <a:ext uri="{0D108BD9-81ED-4DB2-BD59-A6C34878D82A}">
                    <a16:rowId xmlns:a16="http://schemas.microsoft.com/office/drawing/2014/main" val="1022309163"/>
                  </a:ext>
                </a:extLst>
              </a:tr>
              <a:tr h="370840">
                <a:tc>
                  <a:txBody>
                    <a:bodyPr/>
                    <a:lstStyle/>
                    <a:p>
                      <a:r>
                        <a:rPr lang="en-IN" sz="1800" b="0" i="0" kern="1200" dirty="0">
                          <a:solidFill>
                            <a:schemeClr val="dk1"/>
                          </a:solidFill>
                          <a:effectLst/>
                          <a:latin typeface="+mn-lt"/>
                          <a:ea typeface="+mn-ea"/>
                          <a:cs typeface="+mn-cs"/>
                        </a:rPr>
                        <a:t>NB</a:t>
                      </a:r>
                      <a:endParaRPr lang="en-IN" dirty="0"/>
                    </a:p>
                  </a:txBody>
                  <a:tcPr/>
                </a:tc>
                <a:tc>
                  <a:txBody>
                    <a:bodyPr/>
                    <a:lstStyle/>
                    <a:p>
                      <a:r>
                        <a:rPr lang="en-IN" sz="1800" b="0" i="0" kern="1200" dirty="0">
                          <a:solidFill>
                            <a:schemeClr val="dk1"/>
                          </a:solidFill>
                          <a:effectLst/>
                          <a:latin typeface="+mn-lt"/>
                          <a:ea typeface="+mn-ea"/>
                          <a:cs typeface="+mn-cs"/>
                        </a:rPr>
                        <a:t>71.112420</a:t>
                      </a:r>
                      <a:endParaRPr lang="en-IN" dirty="0"/>
                    </a:p>
                  </a:txBody>
                  <a:tcPr/>
                </a:tc>
                <a:tc>
                  <a:txBody>
                    <a:bodyPr/>
                    <a:lstStyle/>
                    <a:p>
                      <a:r>
                        <a:rPr lang="en-IN" sz="1800" b="0" i="0" kern="1200" dirty="0">
                          <a:solidFill>
                            <a:schemeClr val="dk1"/>
                          </a:solidFill>
                          <a:effectLst/>
                          <a:latin typeface="+mn-lt"/>
                          <a:ea typeface="+mn-ea"/>
                          <a:cs typeface="+mn-cs"/>
                        </a:rPr>
                        <a:t>0.703030</a:t>
                      </a:r>
                      <a:endParaRPr lang="en-IN" dirty="0"/>
                    </a:p>
                  </a:txBody>
                  <a:tcPr/>
                </a:tc>
                <a:tc>
                  <a:txBody>
                    <a:bodyPr/>
                    <a:lstStyle/>
                    <a:p>
                      <a:r>
                        <a:rPr lang="en-IN" sz="1800" b="0" i="0" kern="1200" dirty="0">
                          <a:solidFill>
                            <a:schemeClr val="dk1"/>
                          </a:solidFill>
                          <a:effectLst/>
                          <a:latin typeface="+mn-lt"/>
                          <a:ea typeface="+mn-ea"/>
                          <a:cs typeface="+mn-cs"/>
                        </a:rPr>
                        <a:t>0.509376</a:t>
                      </a:r>
                      <a:endParaRPr lang="en-IN" dirty="0"/>
                    </a:p>
                  </a:txBody>
                  <a:tcPr/>
                </a:tc>
                <a:tc>
                  <a:txBody>
                    <a:bodyPr/>
                    <a:lstStyle/>
                    <a:p>
                      <a:r>
                        <a:rPr lang="en-IN" sz="1800" b="0" i="0" kern="1200" dirty="0">
                          <a:solidFill>
                            <a:schemeClr val="dk1"/>
                          </a:solidFill>
                          <a:effectLst/>
                          <a:latin typeface="+mn-lt"/>
                          <a:ea typeface="+mn-ea"/>
                          <a:cs typeface="+mn-cs"/>
                        </a:rPr>
                        <a:t>0.590737</a:t>
                      </a:r>
                      <a:endParaRPr lang="en-IN" dirty="0"/>
                    </a:p>
                  </a:txBody>
                  <a:tcPr/>
                </a:tc>
                <a:extLst>
                  <a:ext uri="{0D108BD9-81ED-4DB2-BD59-A6C34878D82A}">
                    <a16:rowId xmlns:a16="http://schemas.microsoft.com/office/drawing/2014/main" val="3176594210"/>
                  </a:ext>
                </a:extLst>
              </a:tr>
            </a:tbl>
          </a:graphicData>
        </a:graphic>
      </p:graphicFrame>
      <p:sp>
        <p:nvSpPr>
          <p:cNvPr id="5" name="TextBox 4">
            <a:extLst>
              <a:ext uri="{FF2B5EF4-FFF2-40B4-BE49-F238E27FC236}">
                <a16:creationId xmlns:a16="http://schemas.microsoft.com/office/drawing/2014/main" id="{1BBADF76-9CCF-ACA8-4CD2-A7F9B45F1C48}"/>
              </a:ext>
            </a:extLst>
          </p:cNvPr>
          <p:cNvSpPr txBox="1"/>
          <p:nvPr/>
        </p:nvSpPr>
        <p:spPr>
          <a:xfrm>
            <a:off x="1097280" y="4965192"/>
            <a:ext cx="10058400" cy="369332"/>
          </a:xfrm>
          <a:prstGeom prst="rect">
            <a:avLst/>
          </a:prstGeom>
          <a:noFill/>
        </p:spPr>
        <p:txBody>
          <a:bodyPr wrap="square" rtlCol="0">
            <a:spAutoFit/>
          </a:bodyPr>
          <a:lstStyle/>
          <a:p>
            <a:r>
              <a:rPr lang="en-US" dirty="0"/>
              <a:t>Conclusion: </a:t>
            </a:r>
            <a:r>
              <a:rPr lang="en-US" i="0" dirty="0">
                <a:effectLst/>
                <a:latin typeface="system-ui"/>
              </a:rPr>
              <a:t>From the above models Random Forest is the best model</a:t>
            </a:r>
            <a:endParaRPr lang="en-IN" dirty="0"/>
          </a:p>
        </p:txBody>
      </p:sp>
    </p:spTree>
    <p:extLst>
      <p:ext uri="{BB962C8B-B14F-4D97-AF65-F5344CB8AC3E}">
        <p14:creationId xmlns:p14="http://schemas.microsoft.com/office/powerpoint/2010/main" val="4242118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1714-5B3B-0B79-BB64-84134E225ED4}"/>
              </a:ext>
            </a:extLst>
          </p:cNvPr>
          <p:cNvSpPr>
            <a:spLocks noGrp="1"/>
          </p:cNvSpPr>
          <p:nvPr>
            <p:ph type="title"/>
          </p:nvPr>
        </p:nvSpPr>
        <p:spPr/>
        <p:txBody>
          <a:bodyPr/>
          <a:lstStyle/>
          <a:p>
            <a:r>
              <a:rPr lang="en-US" dirty="0"/>
              <a:t>Graph of Best fitted model:</a:t>
            </a:r>
            <a:endParaRPr lang="en-IN" dirty="0"/>
          </a:p>
        </p:txBody>
      </p:sp>
      <p:pic>
        <p:nvPicPr>
          <p:cNvPr id="5" name="Content Placeholder 4">
            <a:extLst>
              <a:ext uri="{FF2B5EF4-FFF2-40B4-BE49-F238E27FC236}">
                <a16:creationId xmlns:a16="http://schemas.microsoft.com/office/drawing/2014/main" id="{05424CBA-19A1-4A58-8998-F4A890F41C1A}"/>
              </a:ext>
            </a:extLst>
          </p:cNvPr>
          <p:cNvPicPr>
            <a:picLocks noGrp="1" noChangeAspect="1"/>
          </p:cNvPicPr>
          <p:nvPr>
            <p:ph idx="1"/>
          </p:nvPr>
        </p:nvPicPr>
        <p:blipFill>
          <a:blip r:embed="rId2"/>
          <a:stretch>
            <a:fillRect/>
          </a:stretch>
        </p:blipFill>
        <p:spPr>
          <a:xfrm>
            <a:off x="3291840" y="1987022"/>
            <a:ext cx="4764024" cy="3588259"/>
          </a:xfrm>
        </p:spPr>
      </p:pic>
      <p:sp>
        <p:nvSpPr>
          <p:cNvPr id="8" name="TextBox 7">
            <a:extLst>
              <a:ext uri="{FF2B5EF4-FFF2-40B4-BE49-F238E27FC236}">
                <a16:creationId xmlns:a16="http://schemas.microsoft.com/office/drawing/2014/main" id="{0CC208E9-EB08-B49B-71B9-514207FF170B}"/>
              </a:ext>
            </a:extLst>
          </p:cNvPr>
          <p:cNvSpPr txBox="1"/>
          <p:nvPr/>
        </p:nvSpPr>
        <p:spPr>
          <a:xfrm>
            <a:off x="3515868" y="5760720"/>
            <a:ext cx="4315968" cy="369332"/>
          </a:xfrm>
          <a:prstGeom prst="rect">
            <a:avLst/>
          </a:prstGeom>
          <a:noFill/>
        </p:spPr>
        <p:txBody>
          <a:bodyPr wrap="square" rtlCol="0">
            <a:spAutoFit/>
          </a:bodyPr>
          <a:lstStyle/>
          <a:p>
            <a:pPr algn="ctr"/>
            <a:r>
              <a:rPr lang="en-US" dirty="0"/>
              <a:t>AUC &amp; ROC</a:t>
            </a:r>
            <a:endParaRPr lang="en-IN" dirty="0"/>
          </a:p>
        </p:txBody>
      </p:sp>
    </p:spTree>
    <p:extLst>
      <p:ext uri="{BB962C8B-B14F-4D97-AF65-F5344CB8AC3E}">
        <p14:creationId xmlns:p14="http://schemas.microsoft.com/office/powerpoint/2010/main" val="1318519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415A-4217-F10F-46C8-726960185689}"/>
              </a:ext>
            </a:extLst>
          </p:cNvPr>
          <p:cNvSpPr>
            <a:spLocks noGrp="1"/>
          </p:cNvSpPr>
          <p:nvPr>
            <p:ph type="title"/>
          </p:nvPr>
        </p:nvSpPr>
        <p:spPr/>
        <p:txBody>
          <a:bodyPr/>
          <a:lstStyle/>
          <a:p>
            <a:r>
              <a:rPr lang="en-US" dirty="0"/>
              <a:t>Feature Selection:</a:t>
            </a:r>
            <a:endParaRPr lang="en-IN" dirty="0"/>
          </a:p>
        </p:txBody>
      </p:sp>
      <p:sp>
        <p:nvSpPr>
          <p:cNvPr id="3" name="Content Placeholder 2">
            <a:extLst>
              <a:ext uri="{FF2B5EF4-FFF2-40B4-BE49-F238E27FC236}">
                <a16:creationId xmlns:a16="http://schemas.microsoft.com/office/drawing/2014/main" id="{B6ACEE47-38B6-B417-6022-2AFDD3091ABF}"/>
              </a:ext>
            </a:extLst>
          </p:cNvPr>
          <p:cNvSpPr>
            <a:spLocks noGrp="1"/>
          </p:cNvSpPr>
          <p:nvPr>
            <p:ph idx="1"/>
          </p:nvPr>
        </p:nvSpPr>
        <p:spPr>
          <a:xfrm>
            <a:off x="1097280" y="1845734"/>
            <a:ext cx="10058400" cy="2022178"/>
          </a:xfrm>
        </p:spPr>
        <p:txBody>
          <a:bodyPr/>
          <a:lstStyle/>
          <a:p>
            <a:pPr>
              <a:buFont typeface="Wingdings" panose="05000000000000000000" pitchFamily="2" charset="2"/>
              <a:buChar char="v"/>
            </a:pPr>
            <a:r>
              <a:rPr lang="en-US" dirty="0"/>
              <a:t>We have used Chi-Square technique in feature selection</a:t>
            </a:r>
          </a:p>
          <a:p>
            <a:pPr>
              <a:buFont typeface="Wingdings" panose="05000000000000000000" pitchFamily="2" charset="2"/>
              <a:buChar char="v"/>
            </a:pPr>
            <a:r>
              <a:rPr lang="en-US" dirty="0"/>
              <a:t>From the data set unwanted features like Age, Gender, Location, Game Genre, Play Time Hours, In Game Purchases, Game Difficulty are removed</a:t>
            </a:r>
          </a:p>
          <a:p>
            <a:pPr>
              <a:buFont typeface="Wingdings" panose="05000000000000000000" pitchFamily="2" charset="2"/>
              <a:buChar char="v"/>
            </a:pPr>
            <a:r>
              <a:rPr lang="en-US" dirty="0"/>
              <a:t>Then we took the best model which is Random forest and applied chi-square technique</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IN" dirty="0"/>
          </a:p>
        </p:txBody>
      </p:sp>
      <p:sp>
        <p:nvSpPr>
          <p:cNvPr id="4" name="TextBox 3">
            <a:extLst>
              <a:ext uri="{FF2B5EF4-FFF2-40B4-BE49-F238E27FC236}">
                <a16:creationId xmlns:a16="http://schemas.microsoft.com/office/drawing/2014/main" id="{1379DAD7-06BA-6B51-FFFC-C63C689A7FB1}"/>
              </a:ext>
            </a:extLst>
          </p:cNvPr>
          <p:cNvSpPr txBox="1"/>
          <p:nvPr/>
        </p:nvSpPr>
        <p:spPr>
          <a:xfrm>
            <a:off x="1097280" y="3605853"/>
            <a:ext cx="10177272" cy="830997"/>
          </a:xfrm>
          <a:prstGeom prst="rect">
            <a:avLst/>
          </a:prstGeom>
          <a:noFill/>
        </p:spPr>
        <p:txBody>
          <a:bodyPr wrap="square" rtlCol="0">
            <a:spAutoFit/>
          </a:bodyPr>
          <a:lstStyle/>
          <a:p>
            <a:r>
              <a:rPr lang="en-US" sz="4800" dirty="0">
                <a:latin typeface="+mj-lt"/>
              </a:rPr>
              <a:t>Skewness:</a:t>
            </a:r>
            <a:endParaRPr lang="en-IN" sz="4800" dirty="0">
              <a:latin typeface="+mj-lt"/>
            </a:endParaRPr>
          </a:p>
        </p:txBody>
      </p:sp>
      <p:sp>
        <p:nvSpPr>
          <p:cNvPr id="5" name="TextBox 4">
            <a:extLst>
              <a:ext uri="{FF2B5EF4-FFF2-40B4-BE49-F238E27FC236}">
                <a16:creationId xmlns:a16="http://schemas.microsoft.com/office/drawing/2014/main" id="{E7C6D06D-0E5C-EB26-FA71-E18C2A87FF57}"/>
              </a:ext>
            </a:extLst>
          </p:cNvPr>
          <p:cNvSpPr txBox="1"/>
          <p:nvPr/>
        </p:nvSpPr>
        <p:spPr>
          <a:xfrm>
            <a:off x="1097280" y="4590288"/>
            <a:ext cx="10058400"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t>No Skewness is detected</a:t>
            </a:r>
          </a:p>
        </p:txBody>
      </p:sp>
    </p:spTree>
    <p:extLst>
      <p:ext uri="{BB962C8B-B14F-4D97-AF65-F5344CB8AC3E}">
        <p14:creationId xmlns:p14="http://schemas.microsoft.com/office/powerpoint/2010/main" val="6663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97443-48C3-BCA0-8743-7C4FF58EA034}"/>
              </a:ext>
            </a:extLst>
          </p:cNvPr>
          <p:cNvSpPr>
            <a:spLocks noGrp="1"/>
          </p:cNvSpPr>
          <p:nvPr>
            <p:ph type="title"/>
          </p:nvPr>
        </p:nvSpPr>
        <p:spPr/>
        <p:txBody>
          <a:bodyPr/>
          <a:lstStyle/>
          <a:p>
            <a:r>
              <a:rPr lang="en-US" dirty="0"/>
              <a:t>Data Table -3</a:t>
            </a:r>
            <a:endParaRPr lang="en-IN" dirty="0"/>
          </a:p>
        </p:txBody>
      </p:sp>
      <p:graphicFrame>
        <p:nvGraphicFramePr>
          <p:cNvPr id="4" name="Content Placeholder 3">
            <a:extLst>
              <a:ext uri="{FF2B5EF4-FFF2-40B4-BE49-F238E27FC236}">
                <a16:creationId xmlns:a16="http://schemas.microsoft.com/office/drawing/2014/main" id="{E2647F0F-3D5C-3407-DD93-21651BCCBB70}"/>
              </a:ext>
            </a:extLst>
          </p:cNvPr>
          <p:cNvGraphicFramePr>
            <a:graphicFrameLocks noGrp="1"/>
          </p:cNvGraphicFramePr>
          <p:nvPr>
            <p:ph idx="1"/>
            <p:extLst>
              <p:ext uri="{D42A27DB-BD31-4B8C-83A1-F6EECF244321}">
                <p14:modId xmlns:p14="http://schemas.microsoft.com/office/powerpoint/2010/main" val="37841032"/>
              </p:ext>
            </p:extLst>
          </p:nvPr>
        </p:nvGraphicFramePr>
        <p:xfrm>
          <a:off x="1096963" y="1846263"/>
          <a:ext cx="10058400" cy="148336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115137070"/>
                    </a:ext>
                  </a:extLst>
                </a:gridCol>
                <a:gridCol w="2011680">
                  <a:extLst>
                    <a:ext uri="{9D8B030D-6E8A-4147-A177-3AD203B41FA5}">
                      <a16:colId xmlns:a16="http://schemas.microsoft.com/office/drawing/2014/main" val="611482793"/>
                    </a:ext>
                  </a:extLst>
                </a:gridCol>
                <a:gridCol w="2011680">
                  <a:extLst>
                    <a:ext uri="{9D8B030D-6E8A-4147-A177-3AD203B41FA5}">
                      <a16:colId xmlns:a16="http://schemas.microsoft.com/office/drawing/2014/main" val="1072763433"/>
                    </a:ext>
                  </a:extLst>
                </a:gridCol>
                <a:gridCol w="2011680">
                  <a:extLst>
                    <a:ext uri="{9D8B030D-6E8A-4147-A177-3AD203B41FA5}">
                      <a16:colId xmlns:a16="http://schemas.microsoft.com/office/drawing/2014/main" val="1143077011"/>
                    </a:ext>
                  </a:extLst>
                </a:gridCol>
                <a:gridCol w="2011680">
                  <a:extLst>
                    <a:ext uri="{9D8B030D-6E8A-4147-A177-3AD203B41FA5}">
                      <a16:colId xmlns:a16="http://schemas.microsoft.com/office/drawing/2014/main" val="1374212763"/>
                    </a:ext>
                  </a:extLst>
                </a:gridCol>
              </a:tblGrid>
              <a:tr h="370840">
                <a:tc>
                  <a:txBody>
                    <a:bodyPr/>
                    <a:lstStyle/>
                    <a:p>
                      <a:r>
                        <a:rPr lang="en-IN" sz="1800" b="1" i="0" kern="1200" dirty="0">
                          <a:solidFill>
                            <a:schemeClr val="lt1"/>
                          </a:solidFill>
                          <a:effectLst/>
                          <a:latin typeface="+mn-lt"/>
                          <a:ea typeface="+mn-ea"/>
                          <a:cs typeface="+mn-cs"/>
                        </a:rPr>
                        <a:t>Model name</a:t>
                      </a:r>
                      <a:endParaRPr lang="en-IN" dirty="0"/>
                    </a:p>
                  </a:txBody>
                  <a:tcPr/>
                </a:tc>
                <a:tc>
                  <a:txBody>
                    <a:bodyPr/>
                    <a:lstStyle/>
                    <a:p>
                      <a:r>
                        <a:rPr lang="en-IN" sz="1800" b="1" i="0" kern="1200" dirty="0">
                          <a:solidFill>
                            <a:schemeClr val="lt1"/>
                          </a:solidFill>
                          <a:effectLst/>
                          <a:latin typeface="+mn-lt"/>
                          <a:ea typeface="+mn-ea"/>
                          <a:cs typeface="+mn-cs"/>
                        </a:rPr>
                        <a:t>Accuracy</a:t>
                      </a:r>
                      <a:endParaRPr lang="en-IN" dirty="0"/>
                    </a:p>
                  </a:txBody>
                  <a:tcPr/>
                </a:tc>
                <a:tc>
                  <a:txBody>
                    <a:bodyPr/>
                    <a:lstStyle/>
                    <a:p>
                      <a:r>
                        <a:rPr lang="en-IN" sz="1800" b="1" i="0" kern="1200" dirty="0">
                          <a:solidFill>
                            <a:schemeClr val="lt1"/>
                          </a:solidFill>
                          <a:effectLst/>
                          <a:latin typeface="+mn-lt"/>
                          <a:ea typeface="+mn-ea"/>
                          <a:cs typeface="+mn-cs"/>
                        </a:rPr>
                        <a:t>Precision</a:t>
                      </a:r>
                      <a:endParaRPr lang="en-IN" dirty="0"/>
                    </a:p>
                  </a:txBody>
                  <a:tcPr/>
                </a:tc>
                <a:tc>
                  <a:txBody>
                    <a:bodyPr/>
                    <a:lstStyle/>
                    <a:p>
                      <a:r>
                        <a:rPr lang="en-IN" sz="1800" b="1" i="0" kern="1200" dirty="0">
                          <a:solidFill>
                            <a:schemeClr val="lt1"/>
                          </a:solidFill>
                          <a:effectLst/>
                          <a:latin typeface="+mn-lt"/>
                          <a:ea typeface="+mn-ea"/>
                          <a:cs typeface="+mn-cs"/>
                        </a:rPr>
                        <a:t>Recall</a:t>
                      </a:r>
                      <a:endParaRPr lang="en-IN" dirty="0"/>
                    </a:p>
                  </a:txBody>
                  <a:tcPr/>
                </a:tc>
                <a:tc>
                  <a:txBody>
                    <a:bodyPr/>
                    <a:lstStyle/>
                    <a:p>
                      <a:r>
                        <a:rPr lang="en-IN" sz="1800" b="1" i="0" kern="1200" dirty="0">
                          <a:solidFill>
                            <a:schemeClr val="lt1"/>
                          </a:solidFill>
                          <a:effectLst/>
                          <a:latin typeface="+mn-lt"/>
                          <a:ea typeface="+mn-ea"/>
                          <a:cs typeface="+mn-cs"/>
                        </a:rPr>
                        <a:t>F1 Score</a:t>
                      </a:r>
                      <a:endParaRPr lang="en-IN" dirty="0"/>
                    </a:p>
                  </a:txBody>
                  <a:tcPr/>
                </a:tc>
                <a:extLst>
                  <a:ext uri="{0D108BD9-81ED-4DB2-BD59-A6C34878D82A}">
                    <a16:rowId xmlns:a16="http://schemas.microsoft.com/office/drawing/2014/main" val="497292259"/>
                  </a:ext>
                </a:extLst>
              </a:tr>
              <a:tr h="370840">
                <a:tc>
                  <a:txBody>
                    <a:bodyPr/>
                    <a:lstStyle/>
                    <a:p>
                      <a:r>
                        <a:rPr lang="en-US" dirty="0"/>
                        <a:t>Rf</a:t>
                      </a:r>
                      <a:endParaRPr lang="en-IN" dirty="0"/>
                    </a:p>
                  </a:txBody>
                  <a:tcPr/>
                </a:tc>
                <a:tc>
                  <a:txBody>
                    <a:bodyPr/>
                    <a:lstStyle/>
                    <a:p>
                      <a:r>
                        <a:rPr lang="en-IN" sz="1800" b="0" i="0" kern="1200" dirty="0">
                          <a:solidFill>
                            <a:schemeClr val="dk1"/>
                          </a:solidFill>
                          <a:effectLst/>
                          <a:latin typeface="+mn-lt"/>
                          <a:ea typeface="+mn-ea"/>
                          <a:cs typeface="+mn-cs"/>
                        </a:rPr>
                        <a:t>93.874116</a:t>
                      </a:r>
                      <a:endParaRPr lang="en-IN" dirty="0"/>
                    </a:p>
                  </a:txBody>
                  <a:tcPr/>
                </a:tc>
                <a:tc>
                  <a:txBody>
                    <a:bodyPr/>
                    <a:lstStyle/>
                    <a:p>
                      <a:r>
                        <a:rPr lang="en-IN" sz="1800" b="0" i="0" kern="1200" dirty="0">
                          <a:solidFill>
                            <a:schemeClr val="dk1"/>
                          </a:solidFill>
                          <a:effectLst/>
                          <a:latin typeface="+mn-lt"/>
                          <a:ea typeface="+mn-ea"/>
                          <a:cs typeface="+mn-cs"/>
                        </a:rPr>
                        <a:t>0.955702</a:t>
                      </a:r>
                      <a:endParaRPr lang="en-IN" dirty="0"/>
                    </a:p>
                  </a:txBody>
                  <a:tcPr/>
                </a:tc>
                <a:tc>
                  <a:txBody>
                    <a:bodyPr/>
                    <a:lstStyle/>
                    <a:p>
                      <a:r>
                        <a:rPr lang="en-IN" sz="1800" b="0" i="0" kern="1200" dirty="0">
                          <a:solidFill>
                            <a:schemeClr val="dk1"/>
                          </a:solidFill>
                          <a:effectLst/>
                          <a:latin typeface="+mn-lt"/>
                          <a:ea typeface="+mn-ea"/>
                          <a:cs typeface="+mn-cs"/>
                        </a:rPr>
                        <a:t>0.762194</a:t>
                      </a:r>
                      <a:endParaRPr lang="en-IN" dirty="0"/>
                    </a:p>
                  </a:txBody>
                  <a:tcPr/>
                </a:tc>
                <a:tc>
                  <a:txBody>
                    <a:bodyPr/>
                    <a:lstStyle/>
                    <a:p>
                      <a:r>
                        <a:rPr lang="en-IN" sz="1800" b="0" i="0" kern="1200" dirty="0">
                          <a:solidFill>
                            <a:schemeClr val="dk1"/>
                          </a:solidFill>
                          <a:effectLst/>
                          <a:latin typeface="+mn-lt"/>
                          <a:ea typeface="+mn-ea"/>
                          <a:cs typeface="+mn-cs"/>
                        </a:rPr>
                        <a:t>0.848049</a:t>
                      </a:r>
                      <a:endParaRPr lang="en-IN" dirty="0"/>
                    </a:p>
                  </a:txBody>
                  <a:tcPr/>
                </a:tc>
                <a:extLst>
                  <a:ext uri="{0D108BD9-81ED-4DB2-BD59-A6C34878D82A}">
                    <a16:rowId xmlns:a16="http://schemas.microsoft.com/office/drawing/2014/main" val="3143986105"/>
                  </a:ext>
                </a:extLst>
              </a:tr>
              <a:tr h="370840">
                <a:tc>
                  <a:txBody>
                    <a:bodyPr/>
                    <a:lstStyle/>
                    <a:p>
                      <a:r>
                        <a:rPr lang="en-US" dirty="0"/>
                        <a:t>Feature selection</a:t>
                      </a:r>
                      <a:endParaRPr lang="en-IN" dirty="0"/>
                    </a:p>
                  </a:txBody>
                  <a:tcPr/>
                </a:tc>
                <a:tc>
                  <a:txBody>
                    <a:bodyPr/>
                    <a:lstStyle/>
                    <a:p>
                      <a:r>
                        <a:rPr lang="en-IN" sz="1800" b="0" i="0" kern="1200" dirty="0">
                          <a:solidFill>
                            <a:schemeClr val="dk1"/>
                          </a:solidFill>
                          <a:effectLst/>
                          <a:latin typeface="+mn-lt"/>
                          <a:ea typeface="+mn-ea"/>
                          <a:cs typeface="+mn-cs"/>
                        </a:rPr>
                        <a:t>94.219118</a:t>
                      </a:r>
                      <a:endParaRPr lang="en-IN" dirty="0"/>
                    </a:p>
                  </a:txBody>
                  <a:tcPr/>
                </a:tc>
                <a:tc>
                  <a:txBody>
                    <a:bodyPr/>
                    <a:lstStyle/>
                    <a:p>
                      <a:r>
                        <a:rPr lang="en-IN" sz="1800" b="0" i="0" kern="1200" dirty="0">
                          <a:solidFill>
                            <a:schemeClr val="dk1"/>
                          </a:solidFill>
                          <a:effectLst/>
                          <a:latin typeface="+mn-lt"/>
                          <a:ea typeface="+mn-ea"/>
                          <a:cs typeface="+mn-cs"/>
                        </a:rPr>
                        <a:t>0.921305</a:t>
                      </a:r>
                      <a:endParaRPr lang="en-IN" dirty="0"/>
                    </a:p>
                  </a:txBody>
                  <a:tcPr/>
                </a:tc>
                <a:tc>
                  <a:txBody>
                    <a:bodyPr/>
                    <a:lstStyle/>
                    <a:p>
                      <a:r>
                        <a:rPr lang="en-IN" sz="1800" b="0" i="0" kern="1200" dirty="0">
                          <a:solidFill>
                            <a:schemeClr val="dk1"/>
                          </a:solidFill>
                          <a:effectLst/>
                          <a:latin typeface="+mn-lt"/>
                          <a:ea typeface="+mn-ea"/>
                          <a:cs typeface="+mn-cs"/>
                        </a:rPr>
                        <a:t>0.961565</a:t>
                      </a:r>
                      <a:endParaRPr lang="en-IN" dirty="0"/>
                    </a:p>
                  </a:txBody>
                  <a:tcPr/>
                </a:tc>
                <a:tc>
                  <a:txBody>
                    <a:bodyPr/>
                    <a:lstStyle/>
                    <a:p>
                      <a:r>
                        <a:rPr lang="en-IN" sz="1800" b="0" i="0" kern="1200" dirty="0">
                          <a:solidFill>
                            <a:schemeClr val="dk1"/>
                          </a:solidFill>
                          <a:effectLst/>
                          <a:latin typeface="+mn-lt"/>
                          <a:ea typeface="+mn-ea"/>
                          <a:cs typeface="+mn-cs"/>
                        </a:rPr>
                        <a:t>0.941005</a:t>
                      </a:r>
                      <a:endParaRPr lang="en-IN" dirty="0"/>
                    </a:p>
                  </a:txBody>
                  <a:tcPr/>
                </a:tc>
                <a:extLst>
                  <a:ext uri="{0D108BD9-81ED-4DB2-BD59-A6C34878D82A}">
                    <a16:rowId xmlns:a16="http://schemas.microsoft.com/office/drawing/2014/main" val="3478910620"/>
                  </a:ext>
                </a:extLst>
              </a:tr>
              <a:tr h="370840">
                <a:tc>
                  <a:txBody>
                    <a:bodyPr/>
                    <a:lstStyle/>
                    <a:p>
                      <a:r>
                        <a:rPr lang="en-US" dirty="0"/>
                        <a:t>Xgboost</a:t>
                      </a:r>
                      <a:endParaRPr lang="en-IN" dirty="0"/>
                    </a:p>
                  </a:txBody>
                  <a:tcPr/>
                </a:tc>
                <a:tc>
                  <a:txBody>
                    <a:bodyPr/>
                    <a:lstStyle/>
                    <a:p>
                      <a:r>
                        <a:rPr lang="en-IN" sz="1800" b="0" i="0" kern="1200" dirty="0">
                          <a:solidFill>
                            <a:schemeClr val="dk1"/>
                          </a:solidFill>
                          <a:effectLst/>
                          <a:latin typeface="+mn-lt"/>
                          <a:ea typeface="+mn-ea"/>
                          <a:cs typeface="+mn-cs"/>
                        </a:rPr>
                        <a:t>93.773140</a:t>
                      </a:r>
                      <a:endParaRPr lang="en-IN" dirty="0"/>
                    </a:p>
                  </a:txBody>
                  <a:tcPr/>
                </a:tc>
                <a:tc>
                  <a:txBody>
                    <a:bodyPr/>
                    <a:lstStyle/>
                    <a:p>
                      <a:r>
                        <a:rPr lang="en-IN" sz="1800" b="0" i="0" kern="1200" dirty="0">
                          <a:solidFill>
                            <a:schemeClr val="dk1"/>
                          </a:solidFill>
                          <a:effectLst/>
                          <a:latin typeface="+mn-lt"/>
                          <a:ea typeface="+mn-ea"/>
                          <a:cs typeface="+mn-cs"/>
                        </a:rPr>
                        <a:t>0.921305</a:t>
                      </a:r>
                      <a:endParaRPr lang="en-IN" dirty="0"/>
                    </a:p>
                  </a:txBody>
                  <a:tcPr/>
                </a:tc>
                <a:tc>
                  <a:txBody>
                    <a:bodyPr/>
                    <a:lstStyle/>
                    <a:p>
                      <a:r>
                        <a:rPr lang="en-IN" sz="1800" b="0" i="0" kern="1200" dirty="0">
                          <a:solidFill>
                            <a:schemeClr val="dk1"/>
                          </a:solidFill>
                          <a:effectLst/>
                          <a:latin typeface="+mn-lt"/>
                          <a:ea typeface="+mn-ea"/>
                          <a:cs typeface="+mn-cs"/>
                        </a:rPr>
                        <a:t>0.961565</a:t>
                      </a:r>
                      <a:endParaRPr lang="en-IN" dirty="0"/>
                    </a:p>
                  </a:txBody>
                  <a:tcPr/>
                </a:tc>
                <a:tc>
                  <a:txBody>
                    <a:bodyPr/>
                    <a:lstStyle/>
                    <a:p>
                      <a:r>
                        <a:rPr lang="en-IN" sz="1800" b="0" i="0" kern="1200" dirty="0">
                          <a:solidFill>
                            <a:schemeClr val="dk1"/>
                          </a:solidFill>
                          <a:effectLst/>
                          <a:latin typeface="+mn-lt"/>
                          <a:ea typeface="+mn-ea"/>
                          <a:cs typeface="+mn-cs"/>
                        </a:rPr>
                        <a:t>0.941005</a:t>
                      </a:r>
                      <a:endParaRPr lang="en-IN" dirty="0"/>
                    </a:p>
                  </a:txBody>
                  <a:tcPr/>
                </a:tc>
                <a:extLst>
                  <a:ext uri="{0D108BD9-81ED-4DB2-BD59-A6C34878D82A}">
                    <a16:rowId xmlns:a16="http://schemas.microsoft.com/office/drawing/2014/main" val="172116539"/>
                  </a:ext>
                </a:extLst>
              </a:tr>
            </a:tbl>
          </a:graphicData>
        </a:graphic>
      </p:graphicFrame>
      <p:sp>
        <p:nvSpPr>
          <p:cNvPr id="5" name="TextBox 4">
            <a:extLst>
              <a:ext uri="{FF2B5EF4-FFF2-40B4-BE49-F238E27FC236}">
                <a16:creationId xmlns:a16="http://schemas.microsoft.com/office/drawing/2014/main" id="{2C5F5BE9-4EC4-796E-7667-4061D4553BD0}"/>
              </a:ext>
            </a:extLst>
          </p:cNvPr>
          <p:cNvSpPr txBox="1"/>
          <p:nvPr/>
        </p:nvSpPr>
        <p:spPr>
          <a:xfrm>
            <a:off x="1096963" y="4041648"/>
            <a:ext cx="10058400" cy="369332"/>
          </a:xfrm>
          <a:prstGeom prst="rect">
            <a:avLst/>
          </a:prstGeom>
          <a:noFill/>
        </p:spPr>
        <p:txBody>
          <a:bodyPr wrap="square" rtlCol="0">
            <a:spAutoFit/>
          </a:bodyPr>
          <a:lstStyle/>
          <a:p>
            <a:r>
              <a:rPr lang="en-US" dirty="0"/>
              <a:t>From the all above models Xgboost is performing good.</a:t>
            </a:r>
            <a:endParaRPr lang="en-IN" dirty="0"/>
          </a:p>
        </p:txBody>
      </p:sp>
    </p:spTree>
    <p:extLst>
      <p:ext uri="{BB962C8B-B14F-4D97-AF65-F5344CB8AC3E}">
        <p14:creationId xmlns:p14="http://schemas.microsoft.com/office/powerpoint/2010/main" val="4197682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DAB3-2B69-C4F2-3212-450DD42DD2CD}"/>
              </a:ext>
            </a:extLst>
          </p:cNvPr>
          <p:cNvSpPr>
            <a:spLocks noGrp="1"/>
          </p:cNvSpPr>
          <p:nvPr>
            <p:ph type="title"/>
          </p:nvPr>
        </p:nvSpPr>
        <p:spPr/>
        <p:txBody>
          <a:bodyPr/>
          <a:lstStyle/>
          <a:p>
            <a:r>
              <a:rPr lang="en-US" dirty="0"/>
              <a:t>Cross Validation</a:t>
            </a:r>
            <a:endParaRPr lang="en-IN" dirty="0"/>
          </a:p>
        </p:txBody>
      </p:sp>
      <p:sp>
        <p:nvSpPr>
          <p:cNvPr id="3" name="Content Placeholder 2">
            <a:extLst>
              <a:ext uri="{FF2B5EF4-FFF2-40B4-BE49-F238E27FC236}">
                <a16:creationId xmlns:a16="http://schemas.microsoft.com/office/drawing/2014/main" id="{2338687F-EBD1-E8B6-CE6E-3DCF1D238394}"/>
              </a:ext>
            </a:extLst>
          </p:cNvPr>
          <p:cNvSpPr>
            <a:spLocks noGrp="1"/>
          </p:cNvSpPr>
          <p:nvPr>
            <p:ph idx="1"/>
          </p:nvPr>
        </p:nvSpPr>
        <p:spPr/>
        <p:txBody>
          <a:bodyPr/>
          <a:lstStyle/>
          <a:p>
            <a:pPr>
              <a:buFont typeface="Wingdings" panose="05000000000000000000" pitchFamily="2" charset="2"/>
              <a:buChar char="v"/>
            </a:pPr>
            <a:r>
              <a:rPr kumimoji="0" lang="en-US" altLang="en-US" sz="2000" b="0" i="0" u="none" strike="noStrike" cap="none" normalizeH="0" baseline="0" dirty="0">
                <a:ln>
                  <a:noFill/>
                </a:ln>
                <a:solidFill>
                  <a:schemeClr val="tx1"/>
                </a:solidFill>
                <a:effectLst/>
              </a:rPr>
              <a:t>Reduces overfitting by ensuring that the model is evaluated on multiple data splits.</a:t>
            </a:r>
          </a:p>
          <a:p>
            <a:pPr>
              <a:buFont typeface="Wingdings" panose="05000000000000000000" pitchFamily="2" charset="2"/>
              <a:buChar char="v"/>
            </a:pPr>
            <a:r>
              <a:rPr lang="en-US" dirty="0"/>
              <a:t>Provides a better estimate of model performance on unseen data.</a:t>
            </a:r>
          </a:p>
          <a:p>
            <a:pPr>
              <a:buFont typeface="Wingdings" panose="05000000000000000000" pitchFamily="2" charset="2"/>
              <a:buChar char="v"/>
            </a:pPr>
            <a:r>
              <a:rPr lang="en-IN" dirty="0"/>
              <a:t>We used Stratified </a:t>
            </a:r>
            <a:r>
              <a:rPr lang="en-IN" dirty="0" err="1"/>
              <a:t>Kfold</a:t>
            </a:r>
            <a:r>
              <a:rPr lang="en-IN" dirty="0"/>
              <a:t> method where our accuracy is quite good.</a:t>
            </a:r>
          </a:p>
          <a:p>
            <a:pPr>
              <a:buFont typeface="Wingdings" panose="05000000000000000000" pitchFamily="2" charset="2"/>
              <a:buChar char="v"/>
            </a:pPr>
            <a:r>
              <a:rPr lang="en-IN" dirty="0"/>
              <a:t>Stratified CV accuracy: 0.90</a:t>
            </a:r>
          </a:p>
        </p:txBody>
      </p:sp>
    </p:spTree>
    <p:extLst>
      <p:ext uri="{BB962C8B-B14F-4D97-AF65-F5344CB8AC3E}">
        <p14:creationId xmlns:p14="http://schemas.microsoft.com/office/powerpoint/2010/main" val="239384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6AC4-691F-614B-FC81-C9EBD7E0053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C18FA171-1E2A-4E95-8D5F-AF0571E89226}"/>
              </a:ext>
            </a:extLst>
          </p:cNvPr>
          <p:cNvSpPr>
            <a:spLocks noGrp="1"/>
          </p:cNvSpPr>
          <p:nvPr>
            <p:ph idx="1"/>
          </p:nvPr>
        </p:nvSpPr>
        <p:spPr/>
        <p:txBody>
          <a:bodyPr/>
          <a:lstStyle/>
          <a:p>
            <a:pPr>
              <a:buFont typeface="Wingdings" panose="05000000000000000000" pitchFamily="2" charset="2"/>
              <a:buChar char="v"/>
            </a:pPr>
            <a:r>
              <a:rPr lang="en-US" dirty="0"/>
              <a:t>Gaming addiction is an increasing concern, especially among adolescents and young adults. This project aims to predict whether an individual is likely to develop gaming addiction based on few attributes. It includes variables such as player’s gender, age and other details and a target variable reflecting </a:t>
            </a:r>
            <a:r>
              <a:rPr lang="en-US"/>
              <a:t>player addiction.</a:t>
            </a: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877530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6CF2-972B-454B-A366-F04423AC9809}"/>
              </a:ext>
            </a:extLst>
          </p:cNvPr>
          <p:cNvSpPr>
            <a:spLocks noGrp="1"/>
          </p:cNvSpPr>
          <p:nvPr>
            <p:ph type="title"/>
          </p:nvPr>
        </p:nvSpPr>
        <p:spPr/>
        <p:txBody>
          <a:bodyPr/>
          <a:lstStyle/>
          <a:p>
            <a:r>
              <a:rPr lang="en-US" dirty="0"/>
              <a:t>Draw Backs:</a:t>
            </a:r>
            <a:endParaRPr lang="en-IN" dirty="0"/>
          </a:p>
        </p:txBody>
      </p:sp>
      <p:sp>
        <p:nvSpPr>
          <p:cNvPr id="3" name="Content Placeholder 2">
            <a:extLst>
              <a:ext uri="{FF2B5EF4-FFF2-40B4-BE49-F238E27FC236}">
                <a16:creationId xmlns:a16="http://schemas.microsoft.com/office/drawing/2014/main" id="{4C4433C1-4193-A0B3-D557-E0C17AE18C2F}"/>
              </a:ext>
            </a:extLst>
          </p:cNvPr>
          <p:cNvSpPr>
            <a:spLocks noGrp="1"/>
          </p:cNvSpPr>
          <p:nvPr>
            <p:ph idx="1"/>
          </p:nvPr>
        </p:nvSpPr>
        <p:spPr/>
        <p:txBody>
          <a:bodyPr/>
          <a:lstStyle/>
          <a:p>
            <a:pPr>
              <a:buFont typeface="Wingdings" panose="05000000000000000000" pitchFamily="2" charset="2"/>
              <a:buChar char="v"/>
            </a:pPr>
            <a:r>
              <a:rPr lang="en-US" dirty="0"/>
              <a:t>Player addiction is also influenced by various external factors (e.g., social influence, game updates) that may not be captured in the dataset, limiting prediction accuracy.</a:t>
            </a:r>
          </a:p>
          <a:p>
            <a:pPr>
              <a:buFont typeface="Wingdings" panose="05000000000000000000" pitchFamily="2" charset="2"/>
              <a:buChar char="v"/>
            </a:pPr>
            <a:r>
              <a:rPr lang="en-US" dirty="0"/>
              <a:t>The dataset might become outdated as player preferences and gaming environments evolve, requiring frequent updates and model retraining.</a:t>
            </a:r>
          </a:p>
          <a:p>
            <a:pPr>
              <a:buFont typeface="Wingdings" panose="05000000000000000000" pitchFamily="2" charset="2"/>
              <a:buChar char="v"/>
            </a:pPr>
            <a:r>
              <a:rPr lang="en-US" dirty="0"/>
              <a:t>Applying the model to large-scale gaming environments might require significant computational resources and time</a:t>
            </a:r>
            <a:endParaRPr lang="en-IN" dirty="0"/>
          </a:p>
        </p:txBody>
      </p:sp>
    </p:spTree>
    <p:extLst>
      <p:ext uri="{BB962C8B-B14F-4D97-AF65-F5344CB8AC3E}">
        <p14:creationId xmlns:p14="http://schemas.microsoft.com/office/powerpoint/2010/main" val="2594302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C2A7-C73F-AC65-254A-7F50EE0AEB96}"/>
              </a:ext>
            </a:extLst>
          </p:cNvPr>
          <p:cNvSpPr>
            <a:spLocks noGrp="1"/>
          </p:cNvSpPr>
          <p:nvPr>
            <p:ph type="title"/>
          </p:nvPr>
        </p:nvSpPr>
        <p:spPr>
          <a:xfrm>
            <a:off x="1149096" y="2703621"/>
            <a:ext cx="10058400" cy="1450757"/>
          </a:xfrm>
        </p:spPr>
        <p:txBody>
          <a:bodyPr/>
          <a:lstStyle/>
          <a:p>
            <a:pPr algn="ctr"/>
            <a:r>
              <a:rPr lang="en-US" dirty="0"/>
              <a:t>Thank You</a:t>
            </a:r>
            <a:endParaRPr lang="en-IN" dirty="0"/>
          </a:p>
        </p:txBody>
      </p:sp>
    </p:spTree>
    <p:extLst>
      <p:ext uri="{BB962C8B-B14F-4D97-AF65-F5344CB8AC3E}">
        <p14:creationId xmlns:p14="http://schemas.microsoft.com/office/powerpoint/2010/main" val="140632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6E46-93FB-BCDD-C2E6-3A81EE83B46F}"/>
              </a:ext>
            </a:extLst>
          </p:cNvPr>
          <p:cNvSpPr>
            <a:spLocks noGrp="1"/>
          </p:cNvSpPr>
          <p:nvPr>
            <p:ph type="title"/>
          </p:nvPr>
        </p:nvSpPr>
        <p:spPr>
          <a:xfrm>
            <a:off x="1097280" y="0"/>
            <a:ext cx="10058400" cy="1450757"/>
          </a:xfrm>
        </p:spPr>
        <p:txBody>
          <a:bodyPr/>
          <a:lstStyle/>
          <a:p>
            <a:r>
              <a:rPr lang="en-US" dirty="0"/>
              <a:t>Flow Diagram</a:t>
            </a:r>
            <a:endParaRPr lang="en-IN" dirty="0"/>
          </a:p>
        </p:txBody>
      </p:sp>
      <p:pic>
        <p:nvPicPr>
          <p:cNvPr id="2050" name="Picture 2">
            <a:extLst>
              <a:ext uri="{FF2B5EF4-FFF2-40B4-BE49-F238E27FC236}">
                <a16:creationId xmlns:a16="http://schemas.microsoft.com/office/drawing/2014/main" id="{513A5C30-05C3-C501-D483-C579E86E2D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3472" y="1846263"/>
            <a:ext cx="6535166" cy="432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63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1F58-9C30-647D-23DC-1AC7EE4A3069}"/>
              </a:ext>
            </a:extLst>
          </p:cNvPr>
          <p:cNvSpPr>
            <a:spLocks noGrp="1"/>
          </p:cNvSpPr>
          <p:nvPr>
            <p:ph type="title"/>
          </p:nvPr>
        </p:nvSpPr>
        <p:spPr/>
        <p:txBody>
          <a:bodyPr/>
          <a:lstStyle/>
          <a:p>
            <a:r>
              <a:rPr lang="en-US" dirty="0"/>
              <a:t>Data &amp; Cleaning:</a:t>
            </a:r>
            <a:endParaRPr lang="en-IN" dirty="0"/>
          </a:p>
        </p:txBody>
      </p:sp>
      <p:sp>
        <p:nvSpPr>
          <p:cNvPr id="3" name="Content Placeholder 2">
            <a:extLst>
              <a:ext uri="{FF2B5EF4-FFF2-40B4-BE49-F238E27FC236}">
                <a16:creationId xmlns:a16="http://schemas.microsoft.com/office/drawing/2014/main" id="{EC94B879-4D7F-3971-A538-C34D1FF49AC0}"/>
              </a:ext>
            </a:extLst>
          </p:cNvPr>
          <p:cNvSpPr>
            <a:spLocks noGrp="1"/>
          </p:cNvSpPr>
          <p:nvPr>
            <p:ph idx="1"/>
          </p:nvPr>
        </p:nvSpPr>
        <p:spPr/>
        <p:txBody>
          <a:bodyPr/>
          <a:lstStyle/>
          <a:p>
            <a:pPr>
              <a:buFont typeface="Wingdings" panose="05000000000000000000" pitchFamily="2" charset="2"/>
              <a:buChar char="v"/>
            </a:pPr>
            <a:r>
              <a:rPr lang="en-US" dirty="0"/>
              <a:t>Data consists of </a:t>
            </a:r>
            <a:r>
              <a:rPr lang="en-IN" b="0" i="0" dirty="0">
                <a:effectLst/>
                <a:latin typeface="system-ui"/>
              </a:rPr>
              <a:t>40034 observations and 13 attributes</a:t>
            </a:r>
          </a:p>
          <a:p>
            <a:pPr>
              <a:buFont typeface="Wingdings" panose="05000000000000000000" pitchFamily="2" charset="2"/>
              <a:buChar char="v"/>
            </a:pPr>
            <a:r>
              <a:rPr lang="en-IN" dirty="0">
                <a:latin typeface="system-ui"/>
              </a:rPr>
              <a:t>Target Attribute:</a:t>
            </a:r>
          </a:p>
          <a:p>
            <a:pPr lvl="1">
              <a:buFont typeface="Wingdings" panose="05000000000000000000" pitchFamily="2" charset="2"/>
              <a:buChar char="§"/>
            </a:pPr>
            <a:r>
              <a:rPr lang="en-IN" sz="1800" dirty="0"/>
              <a:t>EngagementLevel</a:t>
            </a:r>
            <a:endParaRPr lang="en-IN" dirty="0">
              <a:latin typeface="system-ui"/>
            </a:endParaRPr>
          </a:p>
          <a:p>
            <a:pPr>
              <a:buFont typeface="Wingdings" panose="05000000000000000000" pitchFamily="2" charset="2"/>
              <a:buChar char="v"/>
            </a:pPr>
            <a:r>
              <a:rPr lang="en-IN" dirty="0">
                <a:latin typeface="system-ui"/>
              </a:rPr>
              <a:t>Missing Values Treatment:</a:t>
            </a:r>
          </a:p>
          <a:p>
            <a:pPr lvl="1">
              <a:buFont typeface="Wingdings" panose="05000000000000000000" pitchFamily="2" charset="2"/>
              <a:buChar char="§"/>
            </a:pPr>
            <a:r>
              <a:rPr lang="en-IN" dirty="0">
                <a:latin typeface="system-ui"/>
              </a:rPr>
              <a:t>No missing values detected</a:t>
            </a:r>
          </a:p>
          <a:p>
            <a:pPr>
              <a:buFont typeface="Wingdings" panose="05000000000000000000" pitchFamily="2" charset="2"/>
              <a:buChar char="v"/>
            </a:pPr>
            <a:r>
              <a:rPr lang="en-IN" dirty="0">
                <a:latin typeface="system-ui"/>
              </a:rPr>
              <a:t>Data Type Conversion(Using Label encoder):</a:t>
            </a:r>
          </a:p>
          <a:p>
            <a:pPr lvl="1">
              <a:buFont typeface="Wingdings" panose="05000000000000000000" pitchFamily="2" charset="2"/>
              <a:buChar char="§"/>
            </a:pPr>
            <a:r>
              <a:rPr lang="en-IN" dirty="0">
                <a:latin typeface="system-ui"/>
              </a:rPr>
              <a:t>Data type of few attributes like Gender, Location, Game Genre, Game Difficulty, Engagement Level have been converted from object to int</a:t>
            </a:r>
          </a:p>
          <a:p>
            <a:pPr>
              <a:buFont typeface="Wingdings" panose="05000000000000000000" pitchFamily="2" charset="2"/>
              <a:buChar char="v"/>
            </a:pPr>
            <a:r>
              <a:rPr lang="en-IN" dirty="0">
                <a:latin typeface="system-ui"/>
              </a:rPr>
              <a:t>Duplicates:</a:t>
            </a:r>
          </a:p>
          <a:p>
            <a:pPr lvl="1">
              <a:buFont typeface="Wingdings" panose="05000000000000000000" pitchFamily="2" charset="2"/>
              <a:buChar char="§"/>
            </a:pPr>
            <a:r>
              <a:rPr lang="en-IN" dirty="0">
                <a:latin typeface="system-ui"/>
              </a:rPr>
              <a:t>No duplicates were found in the dataset</a:t>
            </a:r>
          </a:p>
          <a:p>
            <a:pPr lvl="2">
              <a:buFont typeface="Wingdings" panose="05000000000000000000" pitchFamily="2" charset="2"/>
              <a:buChar char="v"/>
            </a:pPr>
            <a:endParaRPr lang="en-IN" sz="1800" dirty="0"/>
          </a:p>
        </p:txBody>
      </p:sp>
    </p:spTree>
    <p:extLst>
      <p:ext uri="{BB962C8B-B14F-4D97-AF65-F5344CB8AC3E}">
        <p14:creationId xmlns:p14="http://schemas.microsoft.com/office/powerpoint/2010/main" val="1885343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F358-5493-1D44-CA3F-12FC2B668C4B}"/>
              </a:ext>
            </a:extLst>
          </p:cNvPr>
          <p:cNvSpPr>
            <a:spLocks noGrp="1"/>
          </p:cNvSpPr>
          <p:nvPr>
            <p:ph type="title"/>
          </p:nvPr>
        </p:nvSpPr>
        <p:spPr/>
        <p:txBody>
          <a:bodyPr/>
          <a:lstStyle/>
          <a:p>
            <a:r>
              <a:rPr lang="en-US" dirty="0"/>
              <a:t>Data Table:</a:t>
            </a:r>
            <a:endParaRPr lang="en-IN" dirty="0"/>
          </a:p>
        </p:txBody>
      </p:sp>
      <p:graphicFrame>
        <p:nvGraphicFramePr>
          <p:cNvPr id="4" name="Content Placeholder 3">
            <a:extLst>
              <a:ext uri="{FF2B5EF4-FFF2-40B4-BE49-F238E27FC236}">
                <a16:creationId xmlns:a16="http://schemas.microsoft.com/office/drawing/2014/main" id="{3732678B-1651-F412-180A-010CB3233DDF}"/>
              </a:ext>
            </a:extLst>
          </p:cNvPr>
          <p:cNvGraphicFramePr>
            <a:graphicFrameLocks noGrp="1"/>
          </p:cNvGraphicFramePr>
          <p:nvPr>
            <p:ph idx="1"/>
            <p:extLst>
              <p:ext uri="{D42A27DB-BD31-4B8C-83A1-F6EECF244321}">
                <p14:modId xmlns:p14="http://schemas.microsoft.com/office/powerpoint/2010/main" val="159380954"/>
              </p:ext>
            </p:extLst>
          </p:nvPr>
        </p:nvGraphicFramePr>
        <p:xfrm>
          <a:off x="1096963" y="1846263"/>
          <a:ext cx="10058400" cy="25958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385030025"/>
                    </a:ext>
                  </a:extLst>
                </a:gridCol>
                <a:gridCol w="2011680">
                  <a:extLst>
                    <a:ext uri="{9D8B030D-6E8A-4147-A177-3AD203B41FA5}">
                      <a16:colId xmlns:a16="http://schemas.microsoft.com/office/drawing/2014/main" val="3839218967"/>
                    </a:ext>
                  </a:extLst>
                </a:gridCol>
                <a:gridCol w="2011680">
                  <a:extLst>
                    <a:ext uri="{9D8B030D-6E8A-4147-A177-3AD203B41FA5}">
                      <a16:colId xmlns:a16="http://schemas.microsoft.com/office/drawing/2014/main" val="3797763865"/>
                    </a:ext>
                  </a:extLst>
                </a:gridCol>
                <a:gridCol w="2011680">
                  <a:extLst>
                    <a:ext uri="{9D8B030D-6E8A-4147-A177-3AD203B41FA5}">
                      <a16:colId xmlns:a16="http://schemas.microsoft.com/office/drawing/2014/main" val="2747926235"/>
                    </a:ext>
                  </a:extLst>
                </a:gridCol>
                <a:gridCol w="2011680">
                  <a:extLst>
                    <a:ext uri="{9D8B030D-6E8A-4147-A177-3AD203B41FA5}">
                      <a16:colId xmlns:a16="http://schemas.microsoft.com/office/drawing/2014/main" val="122820557"/>
                    </a:ext>
                  </a:extLst>
                </a:gridCol>
              </a:tblGrid>
              <a:tr h="370840">
                <a:tc>
                  <a:txBody>
                    <a:bodyPr/>
                    <a:lstStyle/>
                    <a:p>
                      <a:r>
                        <a:rPr lang="en-IN" sz="1800" b="1" i="0" kern="1200" dirty="0">
                          <a:solidFill>
                            <a:schemeClr val="lt1"/>
                          </a:solidFill>
                          <a:effectLst/>
                          <a:latin typeface="+mn-lt"/>
                          <a:ea typeface="+mn-ea"/>
                          <a:cs typeface="+mn-cs"/>
                        </a:rPr>
                        <a:t>Model name</a:t>
                      </a:r>
                      <a:endParaRPr lang="en-IN" dirty="0"/>
                    </a:p>
                  </a:txBody>
                  <a:tcPr/>
                </a:tc>
                <a:tc>
                  <a:txBody>
                    <a:bodyPr/>
                    <a:lstStyle/>
                    <a:p>
                      <a:r>
                        <a:rPr lang="en-IN" sz="1800" b="1" i="0" kern="1200" dirty="0">
                          <a:solidFill>
                            <a:schemeClr val="lt1"/>
                          </a:solidFill>
                          <a:effectLst/>
                          <a:latin typeface="+mn-lt"/>
                          <a:ea typeface="+mn-ea"/>
                          <a:cs typeface="+mn-cs"/>
                        </a:rPr>
                        <a:t>Accuracy</a:t>
                      </a:r>
                      <a:endParaRPr lang="en-IN" dirty="0"/>
                    </a:p>
                  </a:txBody>
                  <a:tcPr/>
                </a:tc>
                <a:tc>
                  <a:txBody>
                    <a:bodyPr/>
                    <a:lstStyle/>
                    <a:p>
                      <a:r>
                        <a:rPr lang="en-IN" sz="1800" b="1" i="0" kern="1200" dirty="0">
                          <a:solidFill>
                            <a:schemeClr val="lt1"/>
                          </a:solidFill>
                          <a:effectLst/>
                          <a:latin typeface="+mn-lt"/>
                          <a:ea typeface="+mn-ea"/>
                          <a:cs typeface="+mn-cs"/>
                        </a:rPr>
                        <a:t>Precision</a:t>
                      </a:r>
                      <a:endParaRPr lang="en-IN" dirty="0"/>
                    </a:p>
                  </a:txBody>
                  <a:tcPr/>
                </a:tc>
                <a:tc>
                  <a:txBody>
                    <a:bodyPr/>
                    <a:lstStyle/>
                    <a:p>
                      <a:r>
                        <a:rPr lang="en-IN" sz="1800" b="1" i="0" kern="1200" dirty="0">
                          <a:solidFill>
                            <a:schemeClr val="lt1"/>
                          </a:solidFill>
                          <a:effectLst/>
                          <a:latin typeface="+mn-lt"/>
                          <a:ea typeface="+mn-ea"/>
                          <a:cs typeface="+mn-cs"/>
                        </a:rPr>
                        <a:t>Recall</a:t>
                      </a:r>
                      <a:endParaRPr lang="en-IN" dirty="0"/>
                    </a:p>
                  </a:txBody>
                  <a:tcPr/>
                </a:tc>
                <a:tc>
                  <a:txBody>
                    <a:bodyPr/>
                    <a:lstStyle/>
                    <a:p>
                      <a:r>
                        <a:rPr lang="en-IN" sz="1800" b="1" i="0" kern="1200" dirty="0">
                          <a:solidFill>
                            <a:schemeClr val="lt1"/>
                          </a:solidFill>
                          <a:effectLst/>
                          <a:latin typeface="+mn-lt"/>
                          <a:ea typeface="+mn-ea"/>
                          <a:cs typeface="+mn-cs"/>
                        </a:rPr>
                        <a:t>F1 Score</a:t>
                      </a:r>
                      <a:endParaRPr lang="en-IN" dirty="0"/>
                    </a:p>
                  </a:txBody>
                  <a:tcPr/>
                </a:tc>
                <a:extLst>
                  <a:ext uri="{0D108BD9-81ED-4DB2-BD59-A6C34878D82A}">
                    <a16:rowId xmlns:a16="http://schemas.microsoft.com/office/drawing/2014/main" val="3318715356"/>
                  </a:ext>
                </a:extLst>
              </a:tr>
              <a:tr h="370840">
                <a:tc>
                  <a:txBody>
                    <a:bodyPr/>
                    <a:lstStyle/>
                    <a:p>
                      <a:r>
                        <a:rPr lang="en-IN" sz="1800" b="0" i="0" kern="1200" dirty="0">
                          <a:solidFill>
                            <a:schemeClr val="dk1"/>
                          </a:solidFill>
                          <a:effectLst/>
                          <a:latin typeface="+mn-lt"/>
                          <a:ea typeface="+mn-ea"/>
                          <a:cs typeface="+mn-cs"/>
                        </a:rPr>
                        <a:t>logistic</a:t>
                      </a:r>
                      <a:endParaRPr lang="en-IN" dirty="0"/>
                    </a:p>
                  </a:txBody>
                  <a:tcPr/>
                </a:tc>
                <a:tc>
                  <a:txBody>
                    <a:bodyPr/>
                    <a:lstStyle/>
                    <a:p>
                      <a:r>
                        <a:rPr lang="en-IN" sz="1800" b="0" i="0" kern="1200" dirty="0">
                          <a:solidFill>
                            <a:schemeClr val="dk1"/>
                          </a:solidFill>
                          <a:effectLst/>
                          <a:latin typeface="+mn-lt"/>
                          <a:ea typeface="+mn-ea"/>
                          <a:cs typeface="+mn-cs"/>
                        </a:rPr>
                        <a:t>87.111278</a:t>
                      </a:r>
                      <a:endParaRPr lang="en-IN" dirty="0"/>
                    </a:p>
                  </a:txBody>
                  <a:tcPr/>
                </a:tc>
                <a:tc>
                  <a:txBody>
                    <a:bodyPr/>
                    <a:lstStyle/>
                    <a:p>
                      <a:r>
                        <a:rPr lang="en-IN" sz="1800" b="0" i="0" kern="1200" dirty="0">
                          <a:solidFill>
                            <a:schemeClr val="dk1"/>
                          </a:solidFill>
                          <a:effectLst/>
                          <a:latin typeface="+mn-lt"/>
                          <a:ea typeface="+mn-ea"/>
                          <a:cs typeface="+mn-cs"/>
                        </a:rPr>
                        <a:t>0.893689</a:t>
                      </a:r>
                      <a:endParaRPr lang="en-IN" dirty="0"/>
                    </a:p>
                  </a:txBody>
                  <a:tcPr/>
                </a:tc>
                <a:tc>
                  <a:txBody>
                    <a:bodyPr/>
                    <a:lstStyle/>
                    <a:p>
                      <a:pPr algn="l" fontAlgn="ctr"/>
                      <a:r>
                        <a:rPr lang="en-IN" dirty="0">
                          <a:effectLst/>
                        </a:rPr>
                        <a:t>0.797849</a:t>
                      </a:r>
                    </a:p>
                  </a:txBody>
                  <a:tcPr anchor="ctr"/>
                </a:tc>
                <a:tc>
                  <a:txBody>
                    <a:bodyPr/>
                    <a:lstStyle/>
                    <a:p>
                      <a:r>
                        <a:rPr lang="en-IN" sz="1800" b="0" i="0" kern="1200" dirty="0">
                          <a:solidFill>
                            <a:schemeClr val="dk1"/>
                          </a:solidFill>
                          <a:effectLst/>
                          <a:latin typeface="+mn-lt"/>
                          <a:ea typeface="+mn-ea"/>
                          <a:cs typeface="+mn-cs"/>
                        </a:rPr>
                        <a:t>0.843054</a:t>
                      </a:r>
                      <a:endParaRPr lang="en-IN" dirty="0"/>
                    </a:p>
                  </a:txBody>
                  <a:tcPr/>
                </a:tc>
                <a:extLst>
                  <a:ext uri="{0D108BD9-81ED-4DB2-BD59-A6C34878D82A}">
                    <a16:rowId xmlns:a16="http://schemas.microsoft.com/office/drawing/2014/main" val="790078889"/>
                  </a:ext>
                </a:extLst>
              </a:tr>
              <a:tr h="370840">
                <a:tc>
                  <a:txBody>
                    <a:bodyPr/>
                    <a:lstStyle/>
                    <a:p>
                      <a:r>
                        <a:rPr lang="en-IN" sz="1800" b="0" i="0" kern="1200" dirty="0">
                          <a:solidFill>
                            <a:schemeClr val="dk1"/>
                          </a:solidFill>
                          <a:effectLst/>
                          <a:latin typeface="+mn-lt"/>
                          <a:ea typeface="+mn-ea"/>
                          <a:cs typeface="+mn-cs"/>
                        </a:rPr>
                        <a:t>DT</a:t>
                      </a:r>
                      <a:endParaRPr lang="en-IN" dirty="0"/>
                    </a:p>
                  </a:txBody>
                  <a:tcPr/>
                </a:tc>
                <a:tc>
                  <a:txBody>
                    <a:bodyPr/>
                    <a:lstStyle/>
                    <a:p>
                      <a:r>
                        <a:rPr lang="en-IN" sz="1800" b="0" i="0" kern="1200" dirty="0">
                          <a:solidFill>
                            <a:schemeClr val="dk1"/>
                          </a:solidFill>
                          <a:effectLst/>
                          <a:latin typeface="+mn-lt"/>
                          <a:ea typeface="+mn-ea"/>
                          <a:cs typeface="+mn-cs"/>
                        </a:rPr>
                        <a:t>89.833895</a:t>
                      </a:r>
                      <a:endParaRPr lang="en-IN" dirty="0"/>
                    </a:p>
                  </a:txBody>
                  <a:tcPr/>
                </a:tc>
                <a:tc>
                  <a:txBody>
                    <a:bodyPr/>
                    <a:lstStyle/>
                    <a:p>
                      <a:r>
                        <a:rPr lang="en-IN" sz="1800" b="0" i="0" kern="1200" dirty="0">
                          <a:solidFill>
                            <a:schemeClr val="dk1"/>
                          </a:solidFill>
                          <a:effectLst/>
                          <a:latin typeface="+mn-lt"/>
                          <a:ea typeface="+mn-ea"/>
                          <a:cs typeface="+mn-cs"/>
                        </a:rPr>
                        <a:t>0.933005</a:t>
                      </a:r>
                      <a:endParaRPr lang="en-IN" dirty="0"/>
                    </a:p>
                  </a:txBody>
                  <a:tcPr/>
                </a:tc>
                <a:tc>
                  <a:txBody>
                    <a:bodyPr/>
                    <a:lstStyle/>
                    <a:p>
                      <a:r>
                        <a:rPr lang="en-IN" sz="1800" b="0" i="0" kern="1200" dirty="0">
                          <a:solidFill>
                            <a:schemeClr val="dk1"/>
                          </a:solidFill>
                          <a:effectLst/>
                          <a:latin typeface="+mn-lt"/>
                          <a:ea typeface="+mn-ea"/>
                          <a:cs typeface="+mn-cs"/>
                        </a:rPr>
                        <a:t>0.766369</a:t>
                      </a:r>
                      <a:endParaRPr lang="en-IN" dirty="0"/>
                    </a:p>
                  </a:txBody>
                  <a:tcPr/>
                </a:tc>
                <a:tc>
                  <a:txBody>
                    <a:bodyPr/>
                    <a:lstStyle/>
                    <a:p>
                      <a:r>
                        <a:rPr lang="en-IN" sz="1800" b="0" i="0" kern="1200" dirty="0">
                          <a:solidFill>
                            <a:schemeClr val="dk1"/>
                          </a:solidFill>
                          <a:effectLst/>
                          <a:latin typeface="+mn-lt"/>
                          <a:ea typeface="+mn-ea"/>
                          <a:cs typeface="+mn-cs"/>
                        </a:rPr>
                        <a:t>0.841518</a:t>
                      </a:r>
                      <a:endParaRPr lang="en-IN" dirty="0"/>
                    </a:p>
                  </a:txBody>
                  <a:tcPr/>
                </a:tc>
                <a:extLst>
                  <a:ext uri="{0D108BD9-81ED-4DB2-BD59-A6C34878D82A}">
                    <a16:rowId xmlns:a16="http://schemas.microsoft.com/office/drawing/2014/main" val="2413290782"/>
                  </a:ext>
                </a:extLst>
              </a:tr>
              <a:tr h="370840">
                <a:tc>
                  <a:txBody>
                    <a:bodyPr/>
                    <a:lstStyle/>
                    <a:p>
                      <a:r>
                        <a:rPr lang="en-IN" sz="1800" b="0" i="0" kern="1200" dirty="0">
                          <a:solidFill>
                            <a:schemeClr val="dk1"/>
                          </a:solidFill>
                          <a:effectLst/>
                          <a:latin typeface="+mn-lt"/>
                          <a:ea typeface="+mn-ea"/>
                          <a:cs typeface="+mn-cs"/>
                        </a:rPr>
                        <a:t>RF</a:t>
                      </a:r>
                      <a:endParaRPr lang="en-IN" dirty="0"/>
                    </a:p>
                  </a:txBody>
                  <a:tcPr/>
                </a:tc>
                <a:tc>
                  <a:txBody>
                    <a:bodyPr/>
                    <a:lstStyle/>
                    <a:p>
                      <a:r>
                        <a:rPr lang="en-IN" sz="1800" b="0" i="0" kern="1200" dirty="0">
                          <a:solidFill>
                            <a:schemeClr val="dk1"/>
                          </a:solidFill>
                          <a:effectLst/>
                          <a:latin typeface="+mn-lt"/>
                          <a:ea typeface="+mn-ea"/>
                          <a:cs typeface="+mn-cs"/>
                        </a:rPr>
                        <a:t>94.717123</a:t>
                      </a:r>
                      <a:endParaRPr lang="en-IN" dirty="0"/>
                    </a:p>
                  </a:txBody>
                  <a:tcPr/>
                </a:tc>
                <a:tc>
                  <a:txBody>
                    <a:bodyPr/>
                    <a:lstStyle/>
                    <a:p>
                      <a:r>
                        <a:rPr lang="en-IN" sz="1800" b="0" i="0" kern="1200" dirty="0">
                          <a:solidFill>
                            <a:schemeClr val="dk1"/>
                          </a:solidFill>
                          <a:effectLst/>
                          <a:latin typeface="+mn-lt"/>
                          <a:ea typeface="+mn-ea"/>
                          <a:cs typeface="+mn-cs"/>
                        </a:rPr>
                        <a:t>0.955702</a:t>
                      </a:r>
                      <a:endParaRPr lang="en-IN" dirty="0"/>
                    </a:p>
                  </a:txBody>
                  <a:tcPr/>
                </a:tc>
                <a:tc>
                  <a:txBody>
                    <a:bodyPr/>
                    <a:lstStyle/>
                    <a:p>
                      <a:r>
                        <a:rPr lang="en-IN" sz="1800" b="0" i="0" kern="1200" dirty="0">
                          <a:solidFill>
                            <a:schemeClr val="dk1"/>
                          </a:solidFill>
                          <a:effectLst/>
                          <a:latin typeface="+mn-lt"/>
                          <a:ea typeface="+mn-ea"/>
                          <a:cs typeface="+mn-cs"/>
                        </a:rPr>
                        <a:t>0.762194</a:t>
                      </a:r>
                      <a:endParaRPr lang="en-IN" dirty="0"/>
                    </a:p>
                  </a:txBody>
                  <a:tcPr/>
                </a:tc>
                <a:tc>
                  <a:txBody>
                    <a:bodyPr/>
                    <a:lstStyle/>
                    <a:p>
                      <a:r>
                        <a:rPr lang="en-IN" sz="1800" b="0" i="0" kern="1200" dirty="0">
                          <a:solidFill>
                            <a:schemeClr val="dk1"/>
                          </a:solidFill>
                          <a:effectLst/>
                          <a:latin typeface="+mn-lt"/>
                          <a:ea typeface="+mn-ea"/>
                          <a:cs typeface="+mn-cs"/>
                        </a:rPr>
                        <a:t>0.848049</a:t>
                      </a:r>
                      <a:endParaRPr lang="en-IN" dirty="0"/>
                    </a:p>
                  </a:txBody>
                  <a:tcPr/>
                </a:tc>
                <a:extLst>
                  <a:ext uri="{0D108BD9-81ED-4DB2-BD59-A6C34878D82A}">
                    <a16:rowId xmlns:a16="http://schemas.microsoft.com/office/drawing/2014/main" val="4249206563"/>
                  </a:ext>
                </a:extLst>
              </a:tr>
              <a:tr h="370840">
                <a:tc>
                  <a:txBody>
                    <a:bodyPr/>
                    <a:lstStyle/>
                    <a:p>
                      <a:r>
                        <a:rPr lang="en-IN" sz="1800" b="0" i="0" kern="1200" dirty="0">
                          <a:solidFill>
                            <a:schemeClr val="dk1"/>
                          </a:solidFill>
                          <a:effectLst/>
                          <a:latin typeface="+mn-lt"/>
                          <a:ea typeface="+mn-ea"/>
                          <a:cs typeface="+mn-cs"/>
                        </a:rPr>
                        <a:t>KNN</a:t>
                      </a:r>
                      <a:endParaRPr lang="en-IN" dirty="0"/>
                    </a:p>
                  </a:txBody>
                  <a:tcPr/>
                </a:tc>
                <a:tc>
                  <a:txBody>
                    <a:bodyPr/>
                    <a:lstStyle/>
                    <a:p>
                      <a:r>
                        <a:rPr lang="en-IN" sz="1800" b="0" i="0" kern="1200" dirty="0">
                          <a:solidFill>
                            <a:schemeClr val="dk1"/>
                          </a:solidFill>
                          <a:effectLst/>
                          <a:latin typeface="+mn-lt"/>
                          <a:ea typeface="+mn-ea"/>
                          <a:cs typeface="+mn-cs"/>
                        </a:rPr>
                        <a:t>86.137130</a:t>
                      </a:r>
                      <a:endParaRPr lang="en-IN" dirty="0"/>
                    </a:p>
                  </a:txBody>
                  <a:tcPr/>
                </a:tc>
                <a:tc>
                  <a:txBody>
                    <a:bodyPr/>
                    <a:lstStyle/>
                    <a:p>
                      <a:r>
                        <a:rPr lang="en-IN" sz="1800" b="0" i="0" kern="1200" dirty="0">
                          <a:solidFill>
                            <a:schemeClr val="dk1"/>
                          </a:solidFill>
                          <a:effectLst/>
                          <a:latin typeface="+mn-lt"/>
                          <a:ea typeface="+mn-ea"/>
                          <a:cs typeface="+mn-cs"/>
                        </a:rPr>
                        <a:t>0.836741</a:t>
                      </a:r>
                      <a:endParaRPr lang="en-IN" dirty="0"/>
                    </a:p>
                  </a:txBody>
                  <a:tcPr/>
                </a:tc>
                <a:tc>
                  <a:txBody>
                    <a:bodyPr/>
                    <a:lstStyle/>
                    <a:p>
                      <a:r>
                        <a:rPr lang="en-IN" sz="1800" b="0" i="0" kern="1200" dirty="0">
                          <a:solidFill>
                            <a:schemeClr val="dk1"/>
                          </a:solidFill>
                          <a:effectLst/>
                          <a:latin typeface="+mn-lt"/>
                          <a:ea typeface="+mn-ea"/>
                          <a:cs typeface="+mn-cs"/>
                        </a:rPr>
                        <a:t>0.859163</a:t>
                      </a:r>
                      <a:endParaRPr lang="en-IN" dirty="0"/>
                    </a:p>
                  </a:txBody>
                  <a:tcPr/>
                </a:tc>
                <a:tc>
                  <a:txBody>
                    <a:bodyPr/>
                    <a:lstStyle/>
                    <a:p>
                      <a:r>
                        <a:rPr lang="en-IN" sz="1800" b="0" i="0" kern="1200" dirty="0">
                          <a:solidFill>
                            <a:schemeClr val="dk1"/>
                          </a:solidFill>
                          <a:effectLst/>
                          <a:latin typeface="+mn-lt"/>
                          <a:ea typeface="+mn-ea"/>
                          <a:cs typeface="+mn-cs"/>
                        </a:rPr>
                        <a:t>0.847804</a:t>
                      </a:r>
                      <a:endParaRPr lang="en-IN" dirty="0"/>
                    </a:p>
                  </a:txBody>
                  <a:tcPr/>
                </a:tc>
                <a:extLst>
                  <a:ext uri="{0D108BD9-81ED-4DB2-BD59-A6C34878D82A}">
                    <a16:rowId xmlns:a16="http://schemas.microsoft.com/office/drawing/2014/main" val="2985981636"/>
                  </a:ext>
                </a:extLst>
              </a:tr>
              <a:tr h="370840">
                <a:tc>
                  <a:txBody>
                    <a:bodyPr/>
                    <a:lstStyle/>
                    <a:p>
                      <a:r>
                        <a:rPr lang="en-IN" sz="1800" b="0" i="0" kern="1200" dirty="0">
                          <a:solidFill>
                            <a:schemeClr val="dk1"/>
                          </a:solidFill>
                          <a:effectLst/>
                          <a:latin typeface="+mn-lt"/>
                          <a:ea typeface="+mn-ea"/>
                          <a:cs typeface="+mn-cs"/>
                        </a:rPr>
                        <a:t>SVM</a:t>
                      </a:r>
                      <a:endParaRPr lang="en-IN" dirty="0"/>
                    </a:p>
                  </a:txBody>
                  <a:tcPr/>
                </a:tc>
                <a:tc>
                  <a:txBody>
                    <a:bodyPr/>
                    <a:lstStyle/>
                    <a:p>
                      <a:r>
                        <a:rPr lang="en-IN" sz="1800" b="0" i="0" kern="1200" dirty="0">
                          <a:solidFill>
                            <a:schemeClr val="dk1"/>
                          </a:solidFill>
                          <a:effectLst/>
                          <a:latin typeface="+mn-lt"/>
                          <a:ea typeface="+mn-ea"/>
                          <a:cs typeface="+mn-cs"/>
                        </a:rPr>
                        <a:t>93.830398</a:t>
                      </a:r>
                      <a:endParaRPr lang="en-IN" dirty="0"/>
                    </a:p>
                  </a:txBody>
                  <a:tcPr/>
                </a:tc>
                <a:tc>
                  <a:txBody>
                    <a:bodyPr/>
                    <a:lstStyle/>
                    <a:p>
                      <a:r>
                        <a:rPr lang="en-IN" sz="1800" b="0" i="0" kern="1200" dirty="0">
                          <a:solidFill>
                            <a:schemeClr val="dk1"/>
                          </a:solidFill>
                          <a:effectLst/>
                          <a:latin typeface="+mn-lt"/>
                          <a:ea typeface="+mn-ea"/>
                          <a:cs typeface="+mn-cs"/>
                        </a:rPr>
                        <a:t>0.943729</a:t>
                      </a:r>
                      <a:endParaRPr lang="en-IN" dirty="0"/>
                    </a:p>
                  </a:txBody>
                  <a:tcPr/>
                </a:tc>
                <a:tc>
                  <a:txBody>
                    <a:bodyPr/>
                    <a:lstStyle/>
                    <a:p>
                      <a:r>
                        <a:rPr lang="en-IN" sz="1800" b="0" i="0" kern="1200" dirty="0">
                          <a:solidFill>
                            <a:schemeClr val="dk1"/>
                          </a:solidFill>
                          <a:effectLst/>
                          <a:latin typeface="+mn-lt"/>
                          <a:ea typeface="+mn-ea"/>
                          <a:cs typeface="+mn-cs"/>
                        </a:rPr>
                        <a:t>0.770132</a:t>
                      </a:r>
                      <a:endParaRPr lang="en-IN" dirty="0"/>
                    </a:p>
                  </a:txBody>
                  <a:tcPr/>
                </a:tc>
                <a:tc>
                  <a:txBody>
                    <a:bodyPr/>
                    <a:lstStyle/>
                    <a:p>
                      <a:r>
                        <a:rPr lang="en-IN" sz="1800" b="0" i="0" kern="1200" dirty="0">
                          <a:solidFill>
                            <a:schemeClr val="dk1"/>
                          </a:solidFill>
                          <a:effectLst/>
                          <a:latin typeface="+mn-lt"/>
                          <a:ea typeface="+mn-ea"/>
                          <a:cs typeface="+mn-cs"/>
                        </a:rPr>
                        <a:t>0.848138</a:t>
                      </a:r>
                      <a:endParaRPr lang="en-IN" dirty="0"/>
                    </a:p>
                  </a:txBody>
                  <a:tcPr/>
                </a:tc>
                <a:extLst>
                  <a:ext uri="{0D108BD9-81ED-4DB2-BD59-A6C34878D82A}">
                    <a16:rowId xmlns:a16="http://schemas.microsoft.com/office/drawing/2014/main" val="3589596655"/>
                  </a:ext>
                </a:extLst>
              </a:tr>
              <a:tr h="370840">
                <a:tc>
                  <a:txBody>
                    <a:bodyPr/>
                    <a:lstStyle/>
                    <a:p>
                      <a:r>
                        <a:rPr lang="en-IN" sz="1800" b="0" i="0" kern="1200" dirty="0">
                          <a:solidFill>
                            <a:schemeClr val="dk1"/>
                          </a:solidFill>
                          <a:effectLst/>
                          <a:latin typeface="+mn-lt"/>
                          <a:ea typeface="+mn-ea"/>
                          <a:cs typeface="+mn-cs"/>
                        </a:rPr>
                        <a:t>NB</a:t>
                      </a:r>
                      <a:endParaRPr lang="en-IN" dirty="0"/>
                    </a:p>
                  </a:txBody>
                  <a:tcPr/>
                </a:tc>
                <a:tc>
                  <a:txBody>
                    <a:bodyPr/>
                    <a:lstStyle/>
                    <a:p>
                      <a:r>
                        <a:rPr lang="en-IN" sz="1800" b="0" i="0" kern="1200" dirty="0">
                          <a:solidFill>
                            <a:schemeClr val="dk1"/>
                          </a:solidFill>
                          <a:effectLst/>
                          <a:latin typeface="+mn-lt"/>
                          <a:ea typeface="+mn-ea"/>
                          <a:cs typeface="+mn-cs"/>
                        </a:rPr>
                        <a:t>71.412514</a:t>
                      </a:r>
                      <a:endParaRPr lang="en-IN" dirty="0"/>
                    </a:p>
                  </a:txBody>
                  <a:tcPr/>
                </a:tc>
                <a:tc>
                  <a:txBody>
                    <a:bodyPr/>
                    <a:lstStyle/>
                    <a:p>
                      <a:r>
                        <a:rPr lang="en-IN" sz="1800" b="0" i="0" kern="1200" dirty="0">
                          <a:solidFill>
                            <a:schemeClr val="dk1"/>
                          </a:solidFill>
                          <a:effectLst/>
                          <a:latin typeface="+mn-lt"/>
                          <a:ea typeface="+mn-ea"/>
                          <a:cs typeface="+mn-cs"/>
                        </a:rPr>
                        <a:t>0.862570</a:t>
                      </a:r>
                      <a:endParaRPr lang="en-IN" dirty="0"/>
                    </a:p>
                  </a:txBody>
                  <a:tcPr/>
                </a:tc>
                <a:tc>
                  <a:txBody>
                    <a:bodyPr/>
                    <a:lstStyle/>
                    <a:p>
                      <a:r>
                        <a:rPr lang="en-IN" sz="1800" b="0" i="0" kern="1200" dirty="0">
                          <a:solidFill>
                            <a:schemeClr val="dk1"/>
                          </a:solidFill>
                          <a:effectLst/>
                          <a:latin typeface="+mn-lt"/>
                          <a:ea typeface="+mn-ea"/>
                          <a:cs typeface="+mn-cs"/>
                        </a:rPr>
                        <a:t>0.758482</a:t>
                      </a:r>
                      <a:endParaRPr lang="en-IN" dirty="0"/>
                    </a:p>
                  </a:txBody>
                  <a:tcPr/>
                </a:tc>
                <a:tc>
                  <a:txBody>
                    <a:bodyPr/>
                    <a:lstStyle/>
                    <a:p>
                      <a:r>
                        <a:rPr lang="en-IN" sz="1800" b="0" i="0" kern="1200" dirty="0">
                          <a:solidFill>
                            <a:schemeClr val="dk1"/>
                          </a:solidFill>
                          <a:effectLst/>
                          <a:latin typeface="+mn-lt"/>
                          <a:ea typeface="+mn-ea"/>
                          <a:cs typeface="+mn-cs"/>
                        </a:rPr>
                        <a:t>0.807184</a:t>
                      </a:r>
                      <a:endParaRPr lang="en-IN" dirty="0"/>
                    </a:p>
                  </a:txBody>
                  <a:tcPr/>
                </a:tc>
                <a:extLst>
                  <a:ext uri="{0D108BD9-81ED-4DB2-BD59-A6C34878D82A}">
                    <a16:rowId xmlns:a16="http://schemas.microsoft.com/office/drawing/2014/main" val="3818980384"/>
                  </a:ext>
                </a:extLst>
              </a:tr>
            </a:tbl>
          </a:graphicData>
        </a:graphic>
      </p:graphicFrame>
      <p:sp>
        <p:nvSpPr>
          <p:cNvPr id="6" name="TextBox 5">
            <a:extLst>
              <a:ext uri="{FF2B5EF4-FFF2-40B4-BE49-F238E27FC236}">
                <a16:creationId xmlns:a16="http://schemas.microsoft.com/office/drawing/2014/main" id="{D767E651-FC5B-7C13-A14A-98271F7799AE}"/>
              </a:ext>
            </a:extLst>
          </p:cNvPr>
          <p:cNvSpPr txBox="1"/>
          <p:nvPr/>
        </p:nvSpPr>
        <p:spPr>
          <a:xfrm>
            <a:off x="1096963" y="5010912"/>
            <a:ext cx="10058400" cy="369332"/>
          </a:xfrm>
          <a:prstGeom prst="rect">
            <a:avLst/>
          </a:prstGeom>
          <a:noFill/>
        </p:spPr>
        <p:txBody>
          <a:bodyPr wrap="square" rtlCol="0">
            <a:spAutoFit/>
          </a:bodyPr>
          <a:lstStyle/>
          <a:p>
            <a:r>
              <a:rPr lang="en-US" dirty="0"/>
              <a:t>Conclusion: </a:t>
            </a:r>
            <a:r>
              <a:rPr lang="en-US" i="0" dirty="0">
                <a:effectLst/>
                <a:latin typeface="system-ui"/>
              </a:rPr>
              <a:t>From the above models Random Forest is the best model</a:t>
            </a:r>
            <a:endParaRPr lang="en-IN" dirty="0"/>
          </a:p>
        </p:txBody>
      </p:sp>
    </p:spTree>
    <p:extLst>
      <p:ext uri="{BB962C8B-B14F-4D97-AF65-F5344CB8AC3E}">
        <p14:creationId xmlns:p14="http://schemas.microsoft.com/office/powerpoint/2010/main" val="2392805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BA88-1726-9B1A-5536-CBC82AB16442}"/>
              </a:ext>
            </a:extLst>
          </p:cNvPr>
          <p:cNvSpPr>
            <a:spLocks noGrp="1"/>
          </p:cNvSpPr>
          <p:nvPr>
            <p:ph type="title"/>
          </p:nvPr>
        </p:nvSpPr>
        <p:spPr/>
        <p:txBody>
          <a:bodyPr/>
          <a:lstStyle/>
          <a:p>
            <a:r>
              <a:rPr lang="en-US" dirty="0"/>
              <a:t>Graph of Best fitted model:</a:t>
            </a:r>
            <a:endParaRPr lang="en-IN" dirty="0"/>
          </a:p>
        </p:txBody>
      </p:sp>
      <p:pic>
        <p:nvPicPr>
          <p:cNvPr id="11" name="Content Placeholder 10">
            <a:extLst>
              <a:ext uri="{FF2B5EF4-FFF2-40B4-BE49-F238E27FC236}">
                <a16:creationId xmlns:a16="http://schemas.microsoft.com/office/drawing/2014/main" id="{723245A5-C403-D422-8B1A-594BE39FE9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9338" y="1801575"/>
            <a:ext cx="5273497" cy="4016088"/>
          </a:xfrm>
        </p:spPr>
      </p:pic>
      <p:sp>
        <p:nvSpPr>
          <p:cNvPr id="17" name="TextBox 16">
            <a:extLst>
              <a:ext uri="{FF2B5EF4-FFF2-40B4-BE49-F238E27FC236}">
                <a16:creationId xmlns:a16="http://schemas.microsoft.com/office/drawing/2014/main" id="{F6FA11D7-2865-0A5F-43A7-DAC4CE68BEB0}"/>
              </a:ext>
            </a:extLst>
          </p:cNvPr>
          <p:cNvSpPr txBox="1"/>
          <p:nvPr/>
        </p:nvSpPr>
        <p:spPr>
          <a:xfrm>
            <a:off x="3568978" y="5817663"/>
            <a:ext cx="4014216" cy="369332"/>
          </a:xfrm>
          <a:prstGeom prst="rect">
            <a:avLst/>
          </a:prstGeom>
          <a:noFill/>
        </p:spPr>
        <p:txBody>
          <a:bodyPr wrap="square" rtlCol="0">
            <a:spAutoFit/>
          </a:bodyPr>
          <a:lstStyle/>
          <a:p>
            <a:pPr algn="ctr"/>
            <a:r>
              <a:rPr lang="en-US" dirty="0"/>
              <a:t>AUC &amp; ROC </a:t>
            </a:r>
            <a:endParaRPr lang="en-IN" dirty="0"/>
          </a:p>
        </p:txBody>
      </p:sp>
    </p:spTree>
    <p:extLst>
      <p:ext uri="{BB962C8B-B14F-4D97-AF65-F5344CB8AC3E}">
        <p14:creationId xmlns:p14="http://schemas.microsoft.com/office/powerpoint/2010/main" val="3588093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6345D-93E7-ED4C-03FB-1D473C327CDD}"/>
              </a:ext>
            </a:extLst>
          </p:cNvPr>
          <p:cNvSpPr>
            <a:spLocks noGrp="1"/>
          </p:cNvSpPr>
          <p:nvPr>
            <p:ph type="title"/>
          </p:nvPr>
        </p:nvSpPr>
        <p:spPr/>
        <p:txBody>
          <a:bodyPr/>
          <a:lstStyle/>
          <a:p>
            <a:r>
              <a:rPr lang="en-US" dirty="0"/>
              <a:t>EDA</a:t>
            </a:r>
            <a:endParaRPr lang="en-IN" dirty="0"/>
          </a:p>
        </p:txBody>
      </p:sp>
      <p:sp>
        <p:nvSpPr>
          <p:cNvPr id="3" name="Content Placeholder 2">
            <a:extLst>
              <a:ext uri="{FF2B5EF4-FFF2-40B4-BE49-F238E27FC236}">
                <a16:creationId xmlns:a16="http://schemas.microsoft.com/office/drawing/2014/main" id="{DEAE1B4D-1C0F-BA7F-628E-FF47A4DDD571}"/>
              </a:ext>
            </a:extLst>
          </p:cNvPr>
          <p:cNvSpPr>
            <a:spLocks noGrp="1"/>
          </p:cNvSpPr>
          <p:nvPr>
            <p:ph idx="1"/>
          </p:nvPr>
        </p:nvSpPr>
        <p:spPr/>
        <p:txBody>
          <a:bodyPr/>
          <a:lstStyle/>
          <a:p>
            <a:pPr>
              <a:buFont typeface="Wingdings" panose="05000000000000000000" pitchFamily="2" charset="2"/>
              <a:buChar char="v"/>
            </a:pPr>
            <a:r>
              <a:rPr lang="en-US" dirty="0"/>
              <a:t>Visualization</a:t>
            </a:r>
          </a:p>
          <a:p>
            <a:pPr>
              <a:buFont typeface="Wingdings" panose="05000000000000000000" pitchFamily="2" charset="2"/>
              <a:buChar char="v"/>
            </a:pPr>
            <a:r>
              <a:rPr lang="en-US" dirty="0"/>
              <a:t>Class Imbalance Treatment</a:t>
            </a:r>
          </a:p>
          <a:p>
            <a:pPr lvl="1">
              <a:buFont typeface="Wingdings" panose="05000000000000000000" pitchFamily="2" charset="2"/>
              <a:buChar char="v"/>
            </a:pPr>
            <a:r>
              <a:rPr lang="en-US" dirty="0"/>
              <a:t>Smote</a:t>
            </a:r>
          </a:p>
          <a:p>
            <a:pPr>
              <a:buFont typeface="Wingdings" panose="05000000000000000000" pitchFamily="2" charset="2"/>
              <a:buChar char="v"/>
            </a:pPr>
            <a:r>
              <a:rPr lang="en-US" dirty="0"/>
              <a:t>Outliers</a:t>
            </a:r>
          </a:p>
          <a:p>
            <a:pPr>
              <a:buFont typeface="Wingdings" panose="05000000000000000000" pitchFamily="2" charset="2"/>
              <a:buChar char="v"/>
            </a:pPr>
            <a:r>
              <a:rPr lang="en-US" dirty="0"/>
              <a:t>Skewness</a:t>
            </a:r>
          </a:p>
          <a:p>
            <a:pPr marL="0" indent="0">
              <a:buNone/>
            </a:pPr>
            <a:endParaRPr lang="en-IN" dirty="0"/>
          </a:p>
        </p:txBody>
      </p:sp>
    </p:spTree>
    <p:extLst>
      <p:ext uri="{BB962C8B-B14F-4D97-AF65-F5344CB8AC3E}">
        <p14:creationId xmlns:p14="http://schemas.microsoft.com/office/powerpoint/2010/main" val="4075651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B09E-A64C-65BB-D37C-5135A6C307A5}"/>
              </a:ext>
            </a:extLst>
          </p:cNvPr>
          <p:cNvSpPr>
            <a:spLocks noGrp="1"/>
          </p:cNvSpPr>
          <p:nvPr>
            <p:ph type="title"/>
          </p:nvPr>
        </p:nvSpPr>
        <p:spPr/>
        <p:txBody>
          <a:bodyPr/>
          <a:lstStyle/>
          <a:p>
            <a:r>
              <a:rPr lang="en-US" dirty="0"/>
              <a:t>Visualization:</a:t>
            </a:r>
            <a:endParaRPr lang="en-IN" dirty="0"/>
          </a:p>
        </p:txBody>
      </p:sp>
      <p:pic>
        <p:nvPicPr>
          <p:cNvPr id="5" name="Content Placeholder 4">
            <a:extLst>
              <a:ext uri="{FF2B5EF4-FFF2-40B4-BE49-F238E27FC236}">
                <a16:creationId xmlns:a16="http://schemas.microsoft.com/office/drawing/2014/main" id="{414AB5C8-73CE-CF1A-D1E5-B56D29D040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244" y="2670270"/>
            <a:ext cx="3528366" cy="3673158"/>
          </a:xfrm>
        </p:spPr>
      </p:pic>
      <p:pic>
        <p:nvPicPr>
          <p:cNvPr id="7" name="Picture 6">
            <a:extLst>
              <a:ext uri="{FF2B5EF4-FFF2-40B4-BE49-F238E27FC236}">
                <a16:creationId xmlns:a16="http://schemas.microsoft.com/office/drawing/2014/main" id="{C5D91AAA-4C82-ABDD-C560-57764517B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2106341"/>
            <a:ext cx="5883150" cy="4237087"/>
          </a:xfrm>
          <a:prstGeom prst="rect">
            <a:avLst/>
          </a:prstGeom>
        </p:spPr>
      </p:pic>
      <p:sp>
        <p:nvSpPr>
          <p:cNvPr id="8" name="TextBox 7">
            <a:extLst>
              <a:ext uri="{FF2B5EF4-FFF2-40B4-BE49-F238E27FC236}">
                <a16:creationId xmlns:a16="http://schemas.microsoft.com/office/drawing/2014/main" id="{63B242D9-099D-3DC9-797C-FAE171F430C8}"/>
              </a:ext>
            </a:extLst>
          </p:cNvPr>
          <p:cNvSpPr txBox="1"/>
          <p:nvPr/>
        </p:nvSpPr>
        <p:spPr>
          <a:xfrm>
            <a:off x="1280160" y="1801368"/>
            <a:ext cx="4815840" cy="369332"/>
          </a:xfrm>
          <a:prstGeom prst="rect">
            <a:avLst/>
          </a:prstGeom>
          <a:noFill/>
        </p:spPr>
        <p:txBody>
          <a:bodyPr wrap="square" rtlCol="0">
            <a:spAutoFit/>
          </a:bodyPr>
          <a:lstStyle/>
          <a:p>
            <a:r>
              <a:rPr lang="en-US" dirty="0"/>
              <a:t>Engagement level Distribution and its count:</a:t>
            </a:r>
            <a:endParaRPr lang="en-IN" dirty="0"/>
          </a:p>
        </p:txBody>
      </p:sp>
    </p:spTree>
    <p:extLst>
      <p:ext uri="{BB962C8B-B14F-4D97-AF65-F5344CB8AC3E}">
        <p14:creationId xmlns:p14="http://schemas.microsoft.com/office/powerpoint/2010/main" val="159393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B184-88DF-703C-B1B0-B36079CF04B7}"/>
              </a:ext>
            </a:extLst>
          </p:cNvPr>
          <p:cNvSpPr>
            <a:spLocks noGrp="1"/>
          </p:cNvSpPr>
          <p:nvPr>
            <p:ph type="title"/>
          </p:nvPr>
        </p:nvSpPr>
        <p:spPr>
          <a:xfrm>
            <a:off x="1066800" y="1170432"/>
            <a:ext cx="10058400" cy="512064"/>
          </a:xfrm>
        </p:spPr>
        <p:txBody>
          <a:bodyPr>
            <a:normAutofit/>
          </a:bodyPr>
          <a:lstStyle/>
          <a:p>
            <a:r>
              <a:rPr lang="en-US" sz="3200" dirty="0"/>
              <a:t>Location distribution and its count:</a:t>
            </a:r>
            <a:endParaRPr lang="en-IN" sz="3200" dirty="0"/>
          </a:p>
        </p:txBody>
      </p:sp>
      <p:pic>
        <p:nvPicPr>
          <p:cNvPr id="5" name="Content Placeholder 4">
            <a:extLst>
              <a:ext uri="{FF2B5EF4-FFF2-40B4-BE49-F238E27FC236}">
                <a16:creationId xmlns:a16="http://schemas.microsoft.com/office/drawing/2014/main" id="{0E513257-ACD1-1779-1BEE-A807A9A08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985" y="2276158"/>
            <a:ext cx="4529524" cy="4022725"/>
          </a:xfrm>
        </p:spPr>
      </p:pic>
      <p:pic>
        <p:nvPicPr>
          <p:cNvPr id="7" name="Picture 6">
            <a:extLst>
              <a:ext uri="{FF2B5EF4-FFF2-40B4-BE49-F238E27FC236}">
                <a16:creationId xmlns:a16="http://schemas.microsoft.com/office/drawing/2014/main" id="{ECF28F8C-4683-2A3B-5B0D-59EA07081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9140" y="1993210"/>
            <a:ext cx="6081287" cy="4305673"/>
          </a:xfrm>
          <a:prstGeom prst="rect">
            <a:avLst/>
          </a:prstGeom>
        </p:spPr>
      </p:pic>
    </p:spTree>
    <p:extLst>
      <p:ext uri="{BB962C8B-B14F-4D97-AF65-F5344CB8AC3E}">
        <p14:creationId xmlns:p14="http://schemas.microsoft.com/office/powerpoint/2010/main" val="132134970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291</TotalTime>
  <Words>564</Words>
  <Application>Microsoft Office PowerPoint</Application>
  <PresentationFormat>Widescreen</PresentationFormat>
  <Paragraphs>157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system-ui</vt:lpstr>
      <vt:lpstr>Wingdings</vt:lpstr>
      <vt:lpstr>Retrospect</vt:lpstr>
      <vt:lpstr>Gaming Addiction Prediction</vt:lpstr>
      <vt:lpstr>Problem Statement:</vt:lpstr>
      <vt:lpstr>Flow Diagram</vt:lpstr>
      <vt:lpstr>Data &amp; Cleaning:</vt:lpstr>
      <vt:lpstr>Data Table:</vt:lpstr>
      <vt:lpstr>Graph of Best fitted model:</vt:lpstr>
      <vt:lpstr>EDA</vt:lpstr>
      <vt:lpstr>Visualization:</vt:lpstr>
      <vt:lpstr>Location distribution and its count:</vt:lpstr>
      <vt:lpstr>Heat Map</vt:lpstr>
      <vt:lpstr>Outliers:</vt:lpstr>
      <vt:lpstr>Outliers &amp; Skewness:</vt:lpstr>
      <vt:lpstr>Box Plot of numerical column:</vt:lpstr>
      <vt:lpstr>Class Imbalance Treatment:</vt:lpstr>
      <vt:lpstr>Data Table(SMOTE):</vt:lpstr>
      <vt:lpstr>Graph of Best fitted model:</vt:lpstr>
      <vt:lpstr>Feature Selection:</vt:lpstr>
      <vt:lpstr>Data Table -3</vt:lpstr>
      <vt:lpstr>Cross Validation</vt:lpstr>
      <vt:lpstr>Draw Backs: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kiruthik KS</dc:creator>
  <cp:lastModifiedBy>kiruthik KS</cp:lastModifiedBy>
  <cp:revision>7</cp:revision>
  <dcterms:created xsi:type="dcterms:W3CDTF">2024-10-03T18:35:38Z</dcterms:created>
  <dcterms:modified xsi:type="dcterms:W3CDTF">2024-10-04T09:57:17Z</dcterms:modified>
</cp:coreProperties>
</file>