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16012" y="1234541"/>
            <a:ext cx="5859145" cy="10045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E94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E94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E94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015037"/>
            <a:ext cx="675640" cy="4272280"/>
          </a:xfrm>
          <a:custGeom>
            <a:avLst/>
            <a:gdLst/>
            <a:ahLst/>
            <a:cxnLst/>
            <a:rect l="l" t="t" r="r" b="b"/>
            <a:pathLst>
              <a:path w="675640" h="4272280">
                <a:moveTo>
                  <a:pt x="675521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5521" y="4271962"/>
                </a:lnTo>
                <a:close/>
              </a:path>
            </a:pathLst>
          </a:custGeom>
          <a:solidFill>
            <a:srgbClr val="5ECBE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015037"/>
            <a:ext cx="675640" cy="4272280"/>
          </a:xfrm>
          <a:custGeom>
            <a:avLst/>
            <a:gdLst/>
            <a:ahLst/>
            <a:cxnLst/>
            <a:rect l="l" t="t" r="r" b="b"/>
            <a:pathLst>
              <a:path w="675640" h="4272280">
                <a:moveTo>
                  <a:pt x="675521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5521" y="4271962"/>
                </a:lnTo>
                <a:close/>
              </a:path>
            </a:pathLst>
          </a:custGeom>
          <a:solidFill>
            <a:srgbClr val="5ECBE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172889" y="7275"/>
            <a:ext cx="7115175" cy="10280015"/>
          </a:xfrm>
          <a:custGeom>
            <a:avLst/>
            <a:gdLst/>
            <a:ahLst/>
            <a:cxnLst/>
            <a:rect l="l" t="t" r="r" b="b"/>
            <a:pathLst>
              <a:path w="7115175" h="10280015">
                <a:moveTo>
                  <a:pt x="2892917" y="0"/>
                </a:moveTo>
                <a:lnTo>
                  <a:pt x="4720235" y="10279723"/>
                </a:lnTo>
              </a:path>
              <a:path w="7115175" h="10280015">
                <a:moveTo>
                  <a:pt x="2892917" y="0"/>
                </a:moveTo>
                <a:lnTo>
                  <a:pt x="4720235" y="10279723"/>
                </a:lnTo>
              </a:path>
              <a:path w="7115175" h="10280015">
                <a:moveTo>
                  <a:pt x="7115108" y="5534475"/>
                </a:moveTo>
                <a:lnTo>
                  <a:pt x="0" y="10279723"/>
                </a:lnTo>
              </a:path>
              <a:path w="7115175" h="10280015">
                <a:moveTo>
                  <a:pt x="7115108" y="5534475"/>
                </a:moveTo>
                <a:lnTo>
                  <a:pt x="0" y="10279723"/>
                </a:lnTo>
              </a:path>
            </a:pathLst>
          </a:custGeom>
          <a:ln w="14286">
            <a:solidFill>
              <a:srgbClr val="5ECB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772845" y="11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266" y="0"/>
                </a:moveTo>
                <a:lnTo>
                  <a:pt x="3066224" y="0"/>
                </a:lnTo>
                <a:lnTo>
                  <a:pt x="0" y="10286949"/>
                </a:lnTo>
                <a:lnTo>
                  <a:pt x="4514266" y="10286949"/>
                </a:lnTo>
                <a:lnTo>
                  <a:pt x="4514266" y="0"/>
                </a:lnTo>
                <a:close/>
              </a:path>
            </a:pathLst>
          </a:custGeom>
          <a:solidFill>
            <a:srgbClr val="5ECBEF">
              <a:alpha val="3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403933" y="11"/>
            <a:ext cx="3883660" cy="10287000"/>
          </a:xfrm>
          <a:custGeom>
            <a:avLst/>
            <a:gdLst/>
            <a:ahLst/>
            <a:cxnLst/>
            <a:rect l="l" t="t" r="r" b="b"/>
            <a:pathLst>
              <a:path w="3883659" h="10287000">
                <a:moveTo>
                  <a:pt x="3883177" y="0"/>
                </a:moveTo>
                <a:lnTo>
                  <a:pt x="0" y="0"/>
                </a:lnTo>
                <a:lnTo>
                  <a:pt x="1813090" y="10286949"/>
                </a:lnTo>
                <a:lnTo>
                  <a:pt x="3883177" y="10286949"/>
                </a:lnTo>
                <a:lnTo>
                  <a:pt x="3883177" y="0"/>
                </a:lnTo>
                <a:close/>
              </a:path>
            </a:pathLst>
          </a:custGeom>
          <a:solidFill>
            <a:srgbClr val="5ECBE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3401421" y="4571999"/>
            <a:ext cx="4885690" cy="5715000"/>
          </a:xfrm>
          <a:custGeom>
            <a:avLst/>
            <a:gdLst/>
            <a:ahLst/>
            <a:cxnLst/>
            <a:rect l="l" t="t" r="r" b="b"/>
            <a:pathLst>
              <a:path w="4885690" h="5715000">
                <a:moveTo>
                  <a:pt x="4885690" y="0"/>
                </a:moveTo>
                <a:lnTo>
                  <a:pt x="0" y="5714962"/>
                </a:lnTo>
                <a:lnTo>
                  <a:pt x="4885690" y="5714962"/>
                </a:lnTo>
                <a:lnTo>
                  <a:pt x="4885690" y="0"/>
                </a:lnTo>
                <a:close/>
              </a:path>
            </a:pathLst>
          </a:custGeom>
          <a:solidFill>
            <a:srgbClr val="17B0E3">
              <a:alpha val="6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4006551" y="11"/>
            <a:ext cx="4281170" cy="10287000"/>
          </a:xfrm>
          <a:custGeom>
            <a:avLst/>
            <a:gdLst/>
            <a:ahLst/>
            <a:cxnLst/>
            <a:rect l="l" t="t" r="r" b="b"/>
            <a:pathLst>
              <a:path w="4281169" h="10287000">
                <a:moveTo>
                  <a:pt x="4280560" y="0"/>
                </a:moveTo>
                <a:lnTo>
                  <a:pt x="0" y="0"/>
                </a:lnTo>
                <a:lnTo>
                  <a:pt x="3704564" y="10286949"/>
                </a:lnTo>
                <a:lnTo>
                  <a:pt x="4280560" y="10286949"/>
                </a:lnTo>
                <a:lnTo>
                  <a:pt x="4280560" y="0"/>
                </a:lnTo>
                <a:close/>
              </a:path>
            </a:pathLst>
          </a:custGeom>
          <a:solidFill>
            <a:srgbClr val="17B0E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6344265" y="11"/>
            <a:ext cx="1943100" cy="10287000"/>
          </a:xfrm>
          <a:custGeom>
            <a:avLst/>
            <a:gdLst/>
            <a:ahLst/>
            <a:cxnLst/>
            <a:rect l="l" t="t" r="r" b="b"/>
            <a:pathLst>
              <a:path w="1943100" h="10287000">
                <a:moveTo>
                  <a:pt x="1942846" y="0"/>
                </a:moveTo>
                <a:lnTo>
                  <a:pt x="1533486" y="0"/>
                </a:lnTo>
                <a:lnTo>
                  <a:pt x="0" y="10286949"/>
                </a:lnTo>
                <a:lnTo>
                  <a:pt x="1942846" y="10286949"/>
                </a:lnTo>
                <a:lnTo>
                  <a:pt x="1942846" y="0"/>
                </a:lnTo>
                <a:close/>
              </a:path>
            </a:pathLst>
          </a:custGeom>
          <a:solidFill>
            <a:srgbClr val="2E82C2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6403727" y="11"/>
            <a:ext cx="1883410" cy="10287000"/>
          </a:xfrm>
          <a:custGeom>
            <a:avLst/>
            <a:gdLst/>
            <a:ahLst/>
            <a:cxnLst/>
            <a:rect l="l" t="t" r="r" b="b"/>
            <a:pathLst>
              <a:path w="1883409" h="10287000">
                <a:moveTo>
                  <a:pt x="1883384" y="0"/>
                </a:moveTo>
                <a:lnTo>
                  <a:pt x="0" y="0"/>
                </a:lnTo>
                <a:lnTo>
                  <a:pt x="1671574" y="10286949"/>
                </a:lnTo>
                <a:lnTo>
                  <a:pt x="1883384" y="10286949"/>
                </a:lnTo>
                <a:lnTo>
                  <a:pt x="1883384" y="0"/>
                </a:lnTo>
                <a:close/>
              </a:path>
            </a:pathLst>
          </a:custGeom>
          <a:solidFill>
            <a:srgbClr val="236191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5558554" y="5386386"/>
            <a:ext cx="2728595" cy="4900930"/>
          </a:xfrm>
          <a:custGeom>
            <a:avLst/>
            <a:gdLst/>
            <a:ahLst/>
            <a:cxnLst/>
            <a:rect l="l" t="t" r="r" b="b"/>
            <a:pathLst>
              <a:path w="2728594" h="4900930">
                <a:moveTo>
                  <a:pt x="2728557" y="0"/>
                </a:moveTo>
                <a:lnTo>
                  <a:pt x="0" y="4900574"/>
                </a:lnTo>
                <a:lnTo>
                  <a:pt x="2728557" y="4900574"/>
                </a:lnTo>
                <a:lnTo>
                  <a:pt x="2728557" y="0"/>
                </a:lnTo>
                <a:close/>
              </a:path>
            </a:pathLst>
          </a:custGeom>
          <a:solidFill>
            <a:srgbClr val="17B0E3">
              <a:alpha val="6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4029998" y="8043833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10" y="685794"/>
                </a:moveTo>
                <a:lnTo>
                  <a:pt x="0" y="685794"/>
                </a:lnTo>
                <a:lnTo>
                  <a:pt x="0" y="0"/>
                </a:lnTo>
                <a:lnTo>
                  <a:pt x="685710" y="0"/>
                </a:lnTo>
                <a:lnTo>
                  <a:pt x="685710" y="685794"/>
                </a:lnTo>
                <a:close/>
              </a:path>
            </a:pathLst>
          </a:custGeom>
          <a:solidFill>
            <a:srgbClr val="41B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4029998" y="8843927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27" y="271460"/>
                </a:moveTo>
                <a:lnTo>
                  <a:pt x="0" y="271460"/>
                </a:lnTo>
                <a:lnTo>
                  <a:pt x="0" y="0"/>
                </a:lnTo>
                <a:lnTo>
                  <a:pt x="271427" y="0"/>
                </a:lnTo>
                <a:lnTo>
                  <a:pt x="271427" y="271460"/>
                </a:lnTo>
                <a:close/>
              </a:path>
            </a:pathLst>
          </a:custGeom>
          <a:solidFill>
            <a:srgbClr val="2E94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2513" y="9701212"/>
            <a:ext cx="114469" cy="270933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44872"/>
            <a:ext cx="17411699" cy="33718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E94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E94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015037"/>
            <a:ext cx="675640" cy="4272280"/>
          </a:xfrm>
          <a:custGeom>
            <a:avLst/>
            <a:gdLst/>
            <a:ahLst/>
            <a:cxnLst/>
            <a:rect l="l" t="t" r="r" b="b"/>
            <a:pathLst>
              <a:path w="675640" h="4272280">
                <a:moveTo>
                  <a:pt x="675521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5521" y="4271962"/>
                </a:lnTo>
                <a:close/>
              </a:path>
            </a:pathLst>
          </a:custGeom>
          <a:solidFill>
            <a:srgbClr val="5ECBE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015037"/>
            <a:ext cx="675640" cy="4272280"/>
          </a:xfrm>
          <a:custGeom>
            <a:avLst/>
            <a:gdLst/>
            <a:ahLst/>
            <a:cxnLst/>
            <a:rect l="l" t="t" r="r" b="b"/>
            <a:pathLst>
              <a:path w="675640" h="4272280">
                <a:moveTo>
                  <a:pt x="675521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5521" y="4271962"/>
                </a:lnTo>
                <a:close/>
              </a:path>
            </a:pathLst>
          </a:custGeom>
          <a:solidFill>
            <a:srgbClr val="5ECBE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172889" y="7275"/>
            <a:ext cx="7115175" cy="10280015"/>
          </a:xfrm>
          <a:custGeom>
            <a:avLst/>
            <a:gdLst/>
            <a:ahLst/>
            <a:cxnLst/>
            <a:rect l="l" t="t" r="r" b="b"/>
            <a:pathLst>
              <a:path w="7115175" h="10280015">
                <a:moveTo>
                  <a:pt x="2892917" y="0"/>
                </a:moveTo>
                <a:lnTo>
                  <a:pt x="4720235" y="10279723"/>
                </a:lnTo>
              </a:path>
              <a:path w="7115175" h="10280015">
                <a:moveTo>
                  <a:pt x="2892917" y="0"/>
                </a:moveTo>
                <a:lnTo>
                  <a:pt x="4720235" y="10279723"/>
                </a:lnTo>
              </a:path>
              <a:path w="7115175" h="10280015">
                <a:moveTo>
                  <a:pt x="7115108" y="5534475"/>
                </a:moveTo>
                <a:lnTo>
                  <a:pt x="0" y="10279723"/>
                </a:lnTo>
              </a:path>
              <a:path w="7115175" h="10280015">
                <a:moveTo>
                  <a:pt x="7115108" y="5534475"/>
                </a:moveTo>
                <a:lnTo>
                  <a:pt x="0" y="10279723"/>
                </a:lnTo>
              </a:path>
            </a:pathLst>
          </a:custGeom>
          <a:ln w="14286">
            <a:solidFill>
              <a:srgbClr val="5ECB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772845" y="11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266" y="0"/>
                </a:moveTo>
                <a:lnTo>
                  <a:pt x="3066224" y="0"/>
                </a:lnTo>
                <a:lnTo>
                  <a:pt x="0" y="10286949"/>
                </a:lnTo>
                <a:lnTo>
                  <a:pt x="4514266" y="10286949"/>
                </a:lnTo>
                <a:lnTo>
                  <a:pt x="4514266" y="0"/>
                </a:lnTo>
                <a:close/>
              </a:path>
            </a:pathLst>
          </a:custGeom>
          <a:solidFill>
            <a:srgbClr val="5ECBEF">
              <a:alpha val="3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403933" y="11"/>
            <a:ext cx="3883660" cy="10287000"/>
          </a:xfrm>
          <a:custGeom>
            <a:avLst/>
            <a:gdLst/>
            <a:ahLst/>
            <a:cxnLst/>
            <a:rect l="l" t="t" r="r" b="b"/>
            <a:pathLst>
              <a:path w="3883659" h="10287000">
                <a:moveTo>
                  <a:pt x="3883177" y="0"/>
                </a:moveTo>
                <a:lnTo>
                  <a:pt x="0" y="0"/>
                </a:lnTo>
                <a:lnTo>
                  <a:pt x="1813090" y="10286949"/>
                </a:lnTo>
                <a:lnTo>
                  <a:pt x="3883177" y="10286949"/>
                </a:lnTo>
                <a:lnTo>
                  <a:pt x="3883177" y="0"/>
                </a:lnTo>
                <a:close/>
              </a:path>
            </a:pathLst>
          </a:custGeom>
          <a:solidFill>
            <a:srgbClr val="5ECBE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3401421" y="4571999"/>
            <a:ext cx="4885690" cy="5715000"/>
          </a:xfrm>
          <a:custGeom>
            <a:avLst/>
            <a:gdLst/>
            <a:ahLst/>
            <a:cxnLst/>
            <a:rect l="l" t="t" r="r" b="b"/>
            <a:pathLst>
              <a:path w="4885690" h="5715000">
                <a:moveTo>
                  <a:pt x="4885690" y="0"/>
                </a:moveTo>
                <a:lnTo>
                  <a:pt x="0" y="5714962"/>
                </a:lnTo>
                <a:lnTo>
                  <a:pt x="4885690" y="5714962"/>
                </a:lnTo>
                <a:lnTo>
                  <a:pt x="4885690" y="0"/>
                </a:lnTo>
                <a:close/>
              </a:path>
            </a:pathLst>
          </a:custGeom>
          <a:solidFill>
            <a:srgbClr val="17B0E3">
              <a:alpha val="6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4006551" y="11"/>
            <a:ext cx="4281170" cy="10287000"/>
          </a:xfrm>
          <a:custGeom>
            <a:avLst/>
            <a:gdLst/>
            <a:ahLst/>
            <a:cxnLst/>
            <a:rect l="l" t="t" r="r" b="b"/>
            <a:pathLst>
              <a:path w="4281169" h="10287000">
                <a:moveTo>
                  <a:pt x="4280560" y="0"/>
                </a:moveTo>
                <a:lnTo>
                  <a:pt x="0" y="0"/>
                </a:lnTo>
                <a:lnTo>
                  <a:pt x="3704564" y="10286949"/>
                </a:lnTo>
                <a:lnTo>
                  <a:pt x="4280560" y="10286949"/>
                </a:lnTo>
                <a:lnTo>
                  <a:pt x="4280560" y="0"/>
                </a:lnTo>
                <a:close/>
              </a:path>
            </a:pathLst>
          </a:custGeom>
          <a:solidFill>
            <a:srgbClr val="17B0E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6344265" y="11"/>
            <a:ext cx="1943100" cy="10287000"/>
          </a:xfrm>
          <a:custGeom>
            <a:avLst/>
            <a:gdLst/>
            <a:ahLst/>
            <a:cxnLst/>
            <a:rect l="l" t="t" r="r" b="b"/>
            <a:pathLst>
              <a:path w="1943100" h="10287000">
                <a:moveTo>
                  <a:pt x="1942846" y="0"/>
                </a:moveTo>
                <a:lnTo>
                  <a:pt x="1533486" y="0"/>
                </a:lnTo>
                <a:lnTo>
                  <a:pt x="0" y="10286949"/>
                </a:lnTo>
                <a:lnTo>
                  <a:pt x="1942846" y="10286949"/>
                </a:lnTo>
                <a:lnTo>
                  <a:pt x="1942846" y="0"/>
                </a:lnTo>
                <a:close/>
              </a:path>
            </a:pathLst>
          </a:custGeom>
          <a:solidFill>
            <a:srgbClr val="2E82C2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6403727" y="11"/>
            <a:ext cx="1883410" cy="10287000"/>
          </a:xfrm>
          <a:custGeom>
            <a:avLst/>
            <a:gdLst/>
            <a:ahLst/>
            <a:cxnLst/>
            <a:rect l="l" t="t" r="r" b="b"/>
            <a:pathLst>
              <a:path w="1883409" h="10287000">
                <a:moveTo>
                  <a:pt x="1883384" y="0"/>
                </a:moveTo>
                <a:lnTo>
                  <a:pt x="0" y="0"/>
                </a:lnTo>
                <a:lnTo>
                  <a:pt x="1671574" y="10286949"/>
                </a:lnTo>
                <a:lnTo>
                  <a:pt x="1883384" y="10286949"/>
                </a:lnTo>
                <a:lnTo>
                  <a:pt x="1883384" y="0"/>
                </a:lnTo>
                <a:close/>
              </a:path>
            </a:pathLst>
          </a:custGeom>
          <a:solidFill>
            <a:srgbClr val="236191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5558554" y="5386386"/>
            <a:ext cx="2728595" cy="4900930"/>
          </a:xfrm>
          <a:custGeom>
            <a:avLst/>
            <a:gdLst/>
            <a:ahLst/>
            <a:cxnLst/>
            <a:rect l="l" t="t" r="r" b="b"/>
            <a:pathLst>
              <a:path w="2728594" h="4900930">
                <a:moveTo>
                  <a:pt x="2728557" y="0"/>
                </a:moveTo>
                <a:lnTo>
                  <a:pt x="0" y="4900574"/>
                </a:lnTo>
                <a:lnTo>
                  <a:pt x="2728557" y="4900574"/>
                </a:lnTo>
                <a:lnTo>
                  <a:pt x="2728557" y="0"/>
                </a:lnTo>
                <a:close/>
              </a:path>
            </a:pathLst>
          </a:custGeom>
          <a:solidFill>
            <a:srgbClr val="17B0E3">
              <a:alpha val="6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4029998" y="8043833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10" y="685794"/>
                </a:moveTo>
                <a:lnTo>
                  <a:pt x="0" y="685794"/>
                </a:lnTo>
                <a:lnTo>
                  <a:pt x="0" y="0"/>
                </a:lnTo>
                <a:lnTo>
                  <a:pt x="685710" y="0"/>
                </a:lnTo>
                <a:lnTo>
                  <a:pt x="685710" y="685794"/>
                </a:lnTo>
                <a:close/>
              </a:path>
            </a:pathLst>
          </a:custGeom>
          <a:solidFill>
            <a:srgbClr val="41B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4029998" y="8843927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27" y="271460"/>
                </a:moveTo>
                <a:lnTo>
                  <a:pt x="0" y="271460"/>
                </a:lnTo>
                <a:lnTo>
                  <a:pt x="0" y="0"/>
                </a:lnTo>
                <a:lnTo>
                  <a:pt x="271427" y="0"/>
                </a:lnTo>
                <a:lnTo>
                  <a:pt x="271427" y="271460"/>
                </a:lnTo>
                <a:close/>
              </a:path>
            </a:pathLst>
          </a:custGeom>
          <a:solidFill>
            <a:srgbClr val="2E94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553" y="321696"/>
            <a:ext cx="14901534" cy="1917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24854" y="2736555"/>
            <a:ext cx="15265400" cy="6958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7049177" y="9701206"/>
            <a:ext cx="20129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E94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abc/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015037"/>
            <a:ext cx="675640" cy="4272280"/>
          </a:xfrm>
          <a:custGeom>
            <a:avLst/>
            <a:gdLst/>
            <a:ahLst/>
            <a:cxnLst/>
            <a:rect l="l" t="t" r="r" b="b"/>
            <a:pathLst>
              <a:path w="675640" h="4272280">
                <a:moveTo>
                  <a:pt x="675521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5521" y="4271962"/>
                </a:lnTo>
                <a:close/>
              </a:path>
            </a:pathLst>
          </a:custGeom>
          <a:solidFill>
            <a:srgbClr val="5ECBE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6015037"/>
            <a:ext cx="675640" cy="4272280"/>
          </a:xfrm>
          <a:custGeom>
            <a:avLst/>
            <a:gdLst/>
            <a:ahLst/>
            <a:cxnLst/>
            <a:rect l="l" t="t" r="r" b="b"/>
            <a:pathLst>
              <a:path w="675640" h="4272280">
                <a:moveTo>
                  <a:pt x="675521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5521" y="4271962"/>
                </a:lnTo>
                <a:close/>
              </a:path>
            </a:pathLst>
          </a:custGeom>
          <a:solidFill>
            <a:srgbClr val="5ECBE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1114277" y="1657345"/>
            <a:ext cx="2610485" cy="2000250"/>
            <a:chOff x="1114277" y="1657345"/>
            <a:chExt cx="2610485" cy="2000250"/>
          </a:xfrm>
        </p:grpSpPr>
        <p:sp>
          <p:nvSpPr>
            <p:cNvPr id="5" name="object 5" descr=""/>
            <p:cNvSpPr/>
            <p:nvPr/>
          </p:nvSpPr>
          <p:spPr>
            <a:xfrm>
              <a:off x="1114272" y="2071686"/>
              <a:ext cx="1840230" cy="1586230"/>
            </a:xfrm>
            <a:custGeom>
              <a:avLst/>
              <a:gdLst/>
              <a:ahLst/>
              <a:cxnLst/>
              <a:rect l="l" t="t" r="r" b="b"/>
              <a:pathLst>
                <a:path w="1840230" h="1586229">
                  <a:moveTo>
                    <a:pt x="1839925" y="793051"/>
                  </a:moveTo>
                  <a:lnTo>
                    <a:pt x="1444180" y="0"/>
                  </a:lnTo>
                  <a:lnTo>
                    <a:pt x="395744" y="0"/>
                  </a:lnTo>
                  <a:lnTo>
                    <a:pt x="0" y="793051"/>
                  </a:lnTo>
                  <a:lnTo>
                    <a:pt x="395744" y="1585912"/>
                  </a:lnTo>
                  <a:lnTo>
                    <a:pt x="1444180" y="1585912"/>
                  </a:lnTo>
                  <a:lnTo>
                    <a:pt x="1839925" y="793051"/>
                  </a:lnTo>
                  <a:close/>
                </a:path>
              </a:pathLst>
            </a:custGeom>
            <a:solidFill>
              <a:srgbClr val="5ECB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754515" y="1657349"/>
              <a:ext cx="970280" cy="843280"/>
            </a:xfrm>
            <a:custGeom>
              <a:avLst/>
              <a:gdLst/>
              <a:ahLst/>
              <a:cxnLst/>
              <a:rect l="l" t="t" r="r" b="b"/>
              <a:pathLst>
                <a:path w="970279" h="843280">
                  <a:moveTo>
                    <a:pt x="969886" y="421386"/>
                  </a:moveTo>
                  <a:lnTo>
                    <a:pt x="759561" y="0"/>
                  </a:lnTo>
                  <a:lnTo>
                    <a:pt x="210337" y="0"/>
                  </a:lnTo>
                  <a:lnTo>
                    <a:pt x="0" y="421386"/>
                  </a:lnTo>
                  <a:lnTo>
                    <a:pt x="210337" y="842962"/>
                  </a:lnTo>
                  <a:lnTo>
                    <a:pt x="759561" y="842962"/>
                  </a:lnTo>
                  <a:lnTo>
                    <a:pt x="969886" y="421386"/>
                  </a:lnTo>
                  <a:close/>
                </a:path>
              </a:pathLst>
            </a:custGeom>
            <a:solidFill>
              <a:srgbClr val="2E94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5629262" y="1785949"/>
            <a:ext cx="2505075" cy="2162175"/>
          </a:xfrm>
          <a:custGeom>
            <a:avLst/>
            <a:gdLst/>
            <a:ahLst/>
            <a:cxnLst/>
            <a:rect l="l" t="t" r="r" b="b"/>
            <a:pathLst>
              <a:path w="2505075" h="2162175">
                <a:moveTo>
                  <a:pt x="2505075" y="1080985"/>
                </a:moveTo>
                <a:lnTo>
                  <a:pt x="1964753" y="0"/>
                </a:lnTo>
                <a:lnTo>
                  <a:pt x="540334" y="0"/>
                </a:lnTo>
                <a:lnTo>
                  <a:pt x="0" y="1080985"/>
                </a:lnTo>
                <a:lnTo>
                  <a:pt x="540334" y="2162175"/>
                </a:lnTo>
                <a:lnTo>
                  <a:pt x="1964753" y="2162175"/>
                </a:lnTo>
                <a:lnTo>
                  <a:pt x="2505075" y="1080985"/>
                </a:lnTo>
                <a:close/>
              </a:path>
            </a:pathLst>
          </a:custGeom>
          <a:solidFill>
            <a:srgbClr val="41D0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700700" y="7843837"/>
            <a:ext cx="1085850" cy="933450"/>
          </a:xfrm>
          <a:custGeom>
            <a:avLst/>
            <a:gdLst/>
            <a:ahLst/>
            <a:cxnLst/>
            <a:rect l="l" t="t" r="r" b="b"/>
            <a:pathLst>
              <a:path w="1085850" h="933450">
                <a:moveTo>
                  <a:pt x="1085850" y="466826"/>
                </a:moveTo>
                <a:lnTo>
                  <a:pt x="853630" y="0"/>
                </a:lnTo>
                <a:lnTo>
                  <a:pt x="232219" y="0"/>
                </a:lnTo>
                <a:lnTo>
                  <a:pt x="0" y="466826"/>
                </a:lnTo>
                <a:lnTo>
                  <a:pt x="232219" y="933450"/>
                </a:lnTo>
                <a:lnTo>
                  <a:pt x="853630" y="933450"/>
                </a:lnTo>
                <a:lnTo>
                  <a:pt x="1085850" y="466826"/>
                </a:lnTo>
                <a:close/>
              </a:path>
            </a:pathLst>
          </a:custGeom>
          <a:solidFill>
            <a:srgbClr val="41B0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11165746" y="0"/>
            <a:ext cx="7129780" cy="10294620"/>
            <a:chOff x="11165746" y="0"/>
            <a:chExt cx="7129780" cy="10294620"/>
          </a:xfrm>
        </p:grpSpPr>
        <p:sp>
          <p:nvSpPr>
            <p:cNvPr id="10" name="object 10" descr=""/>
            <p:cNvSpPr/>
            <p:nvPr/>
          </p:nvSpPr>
          <p:spPr>
            <a:xfrm>
              <a:off x="11172889" y="7275"/>
              <a:ext cx="7115175" cy="10280015"/>
            </a:xfrm>
            <a:custGeom>
              <a:avLst/>
              <a:gdLst/>
              <a:ahLst/>
              <a:cxnLst/>
              <a:rect l="l" t="t" r="r" b="b"/>
              <a:pathLst>
                <a:path w="7115175" h="10280015">
                  <a:moveTo>
                    <a:pt x="2892917" y="0"/>
                  </a:moveTo>
                  <a:lnTo>
                    <a:pt x="4720235" y="10279723"/>
                  </a:lnTo>
                </a:path>
                <a:path w="7115175" h="10280015">
                  <a:moveTo>
                    <a:pt x="2892917" y="0"/>
                  </a:moveTo>
                  <a:lnTo>
                    <a:pt x="4720235" y="10279723"/>
                  </a:lnTo>
                </a:path>
                <a:path w="7115175" h="10280015">
                  <a:moveTo>
                    <a:pt x="7115108" y="5534475"/>
                  </a:moveTo>
                  <a:lnTo>
                    <a:pt x="0" y="10279723"/>
                  </a:lnTo>
                </a:path>
                <a:path w="7115175" h="10280015">
                  <a:moveTo>
                    <a:pt x="7115108" y="5534475"/>
                  </a:moveTo>
                  <a:lnTo>
                    <a:pt x="0" y="10279723"/>
                  </a:lnTo>
                </a:path>
              </a:pathLst>
            </a:custGeom>
            <a:ln w="14286">
              <a:solidFill>
                <a:srgbClr val="5ECB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3772845" y="11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266" y="0"/>
                  </a:moveTo>
                  <a:lnTo>
                    <a:pt x="3066224" y="0"/>
                  </a:lnTo>
                  <a:lnTo>
                    <a:pt x="0" y="10286949"/>
                  </a:lnTo>
                  <a:lnTo>
                    <a:pt x="4514266" y="10286949"/>
                  </a:lnTo>
                  <a:lnTo>
                    <a:pt x="4514266" y="0"/>
                  </a:lnTo>
                  <a:close/>
                </a:path>
              </a:pathLst>
            </a:custGeom>
            <a:solidFill>
              <a:srgbClr val="5ECBEF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4403933" y="11"/>
              <a:ext cx="3883660" cy="10287000"/>
            </a:xfrm>
            <a:custGeom>
              <a:avLst/>
              <a:gdLst/>
              <a:ahLst/>
              <a:cxnLst/>
              <a:rect l="l" t="t" r="r" b="b"/>
              <a:pathLst>
                <a:path w="3883659" h="10287000">
                  <a:moveTo>
                    <a:pt x="3883177" y="0"/>
                  </a:moveTo>
                  <a:lnTo>
                    <a:pt x="0" y="0"/>
                  </a:lnTo>
                  <a:lnTo>
                    <a:pt x="1813090" y="10286949"/>
                  </a:lnTo>
                  <a:lnTo>
                    <a:pt x="3883177" y="10286949"/>
                  </a:lnTo>
                  <a:lnTo>
                    <a:pt x="3883177" y="0"/>
                  </a:lnTo>
                  <a:close/>
                </a:path>
              </a:pathLst>
            </a:custGeom>
            <a:solidFill>
              <a:srgbClr val="5ECBE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3401421" y="4571999"/>
              <a:ext cx="4885690" cy="5715000"/>
            </a:xfrm>
            <a:custGeom>
              <a:avLst/>
              <a:gdLst/>
              <a:ahLst/>
              <a:cxnLst/>
              <a:rect l="l" t="t" r="r" b="b"/>
              <a:pathLst>
                <a:path w="4885690" h="5715000">
                  <a:moveTo>
                    <a:pt x="4885690" y="0"/>
                  </a:moveTo>
                  <a:lnTo>
                    <a:pt x="0" y="5714962"/>
                  </a:lnTo>
                  <a:lnTo>
                    <a:pt x="4885690" y="5714962"/>
                  </a:lnTo>
                  <a:lnTo>
                    <a:pt x="4885690" y="0"/>
                  </a:lnTo>
                  <a:close/>
                </a:path>
              </a:pathLst>
            </a:custGeom>
            <a:solidFill>
              <a:srgbClr val="17B0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4006551" y="11"/>
              <a:ext cx="4281170" cy="10287000"/>
            </a:xfrm>
            <a:custGeom>
              <a:avLst/>
              <a:gdLst/>
              <a:ahLst/>
              <a:cxnLst/>
              <a:rect l="l" t="t" r="r" b="b"/>
              <a:pathLst>
                <a:path w="4281169" h="10287000">
                  <a:moveTo>
                    <a:pt x="4280560" y="0"/>
                  </a:moveTo>
                  <a:lnTo>
                    <a:pt x="0" y="0"/>
                  </a:lnTo>
                  <a:lnTo>
                    <a:pt x="3704564" y="10286949"/>
                  </a:lnTo>
                  <a:lnTo>
                    <a:pt x="4280560" y="10286949"/>
                  </a:lnTo>
                  <a:lnTo>
                    <a:pt x="4280560" y="0"/>
                  </a:lnTo>
                  <a:close/>
                </a:path>
              </a:pathLst>
            </a:custGeom>
            <a:solidFill>
              <a:srgbClr val="17B0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6344265" y="11"/>
              <a:ext cx="1943100" cy="10287000"/>
            </a:xfrm>
            <a:custGeom>
              <a:avLst/>
              <a:gdLst/>
              <a:ahLst/>
              <a:cxnLst/>
              <a:rect l="l" t="t" r="r" b="b"/>
              <a:pathLst>
                <a:path w="1943100" h="10287000">
                  <a:moveTo>
                    <a:pt x="1942846" y="0"/>
                  </a:moveTo>
                  <a:lnTo>
                    <a:pt x="1533486" y="0"/>
                  </a:lnTo>
                  <a:lnTo>
                    <a:pt x="0" y="10286949"/>
                  </a:lnTo>
                  <a:lnTo>
                    <a:pt x="1942846" y="10286949"/>
                  </a:lnTo>
                  <a:lnTo>
                    <a:pt x="1942846" y="0"/>
                  </a:lnTo>
                  <a:close/>
                </a:path>
              </a:pathLst>
            </a:custGeom>
            <a:solidFill>
              <a:srgbClr val="2E82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6403727" y="11"/>
              <a:ext cx="1883410" cy="10287000"/>
            </a:xfrm>
            <a:custGeom>
              <a:avLst/>
              <a:gdLst/>
              <a:ahLst/>
              <a:cxnLst/>
              <a:rect l="l" t="t" r="r" b="b"/>
              <a:pathLst>
                <a:path w="1883409" h="10287000">
                  <a:moveTo>
                    <a:pt x="1883384" y="0"/>
                  </a:moveTo>
                  <a:lnTo>
                    <a:pt x="0" y="0"/>
                  </a:lnTo>
                  <a:lnTo>
                    <a:pt x="1671574" y="10286949"/>
                  </a:lnTo>
                  <a:lnTo>
                    <a:pt x="1883384" y="10286949"/>
                  </a:lnTo>
                  <a:lnTo>
                    <a:pt x="1883384" y="0"/>
                  </a:lnTo>
                  <a:close/>
                </a:path>
              </a:pathLst>
            </a:custGeom>
            <a:solidFill>
              <a:srgbClr val="2361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558554" y="5386386"/>
              <a:ext cx="2728595" cy="4900930"/>
            </a:xfrm>
            <a:custGeom>
              <a:avLst/>
              <a:gdLst/>
              <a:ahLst/>
              <a:cxnLst/>
              <a:rect l="l" t="t" r="r" b="b"/>
              <a:pathLst>
                <a:path w="2728594" h="4900930">
                  <a:moveTo>
                    <a:pt x="2728557" y="0"/>
                  </a:moveTo>
                  <a:lnTo>
                    <a:pt x="0" y="4900574"/>
                  </a:lnTo>
                  <a:lnTo>
                    <a:pt x="2728557" y="4900574"/>
                  </a:lnTo>
                  <a:lnTo>
                    <a:pt x="2728557" y="0"/>
                  </a:lnTo>
                  <a:close/>
                </a:path>
              </a:pathLst>
            </a:custGeom>
            <a:solidFill>
              <a:srgbClr val="17B0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" name="object 1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2513" y="9701212"/>
            <a:ext cx="114469" cy="270933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1116012" y="9688125"/>
            <a:ext cx="252158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>
                <a:solidFill>
                  <a:srgbClr val="2E82C2"/>
                </a:solidFill>
                <a:latin typeface="Trebuchet MS"/>
                <a:cs typeface="Trebuchet MS"/>
              </a:rPr>
              <a:t>3/21/2024</a:t>
            </a:r>
            <a:r>
              <a:rPr dirty="0" sz="1650" b="1">
                <a:solidFill>
                  <a:srgbClr val="2E82C2"/>
                </a:solidFill>
                <a:latin typeface="Trebuchet MS"/>
                <a:cs typeface="Trebuchet MS"/>
              </a:rPr>
              <a:t>Annual</a:t>
            </a:r>
            <a:r>
              <a:rPr dirty="0" sz="1650" spc="260" b="1">
                <a:solidFill>
                  <a:srgbClr val="2E82C2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E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7074577" y="9688125"/>
            <a:ext cx="13779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50">
                <a:solidFill>
                  <a:srgbClr val="2E946A"/>
                </a:solidFill>
                <a:latin typeface="Trebuchet MS"/>
                <a:cs typeface="Trebuchet MS"/>
              </a:rPr>
              <a:t>1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01458" y="3091521"/>
            <a:ext cx="3161030" cy="763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850" spc="-10">
                <a:latin typeface="Trebuchet MS"/>
                <a:cs typeface="Trebuchet MS"/>
              </a:rPr>
              <a:t>KIRUTHIK.P</a:t>
            </a:r>
            <a:endParaRPr sz="485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9733274" y="4205993"/>
            <a:ext cx="278447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2055" algn="l"/>
              </a:tabLst>
            </a:pPr>
            <a:r>
              <a:rPr dirty="0" sz="3600" spc="-10" b="1">
                <a:solidFill>
                  <a:srgbClr val="2E946A"/>
                </a:solidFill>
                <a:latin typeface="Trebuchet MS"/>
                <a:cs typeface="Trebuchet MS"/>
              </a:rPr>
              <a:t>Final</a:t>
            </a:r>
            <a:r>
              <a:rPr dirty="0" sz="3600" b="1">
                <a:solidFill>
                  <a:srgbClr val="2E946A"/>
                </a:solidFill>
                <a:latin typeface="Trebuchet MS"/>
                <a:cs typeface="Trebuchet MS"/>
              </a:rPr>
              <a:t>	</a:t>
            </a:r>
            <a:r>
              <a:rPr dirty="0" sz="3600" spc="-10" b="1">
                <a:solidFill>
                  <a:srgbClr val="2E946A"/>
                </a:solidFill>
                <a:latin typeface="Trebuchet MS"/>
                <a:cs typeface="Trebuchet MS"/>
              </a:rPr>
              <a:t>Project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9156" rIns="0" bIns="0" rtlCol="0" vert="horz">
            <a:spAutoFit/>
          </a:bodyPr>
          <a:lstStyle/>
          <a:p>
            <a:pPr marL="45402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RESULTS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116012" y="9701206"/>
            <a:ext cx="2521585" cy="27432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650">
                <a:solidFill>
                  <a:srgbClr val="2E82C2"/>
                </a:solidFill>
                <a:latin typeface="Trebuchet MS"/>
                <a:cs typeface="Trebuchet MS"/>
              </a:rPr>
              <a:t>3/21/2024</a:t>
            </a:r>
            <a:r>
              <a:rPr dirty="0" sz="1650" b="1">
                <a:solidFill>
                  <a:srgbClr val="2E82C2"/>
                </a:solidFill>
                <a:latin typeface="Trebuchet MS"/>
                <a:cs typeface="Trebuchet MS"/>
              </a:rPr>
              <a:t>Annual</a:t>
            </a:r>
            <a:r>
              <a:rPr dirty="0" sz="1650" spc="260" b="1">
                <a:solidFill>
                  <a:srgbClr val="2E82C2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E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960277" y="9701206"/>
            <a:ext cx="252729" cy="27432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650" spc="-25">
                <a:solidFill>
                  <a:srgbClr val="2E94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31244" y="9145963"/>
            <a:ext cx="1833245" cy="4895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3050">
                <a:solidFill>
                  <a:srgbClr val="006FBF"/>
                </a:solidFill>
                <a:uFill>
                  <a:solidFill>
                    <a:srgbClr val="006FBF"/>
                  </a:solidFill>
                </a:uFill>
                <a:latin typeface="Trebuchet MS"/>
                <a:cs typeface="Trebuchet MS"/>
                <a:hlinkClick r:id="rId2"/>
              </a:rPr>
              <a:t>Demo</a:t>
            </a:r>
            <a:r>
              <a:rPr dirty="0" u="sng" sz="3050" spc="-80">
                <a:solidFill>
                  <a:srgbClr val="006FBF"/>
                </a:solidFill>
                <a:uFill>
                  <a:solidFill>
                    <a:srgbClr val="006FBF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3050" spc="-20">
                <a:solidFill>
                  <a:srgbClr val="006FBF"/>
                </a:solidFill>
                <a:uFill>
                  <a:solidFill>
                    <a:srgbClr val="006FBF"/>
                  </a:solidFill>
                </a:uFill>
                <a:latin typeface="Trebuchet MS"/>
                <a:cs typeface="Trebuchet MS"/>
                <a:hlinkClick r:id="rId2"/>
              </a:rPr>
              <a:t>Link</a:t>
            </a:r>
            <a:endParaRPr sz="3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6015037"/>
            <a:ext cx="675640" cy="4272280"/>
          </a:xfrm>
          <a:custGeom>
            <a:avLst/>
            <a:gdLst/>
            <a:ahLst/>
            <a:cxnLst/>
            <a:rect l="l" t="t" r="r" b="b"/>
            <a:pathLst>
              <a:path w="675640" h="4272280">
                <a:moveTo>
                  <a:pt x="675521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5521" y="4271962"/>
                </a:lnTo>
                <a:close/>
              </a:path>
            </a:pathLst>
          </a:custGeom>
          <a:solidFill>
            <a:srgbClr val="5ECBE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6015037"/>
            <a:ext cx="675640" cy="4272280"/>
          </a:xfrm>
          <a:custGeom>
            <a:avLst/>
            <a:gdLst/>
            <a:ahLst/>
            <a:cxnLst/>
            <a:rect l="l" t="t" r="r" b="b"/>
            <a:pathLst>
              <a:path w="675640" h="4272280">
                <a:moveTo>
                  <a:pt x="675521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5521" y="4271962"/>
                </a:lnTo>
                <a:close/>
              </a:path>
            </a:pathLst>
          </a:custGeom>
          <a:solidFill>
            <a:srgbClr val="5ECBE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044111" y="2543175"/>
            <a:ext cx="476250" cy="485775"/>
          </a:xfrm>
          <a:custGeom>
            <a:avLst/>
            <a:gdLst/>
            <a:ahLst/>
            <a:cxnLst/>
            <a:rect l="l" t="t" r="r" b="b"/>
            <a:pathLst>
              <a:path w="476250" h="485775">
                <a:moveTo>
                  <a:pt x="476250" y="485774"/>
                </a:moveTo>
                <a:lnTo>
                  <a:pt x="0" y="485774"/>
                </a:lnTo>
                <a:lnTo>
                  <a:pt x="0" y="0"/>
                </a:lnTo>
                <a:lnTo>
                  <a:pt x="476250" y="0"/>
                </a:lnTo>
                <a:lnTo>
                  <a:pt x="476250" y="485774"/>
                </a:lnTo>
                <a:close/>
              </a:path>
            </a:pathLst>
          </a:custGeom>
          <a:solidFill>
            <a:srgbClr val="2E82C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11165746" y="0"/>
            <a:ext cx="7129780" cy="10294620"/>
            <a:chOff x="11165746" y="0"/>
            <a:chExt cx="7129780" cy="10294620"/>
          </a:xfrm>
        </p:grpSpPr>
        <p:sp>
          <p:nvSpPr>
            <p:cNvPr id="7" name="object 7" descr=""/>
            <p:cNvSpPr/>
            <p:nvPr/>
          </p:nvSpPr>
          <p:spPr>
            <a:xfrm>
              <a:off x="11172889" y="7275"/>
              <a:ext cx="7115175" cy="10280015"/>
            </a:xfrm>
            <a:custGeom>
              <a:avLst/>
              <a:gdLst/>
              <a:ahLst/>
              <a:cxnLst/>
              <a:rect l="l" t="t" r="r" b="b"/>
              <a:pathLst>
                <a:path w="7115175" h="10280015">
                  <a:moveTo>
                    <a:pt x="2892917" y="0"/>
                  </a:moveTo>
                  <a:lnTo>
                    <a:pt x="4720235" y="10279723"/>
                  </a:lnTo>
                </a:path>
                <a:path w="7115175" h="10280015">
                  <a:moveTo>
                    <a:pt x="2892917" y="0"/>
                  </a:moveTo>
                  <a:lnTo>
                    <a:pt x="4720235" y="10279723"/>
                  </a:lnTo>
                </a:path>
                <a:path w="7115175" h="10280015">
                  <a:moveTo>
                    <a:pt x="7115108" y="5534475"/>
                  </a:moveTo>
                  <a:lnTo>
                    <a:pt x="0" y="10279723"/>
                  </a:lnTo>
                </a:path>
                <a:path w="7115175" h="10280015">
                  <a:moveTo>
                    <a:pt x="7115108" y="5534475"/>
                  </a:moveTo>
                  <a:lnTo>
                    <a:pt x="0" y="10279723"/>
                  </a:lnTo>
                </a:path>
              </a:pathLst>
            </a:custGeom>
            <a:ln w="14286">
              <a:solidFill>
                <a:srgbClr val="5ECB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3772845" y="11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266" y="0"/>
                  </a:moveTo>
                  <a:lnTo>
                    <a:pt x="3066224" y="0"/>
                  </a:lnTo>
                  <a:lnTo>
                    <a:pt x="0" y="10286949"/>
                  </a:lnTo>
                  <a:lnTo>
                    <a:pt x="4514266" y="10286949"/>
                  </a:lnTo>
                  <a:lnTo>
                    <a:pt x="4514266" y="0"/>
                  </a:lnTo>
                  <a:close/>
                </a:path>
              </a:pathLst>
            </a:custGeom>
            <a:solidFill>
              <a:srgbClr val="5ECBEF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4403933" y="11"/>
              <a:ext cx="3883660" cy="10287000"/>
            </a:xfrm>
            <a:custGeom>
              <a:avLst/>
              <a:gdLst/>
              <a:ahLst/>
              <a:cxnLst/>
              <a:rect l="l" t="t" r="r" b="b"/>
              <a:pathLst>
                <a:path w="3883659" h="10287000">
                  <a:moveTo>
                    <a:pt x="3883177" y="0"/>
                  </a:moveTo>
                  <a:lnTo>
                    <a:pt x="0" y="0"/>
                  </a:lnTo>
                  <a:lnTo>
                    <a:pt x="1813090" y="10286949"/>
                  </a:lnTo>
                  <a:lnTo>
                    <a:pt x="3883177" y="10286949"/>
                  </a:lnTo>
                  <a:lnTo>
                    <a:pt x="3883177" y="0"/>
                  </a:lnTo>
                  <a:close/>
                </a:path>
              </a:pathLst>
            </a:custGeom>
            <a:solidFill>
              <a:srgbClr val="5ECBE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3401421" y="4571999"/>
              <a:ext cx="4885690" cy="5715000"/>
            </a:xfrm>
            <a:custGeom>
              <a:avLst/>
              <a:gdLst/>
              <a:ahLst/>
              <a:cxnLst/>
              <a:rect l="l" t="t" r="r" b="b"/>
              <a:pathLst>
                <a:path w="4885690" h="5715000">
                  <a:moveTo>
                    <a:pt x="4885690" y="0"/>
                  </a:moveTo>
                  <a:lnTo>
                    <a:pt x="0" y="5714962"/>
                  </a:lnTo>
                  <a:lnTo>
                    <a:pt x="4885690" y="5714962"/>
                  </a:lnTo>
                  <a:lnTo>
                    <a:pt x="4885690" y="0"/>
                  </a:lnTo>
                  <a:close/>
                </a:path>
              </a:pathLst>
            </a:custGeom>
            <a:solidFill>
              <a:srgbClr val="17B0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4006551" y="11"/>
              <a:ext cx="4281170" cy="10287000"/>
            </a:xfrm>
            <a:custGeom>
              <a:avLst/>
              <a:gdLst/>
              <a:ahLst/>
              <a:cxnLst/>
              <a:rect l="l" t="t" r="r" b="b"/>
              <a:pathLst>
                <a:path w="4281169" h="10287000">
                  <a:moveTo>
                    <a:pt x="4280560" y="0"/>
                  </a:moveTo>
                  <a:lnTo>
                    <a:pt x="0" y="0"/>
                  </a:lnTo>
                  <a:lnTo>
                    <a:pt x="3704564" y="10286949"/>
                  </a:lnTo>
                  <a:lnTo>
                    <a:pt x="4280560" y="10286949"/>
                  </a:lnTo>
                  <a:lnTo>
                    <a:pt x="4280560" y="0"/>
                  </a:lnTo>
                  <a:close/>
                </a:path>
              </a:pathLst>
            </a:custGeom>
            <a:solidFill>
              <a:srgbClr val="17B0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6344265" y="11"/>
              <a:ext cx="1943100" cy="10287000"/>
            </a:xfrm>
            <a:custGeom>
              <a:avLst/>
              <a:gdLst/>
              <a:ahLst/>
              <a:cxnLst/>
              <a:rect l="l" t="t" r="r" b="b"/>
              <a:pathLst>
                <a:path w="1943100" h="10287000">
                  <a:moveTo>
                    <a:pt x="1942846" y="0"/>
                  </a:moveTo>
                  <a:lnTo>
                    <a:pt x="1533486" y="0"/>
                  </a:lnTo>
                  <a:lnTo>
                    <a:pt x="0" y="10286949"/>
                  </a:lnTo>
                  <a:lnTo>
                    <a:pt x="1942846" y="10286949"/>
                  </a:lnTo>
                  <a:lnTo>
                    <a:pt x="1942846" y="0"/>
                  </a:lnTo>
                  <a:close/>
                </a:path>
              </a:pathLst>
            </a:custGeom>
            <a:solidFill>
              <a:srgbClr val="2E82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403727" y="11"/>
              <a:ext cx="1883410" cy="10287000"/>
            </a:xfrm>
            <a:custGeom>
              <a:avLst/>
              <a:gdLst/>
              <a:ahLst/>
              <a:cxnLst/>
              <a:rect l="l" t="t" r="r" b="b"/>
              <a:pathLst>
                <a:path w="1883409" h="10287000">
                  <a:moveTo>
                    <a:pt x="1883384" y="0"/>
                  </a:moveTo>
                  <a:lnTo>
                    <a:pt x="0" y="0"/>
                  </a:lnTo>
                  <a:lnTo>
                    <a:pt x="1671574" y="10286949"/>
                  </a:lnTo>
                  <a:lnTo>
                    <a:pt x="1883384" y="10286949"/>
                  </a:lnTo>
                  <a:lnTo>
                    <a:pt x="1883384" y="0"/>
                  </a:lnTo>
                  <a:close/>
                </a:path>
              </a:pathLst>
            </a:custGeom>
            <a:solidFill>
              <a:srgbClr val="2361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5558554" y="5386386"/>
              <a:ext cx="2728595" cy="4900930"/>
            </a:xfrm>
            <a:custGeom>
              <a:avLst/>
              <a:gdLst/>
              <a:ahLst/>
              <a:cxnLst/>
              <a:rect l="l" t="t" r="r" b="b"/>
              <a:pathLst>
                <a:path w="2728594" h="4900930">
                  <a:moveTo>
                    <a:pt x="2728557" y="0"/>
                  </a:moveTo>
                  <a:lnTo>
                    <a:pt x="0" y="4900574"/>
                  </a:lnTo>
                  <a:lnTo>
                    <a:pt x="2728557" y="4900574"/>
                  </a:lnTo>
                  <a:lnTo>
                    <a:pt x="2728557" y="0"/>
                  </a:lnTo>
                  <a:close/>
                </a:path>
              </a:pathLst>
            </a:custGeom>
            <a:solidFill>
              <a:srgbClr val="17B0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029998" y="8043833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10" y="685794"/>
                  </a:moveTo>
                  <a:lnTo>
                    <a:pt x="0" y="685794"/>
                  </a:lnTo>
                  <a:lnTo>
                    <a:pt x="0" y="0"/>
                  </a:lnTo>
                  <a:lnTo>
                    <a:pt x="685710" y="0"/>
                  </a:lnTo>
                  <a:lnTo>
                    <a:pt x="685710" y="685794"/>
                  </a:lnTo>
                  <a:close/>
                </a:path>
              </a:pathLst>
            </a:custGeom>
            <a:solidFill>
              <a:srgbClr val="41B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4029998" y="8843927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27" y="271460"/>
                  </a:moveTo>
                  <a:lnTo>
                    <a:pt x="0" y="271460"/>
                  </a:lnTo>
                  <a:lnTo>
                    <a:pt x="0" y="0"/>
                  </a:lnTo>
                  <a:lnTo>
                    <a:pt x="271427" y="0"/>
                  </a:lnTo>
                  <a:lnTo>
                    <a:pt x="271427" y="271460"/>
                  </a:lnTo>
                  <a:close/>
                </a:path>
              </a:pathLst>
            </a:custGeom>
            <a:solidFill>
              <a:srgbClr val="2E946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700087" y="9615487"/>
            <a:ext cx="5557520" cy="443230"/>
            <a:chOff x="700087" y="9615487"/>
            <a:chExt cx="5557520" cy="443230"/>
          </a:xfrm>
        </p:grpSpPr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9449" cy="304799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700087" y="9615487"/>
              <a:ext cx="5557520" cy="443230"/>
            </a:xfrm>
            <a:custGeom>
              <a:avLst/>
              <a:gdLst/>
              <a:ahLst/>
              <a:cxnLst/>
              <a:rect l="l" t="t" r="r" b="b"/>
              <a:pathLst>
                <a:path w="5557520" h="443229">
                  <a:moveTo>
                    <a:pt x="5557167" y="442912"/>
                  </a:moveTo>
                  <a:lnTo>
                    <a:pt x="0" y="442912"/>
                  </a:lnTo>
                  <a:lnTo>
                    <a:pt x="0" y="0"/>
                  </a:lnTo>
                  <a:lnTo>
                    <a:pt x="5557167" y="0"/>
                  </a:lnTo>
                  <a:lnTo>
                    <a:pt x="5557167" y="442912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400"/>
              <a:t>PROJECT</a:t>
            </a:r>
            <a:r>
              <a:rPr dirty="0" sz="6400" spc="-35"/>
              <a:t> </a:t>
            </a:r>
            <a:r>
              <a:rPr dirty="0" sz="6400" spc="-10"/>
              <a:t>TITLE</a:t>
            </a:r>
            <a:endParaRPr sz="6400"/>
          </a:p>
        </p:txBody>
      </p:sp>
      <p:sp>
        <p:nvSpPr>
          <p:cNvPr id="21" name="object 21" descr=""/>
          <p:cNvSpPr txBox="1"/>
          <p:nvPr/>
        </p:nvSpPr>
        <p:spPr>
          <a:xfrm>
            <a:off x="8188783" y="3770191"/>
            <a:ext cx="9510395" cy="2611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16599"/>
              </a:lnSpc>
              <a:spcBef>
                <a:spcPts val="95"/>
              </a:spcBef>
            </a:pPr>
            <a:r>
              <a:rPr dirty="0" sz="4850" spc="-335">
                <a:latin typeface="Arial Black"/>
                <a:cs typeface="Arial Black"/>
              </a:rPr>
              <a:t>Estimating</a:t>
            </a:r>
            <a:r>
              <a:rPr dirty="0" sz="4850" spc="-459">
                <a:latin typeface="Arial Black"/>
                <a:cs typeface="Arial Black"/>
              </a:rPr>
              <a:t> </a:t>
            </a:r>
            <a:r>
              <a:rPr dirty="0" sz="4850" spc="-330">
                <a:latin typeface="Arial Black"/>
                <a:cs typeface="Arial Black"/>
              </a:rPr>
              <a:t>House</a:t>
            </a:r>
            <a:r>
              <a:rPr dirty="0" sz="4850" spc="-459">
                <a:latin typeface="Arial Black"/>
                <a:cs typeface="Arial Black"/>
              </a:rPr>
              <a:t> </a:t>
            </a:r>
            <a:r>
              <a:rPr dirty="0" sz="4850" spc="-325">
                <a:latin typeface="Arial Black"/>
                <a:cs typeface="Arial Black"/>
              </a:rPr>
              <a:t>Price</a:t>
            </a:r>
            <a:r>
              <a:rPr dirty="0" sz="4850" spc="-455">
                <a:latin typeface="Arial Black"/>
                <a:cs typeface="Arial Black"/>
              </a:rPr>
              <a:t> </a:t>
            </a:r>
            <a:r>
              <a:rPr dirty="0" sz="4850" spc="-210">
                <a:latin typeface="Arial Black"/>
                <a:cs typeface="Arial Black"/>
              </a:rPr>
              <a:t>in</a:t>
            </a:r>
            <a:r>
              <a:rPr dirty="0" sz="4850" spc="-459">
                <a:latin typeface="Arial Black"/>
                <a:cs typeface="Arial Black"/>
              </a:rPr>
              <a:t> </a:t>
            </a:r>
            <a:r>
              <a:rPr dirty="0" sz="4850" spc="-425">
                <a:latin typeface="Arial Black"/>
                <a:cs typeface="Arial Black"/>
              </a:rPr>
              <a:t>stock </a:t>
            </a:r>
            <a:r>
              <a:rPr dirty="0" sz="4850" spc="-350">
                <a:latin typeface="Arial Black"/>
                <a:cs typeface="Arial Black"/>
              </a:rPr>
              <a:t>market</a:t>
            </a:r>
            <a:r>
              <a:rPr dirty="0" sz="4850" spc="-455">
                <a:latin typeface="Arial Black"/>
                <a:cs typeface="Arial Black"/>
              </a:rPr>
              <a:t> </a:t>
            </a:r>
            <a:r>
              <a:rPr dirty="0" sz="4850" spc="-335">
                <a:latin typeface="Arial Black"/>
                <a:cs typeface="Arial Black"/>
              </a:rPr>
              <a:t>with</a:t>
            </a:r>
            <a:r>
              <a:rPr dirty="0" sz="4850" spc="-450">
                <a:latin typeface="Arial Black"/>
                <a:cs typeface="Arial Black"/>
              </a:rPr>
              <a:t> </a:t>
            </a:r>
            <a:r>
              <a:rPr dirty="0" sz="4850" spc="-315">
                <a:latin typeface="Arial Black"/>
                <a:cs typeface="Arial Black"/>
              </a:rPr>
              <a:t>Random</a:t>
            </a:r>
            <a:r>
              <a:rPr dirty="0" sz="4850" spc="-455">
                <a:latin typeface="Arial Black"/>
                <a:cs typeface="Arial Black"/>
              </a:rPr>
              <a:t> </a:t>
            </a:r>
            <a:r>
              <a:rPr dirty="0" sz="4850" spc="-325">
                <a:latin typeface="Arial Black"/>
                <a:cs typeface="Arial Black"/>
              </a:rPr>
              <a:t>Forest </a:t>
            </a:r>
            <a:r>
              <a:rPr dirty="0" sz="4850" spc="-380">
                <a:latin typeface="Arial Black"/>
                <a:cs typeface="Arial Black"/>
              </a:rPr>
              <a:t>Regression</a:t>
            </a:r>
            <a:endParaRPr sz="4850">
              <a:latin typeface="Arial Black"/>
              <a:cs typeface="Arial Black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0360" y="3186234"/>
            <a:ext cx="6332532" cy="5246369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806573" y="9326267"/>
            <a:ext cx="252158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>
                <a:solidFill>
                  <a:srgbClr val="2E82C2"/>
                </a:solidFill>
                <a:latin typeface="Trebuchet MS"/>
                <a:cs typeface="Trebuchet MS"/>
              </a:rPr>
              <a:t>3/21/2024</a:t>
            </a:r>
            <a:r>
              <a:rPr dirty="0" sz="1650" b="1">
                <a:solidFill>
                  <a:srgbClr val="2E82C2"/>
                </a:solidFill>
                <a:latin typeface="Trebuchet MS"/>
                <a:cs typeface="Trebuchet MS"/>
              </a:rPr>
              <a:t>Annual</a:t>
            </a:r>
            <a:r>
              <a:rPr dirty="0" sz="1650" spc="260" b="1">
                <a:solidFill>
                  <a:srgbClr val="2E82C2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E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7074577" y="9688125"/>
            <a:ext cx="13779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50">
                <a:solidFill>
                  <a:srgbClr val="2E946A"/>
                </a:solidFill>
                <a:latin typeface="Trebuchet MS"/>
                <a:cs typeface="Trebuchet MS"/>
              </a:rPr>
              <a:t>2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29" y="6014931"/>
            <a:ext cx="671830" cy="4267835"/>
          </a:xfrm>
          <a:custGeom>
            <a:avLst/>
            <a:gdLst/>
            <a:ahLst/>
            <a:cxnLst/>
            <a:rect l="l" t="t" r="r" b="b"/>
            <a:pathLst>
              <a:path w="671830" h="4267834">
                <a:moveTo>
                  <a:pt x="671505" y="4267403"/>
                </a:moveTo>
                <a:lnTo>
                  <a:pt x="0" y="4267403"/>
                </a:lnTo>
                <a:lnTo>
                  <a:pt x="0" y="0"/>
                </a:lnTo>
                <a:lnTo>
                  <a:pt x="671505" y="4267403"/>
                </a:lnTo>
                <a:close/>
              </a:path>
            </a:pathLst>
          </a:custGeom>
          <a:solidFill>
            <a:srgbClr val="5ECBE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9" y="6014931"/>
            <a:ext cx="671830" cy="4267835"/>
          </a:xfrm>
          <a:custGeom>
            <a:avLst/>
            <a:gdLst/>
            <a:ahLst/>
            <a:cxnLst/>
            <a:rect l="l" t="t" r="r" b="b"/>
            <a:pathLst>
              <a:path w="671830" h="4267834">
                <a:moveTo>
                  <a:pt x="671505" y="4267403"/>
                </a:moveTo>
                <a:lnTo>
                  <a:pt x="0" y="4267403"/>
                </a:lnTo>
                <a:lnTo>
                  <a:pt x="0" y="0"/>
                </a:lnTo>
                <a:lnTo>
                  <a:pt x="671505" y="4267403"/>
                </a:lnTo>
                <a:close/>
              </a:path>
            </a:pathLst>
          </a:custGeom>
          <a:solidFill>
            <a:srgbClr val="5ECBE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1044225" y="671524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542925" y="271462"/>
                </a:moveTo>
                <a:lnTo>
                  <a:pt x="538556" y="222656"/>
                </a:lnTo>
                <a:lnTo>
                  <a:pt x="525945" y="176733"/>
                </a:lnTo>
                <a:lnTo>
                  <a:pt x="505866" y="134442"/>
                </a:lnTo>
                <a:lnTo>
                  <a:pt x="479082" y="96558"/>
                </a:lnTo>
                <a:lnTo>
                  <a:pt x="446366" y="63842"/>
                </a:lnTo>
                <a:lnTo>
                  <a:pt x="408482" y="37058"/>
                </a:lnTo>
                <a:lnTo>
                  <a:pt x="366191" y="16979"/>
                </a:lnTo>
                <a:lnTo>
                  <a:pt x="320268" y="4368"/>
                </a:lnTo>
                <a:lnTo>
                  <a:pt x="271462" y="0"/>
                </a:lnTo>
                <a:lnTo>
                  <a:pt x="222669" y="4368"/>
                </a:lnTo>
                <a:lnTo>
                  <a:pt x="176745" y="16979"/>
                </a:lnTo>
                <a:lnTo>
                  <a:pt x="134454" y="37058"/>
                </a:lnTo>
                <a:lnTo>
                  <a:pt x="96570" y="63842"/>
                </a:lnTo>
                <a:lnTo>
                  <a:pt x="63855" y="96558"/>
                </a:lnTo>
                <a:lnTo>
                  <a:pt x="37071" y="134442"/>
                </a:lnTo>
                <a:lnTo>
                  <a:pt x="16992" y="176733"/>
                </a:lnTo>
                <a:lnTo>
                  <a:pt x="4381" y="222656"/>
                </a:lnTo>
                <a:lnTo>
                  <a:pt x="0" y="271462"/>
                </a:lnTo>
                <a:lnTo>
                  <a:pt x="4381" y="320255"/>
                </a:lnTo>
                <a:lnTo>
                  <a:pt x="16992" y="366179"/>
                </a:lnTo>
                <a:lnTo>
                  <a:pt x="37071" y="408470"/>
                </a:lnTo>
                <a:lnTo>
                  <a:pt x="63855" y="446354"/>
                </a:lnTo>
                <a:lnTo>
                  <a:pt x="96570" y="479069"/>
                </a:lnTo>
                <a:lnTo>
                  <a:pt x="134454" y="505853"/>
                </a:lnTo>
                <a:lnTo>
                  <a:pt x="176745" y="525932"/>
                </a:lnTo>
                <a:lnTo>
                  <a:pt x="222669" y="538543"/>
                </a:lnTo>
                <a:lnTo>
                  <a:pt x="271462" y="542925"/>
                </a:lnTo>
                <a:lnTo>
                  <a:pt x="320268" y="538543"/>
                </a:lnTo>
                <a:lnTo>
                  <a:pt x="366191" y="525932"/>
                </a:lnTo>
                <a:lnTo>
                  <a:pt x="408482" y="505853"/>
                </a:lnTo>
                <a:lnTo>
                  <a:pt x="446366" y="479069"/>
                </a:lnTo>
                <a:lnTo>
                  <a:pt x="479082" y="446354"/>
                </a:lnTo>
                <a:lnTo>
                  <a:pt x="505866" y="408470"/>
                </a:lnTo>
                <a:lnTo>
                  <a:pt x="525945" y="366179"/>
                </a:lnTo>
                <a:lnTo>
                  <a:pt x="538556" y="320255"/>
                </a:lnTo>
                <a:lnTo>
                  <a:pt x="542925" y="271462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11165746" y="0"/>
            <a:ext cx="7129780" cy="10294620"/>
            <a:chOff x="11165746" y="0"/>
            <a:chExt cx="7129780" cy="10294620"/>
          </a:xfrm>
        </p:grpSpPr>
        <p:sp>
          <p:nvSpPr>
            <p:cNvPr id="7" name="object 7" descr=""/>
            <p:cNvSpPr/>
            <p:nvPr/>
          </p:nvSpPr>
          <p:spPr>
            <a:xfrm>
              <a:off x="11172889" y="7275"/>
              <a:ext cx="7115175" cy="10280015"/>
            </a:xfrm>
            <a:custGeom>
              <a:avLst/>
              <a:gdLst/>
              <a:ahLst/>
              <a:cxnLst/>
              <a:rect l="l" t="t" r="r" b="b"/>
              <a:pathLst>
                <a:path w="7115175" h="10280015">
                  <a:moveTo>
                    <a:pt x="2892917" y="0"/>
                  </a:moveTo>
                  <a:lnTo>
                    <a:pt x="4720235" y="10279723"/>
                  </a:lnTo>
                </a:path>
                <a:path w="7115175" h="10280015">
                  <a:moveTo>
                    <a:pt x="2892917" y="0"/>
                  </a:moveTo>
                  <a:lnTo>
                    <a:pt x="4720235" y="10279723"/>
                  </a:lnTo>
                </a:path>
                <a:path w="7115175" h="10280015">
                  <a:moveTo>
                    <a:pt x="7115108" y="5534475"/>
                  </a:moveTo>
                  <a:lnTo>
                    <a:pt x="0" y="10279723"/>
                  </a:lnTo>
                </a:path>
                <a:path w="7115175" h="10280015">
                  <a:moveTo>
                    <a:pt x="7115108" y="5534475"/>
                  </a:moveTo>
                  <a:lnTo>
                    <a:pt x="0" y="10279723"/>
                  </a:lnTo>
                </a:path>
              </a:pathLst>
            </a:custGeom>
            <a:ln w="14286">
              <a:solidFill>
                <a:srgbClr val="5ECB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3772845" y="11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266" y="0"/>
                  </a:moveTo>
                  <a:lnTo>
                    <a:pt x="3066224" y="0"/>
                  </a:lnTo>
                  <a:lnTo>
                    <a:pt x="0" y="10286949"/>
                  </a:lnTo>
                  <a:lnTo>
                    <a:pt x="4514266" y="10286949"/>
                  </a:lnTo>
                  <a:lnTo>
                    <a:pt x="4514266" y="0"/>
                  </a:lnTo>
                  <a:close/>
                </a:path>
              </a:pathLst>
            </a:custGeom>
            <a:solidFill>
              <a:srgbClr val="5ECBEF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4403933" y="11"/>
              <a:ext cx="3883660" cy="10287000"/>
            </a:xfrm>
            <a:custGeom>
              <a:avLst/>
              <a:gdLst/>
              <a:ahLst/>
              <a:cxnLst/>
              <a:rect l="l" t="t" r="r" b="b"/>
              <a:pathLst>
                <a:path w="3883659" h="10287000">
                  <a:moveTo>
                    <a:pt x="3883177" y="0"/>
                  </a:moveTo>
                  <a:lnTo>
                    <a:pt x="0" y="0"/>
                  </a:lnTo>
                  <a:lnTo>
                    <a:pt x="1813090" y="10286949"/>
                  </a:lnTo>
                  <a:lnTo>
                    <a:pt x="3883177" y="10286949"/>
                  </a:lnTo>
                  <a:lnTo>
                    <a:pt x="3883177" y="0"/>
                  </a:lnTo>
                  <a:close/>
                </a:path>
              </a:pathLst>
            </a:custGeom>
            <a:solidFill>
              <a:srgbClr val="5ECBE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3401421" y="4571999"/>
              <a:ext cx="4885690" cy="5715000"/>
            </a:xfrm>
            <a:custGeom>
              <a:avLst/>
              <a:gdLst/>
              <a:ahLst/>
              <a:cxnLst/>
              <a:rect l="l" t="t" r="r" b="b"/>
              <a:pathLst>
                <a:path w="4885690" h="5715000">
                  <a:moveTo>
                    <a:pt x="4885690" y="0"/>
                  </a:moveTo>
                  <a:lnTo>
                    <a:pt x="0" y="5714962"/>
                  </a:lnTo>
                  <a:lnTo>
                    <a:pt x="4885690" y="5714962"/>
                  </a:lnTo>
                  <a:lnTo>
                    <a:pt x="4885690" y="0"/>
                  </a:lnTo>
                  <a:close/>
                </a:path>
              </a:pathLst>
            </a:custGeom>
            <a:solidFill>
              <a:srgbClr val="17B0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4006551" y="11"/>
              <a:ext cx="4281170" cy="10287000"/>
            </a:xfrm>
            <a:custGeom>
              <a:avLst/>
              <a:gdLst/>
              <a:ahLst/>
              <a:cxnLst/>
              <a:rect l="l" t="t" r="r" b="b"/>
              <a:pathLst>
                <a:path w="4281169" h="10287000">
                  <a:moveTo>
                    <a:pt x="4280560" y="0"/>
                  </a:moveTo>
                  <a:lnTo>
                    <a:pt x="0" y="0"/>
                  </a:lnTo>
                  <a:lnTo>
                    <a:pt x="3704564" y="10286949"/>
                  </a:lnTo>
                  <a:lnTo>
                    <a:pt x="4280560" y="10286949"/>
                  </a:lnTo>
                  <a:lnTo>
                    <a:pt x="4280560" y="0"/>
                  </a:lnTo>
                  <a:close/>
                </a:path>
              </a:pathLst>
            </a:custGeom>
            <a:solidFill>
              <a:srgbClr val="17B0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6344265" y="11"/>
              <a:ext cx="1943100" cy="10287000"/>
            </a:xfrm>
            <a:custGeom>
              <a:avLst/>
              <a:gdLst/>
              <a:ahLst/>
              <a:cxnLst/>
              <a:rect l="l" t="t" r="r" b="b"/>
              <a:pathLst>
                <a:path w="1943100" h="10287000">
                  <a:moveTo>
                    <a:pt x="1942846" y="0"/>
                  </a:moveTo>
                  <a:lnTo>
                    <a:pt x="1533486" y="0"/>
                  </a:lnTo>
                  <a:lnTo>
                    <a:pt x="0" y="10286949"/>
                  </a:lnTo>
                  <a:lnTo>
                    <a:pt x="1942846" y="10286949"/>
                  </a:lnTo>
                  <a:lnTo>
                    <a:pt x="1942846" y="0"/>
                  </a:lnTo>
                  <a:close/>
                </a:path>
              </a:pathLst>
            </a:custGeom>
            <a:solidFill>
              <a:srgbClr val="2E82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403727" y="11"/>
              <a:ext cx="1883410" cy="10287000"/>
            </a:xfrm>
            <a:custGeom>
              <a:avLst/>
              <a:gdLst/>
              <a:ahLst/>
              <a:cxnLst/>
              <a:rect l="l" t="t" r="r" b="b"/>
              <a:pathLst>
                <a:path w="1883409" h="10287000">
                  <a:moveTo>
                    <a:pt x="1883384" y="0"/>
                  </a:moveTo>
                  <a:lnTo>
                    <a:pt x="0" y="0"/>
                  </a:lnTo>
                  <a:lnTo>
                    <a:pt x="1671574" y="10286949"/>
                  </a:lnTo>
                  <a:lnTo>
                    <a:pt x="1883384" y="10286949"/>
                  </a:lnTo>
                  <a:lnTo>
                    <a:pt x="1883384" y="0"/>
                  </a:lnTo>
                  <a:close/>
                </a:path>
              </a:pathLst>
            </a:custGeom>
            <a:solidFill>
              <a:srgbClr val="2361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5558554" y="5386386"/>
              <a:ext cx="2728595" cy="4900930"/>
            </a:xfrm>
            <a:custGeom>
              <a:avLst/>
              <a:gdLst/>
              <a:ahLst/>
              <a:cxnLst/>
              <a:rect l="l" t="t" r="r" b="b"/>
              <a:pathLst>
                <a:path w="2728594" h="4900930">
                  <a:moveTo>
                    <a:pt x="2728557" y="0"/>
                  </a:moveTo>
                  <a:lnTo>
                    <a:pt x="0" y="4900574"/>
                  </a:lnTo>
                  <a:lnTo>
                    <a:pt x="2728557" y="4900574"/>
                  </a:lnTo>
                  <a:lnTo>
                    <a:pt x="2728557" y="0"/>
                  </a:lnTo>
                  <a:close/>
                </a:path>
              </a:pathLst>
            </a:custGeom>
            <a:solidFill>
              <a:srgbClr val="17B0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6515689" y="8415312"/>
              <a:ext cx="971550" cy="971550"/>
            </a:xfrm>
            <a:custGeom>
              <a:avLst/>
              <a:gdLst/>
              <a:ahLst/>
              <a:cxnLst/>
              <a:rect l="l" t="t" r="r" b="b"/>
              <a:pathLst>
                <a:path w="971550" h="971550">
                  <a:moveTo>
                    <a:pt x="971423" y="485775"/>
                  </a:moveTo>
                  <a:lnTo>
                    <a:pt x="969200" y="439000"/>
                  </a:lnTo>
                  <a:lnTo>
                    <a:pt x="962672" y="393484"/>
                  </a:lnTo>
                  <a:lnTo>
                    <a:pt x="952017" y="349427"/>
                  </a:lnTo>
                  <a:lnTo>
                    <a:pt x="937475" y="307022"/>
                  </a:lnTo>
                  <a:lnTo>
                    <a:pt x="919226" y="266496"/>
                  </a:lnTo>
                  <a:lnTo>
                    <a:pt x="897470" y="228041"/>
                  </a:lnTo>
                  <a:lnTo>
                    <a:pt x="872439" y="191858"/>
                  </a:lnTo>
                  <a:lnTo>
                    <a:pt x="844308" y="158165"/>
                  </a:lnTo>
                  <a:lnTo>
                    <a:pt x="813282" y="127139"/>
                  </a:lnTo>
                  <a:lnTo>
                    <a:pt x="779589" y="99009"/>
                  </a:lnTo>
                  <a:lnTo>
                    <a:pt x="743407" y="73964"/>
                  </a:lnTo>
                  <a:lnTo>
                    <a:pt x="704964" y="52209"/>
                  </a:lnTo>
                  <a:lnTo>
                    <a:pt x="664438" y="33959"/>
                  </a:lnTo>
                  <a:lnTo>
                    <a:pt x="622046" y="19405"/>
                  </a:lnTo>
                  <a:lnTo>
                    <a:pt x="578002" y="8763"/>
                  </a:lnTo>
                  <a:lnTo>
                    <a:pt x="532485" y="2222"/>
                  </a:lnTo>
                  <a:lnTo>
                    <a:pt x="485711" y="0"/>
                  </a:lnTo>
                  <a:lnTo>
                    <a:pt x="438950" y="2222"/>
                  </a:lnTo>
                  <a:lnTo>
                    <a:pt x="393433" y="8763"/>
                  </a:lnTo>
                  <a:lnTo>
                    <a:pt x="349389" y="19405"/>
                  </a:lnTo>
                  <a:lnTo>
                    <a:pt x="306997" y="33959"/>
                  </a:lnTo>
                  <a:lnTo>
                    <a:pt x="266471" y="52209"/>
                  </a:lnTo>
                  <a:lnTo>
                    <a:pt x="228015" y="73964"/>
                  </a:lnTo>
                  <a:lnTo>
                    <a:pt x="191846" y="99009"/>
                  </a:lnTo>
                  <a:lnTo>
                    <a:pt x="158140" y="127139"/>
                  </a:lnTo>
                  <a:lnTo>
                    <a:pt x="127127" y="158165"/>
                  </a:lnTo>
                  <a:lnTo>
                    <a:pt x="98996" y="191858"/>
                  </a:lnTo>
                  <a:lnTo>
                    <a:pt x="73952" y="228041"/>
                  </a:lnTo>
                  <a:lnTo>
                    <a:pt x="52209" y="266496"/>
                  </a:lnTo>
                  <a:lnTo>
                    <a:pt x="33959" y="307022"/>
                  </a:lnTo>
                  <a:lnTo>
                    <a:pt x="19405" y="349427"/>
                  </a:lnTo>
                  <a:lnTo>
                    <a:pt x="8763" y="393484"/>
                  </a:lnTo>
                  <a:lnTo>
                    <a:pt x="2235" y="439000"/>
                  </a:lnTo>
                  <a:lnTo>
                    <a:pt x="0" y="485775"/>
                  </a:lnTo>
                  <a:lnTo>
                    <a:pt x="2235" y="532549"/>
                  </a:lnTo>
                  <a:lnTo>
                    <a:pt x="8763" y="578065"/>
                  </a:lnTo>
                  <a:lnTo>
                    <a:pt x="19405" y="622122"/>
                  </a:lnTo>
                  <a:lnTo>
                    <a:pt x="33959" y="664514"/>
                  </a:lnTo>
                  <a:lnTo>
                    <a:pt x="52209" y="705040"/>
                  </a:lnTo>
                  <a:lnTo>
                    <a:pt x="73952" y="743496"/>
                  </a:lnTo>
                  <a:lnTo>
                    <a:pt x="98996" y="779678"/>
                  </a:lnTo>
                  <a:lnTo>
                    <a:pt x="127127" y="813384"/>
                  </a:lnTo>
                  <a:lnTo>
                    <a:pt x="158140" y="844397"/>
                  </a:lnTo>
                  <a:lnTo>
                    <a:pt x="191846" y="872540"/>
                  </a:lnTo>
                  <a:lnTo>
                    <a:pt x="228015" y="897585"/>
                  </a:lnTo>
                  <a:lnTo>
                    <a:pt x="266471" y="919327"/>
                  </a:lnTo>
                  <a:lnTo>
                    <a:pt x="306997" y="937577"/>
                  </a:lnTo>
                  <a:lnTo>
                    <a:pt x="349389" y="952131"/>
                  </a:lnTo>
                  <a:lnTo>
                    <a:pt x="393433" y="962787"/>
                  </a:lnTo>
                  <a:lnTo>
                    <a:pt x="438950" y="969314"/>
                  </a:lnTo>
                  <a:lnTo>
                    <a:pt x="485711" y="971537"/>
                  </a:lnTo>
                  <a:lnTo>
                    <a:pt x="532485" y="969314"/>
                  </a:lnTo>
                  <a:lnTo>
                    <a:pt x="578002" y="962787"/>
                  </a:lnTo>
                  <a:lnTo>
                    <a:pt x="622046" y="952131"/>
                  </a:lnTo>
                  <a:lnTo>
                    <a:pt x="664438" y="937577"/>
                  </a:lnTo>
                  <a:lnTo>
                    <a:pt x="704964" y="919327"/>
                  </a:lnTo>
                  <a:lnTo>
                    <a:pt x="743407" y="897585"/>
                  </a:lnTo>
                  <a:lnTo>
                    <a:pt x="779589" y="872540"/>
                  </a:lnTo>
                  <a:lnTo>
                    <a:pt x="813282" y="844397"/>
                  </a:lnTo>
                  <a:lnTo>
                    <a:pt x="844308" y="813384"/>
                  </a:lnTo>
                  <a:lnTo>
                    <a:pt x="872439" y="779678"/>
                  </a:lnTo>
                  <a:lnTo>
                    <a:pt x="897470" y="743496"/>
                  </a:lnTo>
                  <a:lnTo>
                    <a:pt x="919226" y="705040"/>
                  </a:lnTo>
                  <a:lnTo>
                    <a:pt x="937475" y="664514"/>
                  </a:lnTo>
                  <a:lnTo>
                    <a:pt x="952017" y="622122"/>
                  </a:lnTo>
                  <a:lnTo>
                    <a:pt x="962672" y="578065"/>
                  </a:lnTo>
                  <a:lnTo>
                    <a:pt x="969200" y="532549"/>
                  </a:lnTo>
                  <a:lnTo>
                    <a:pt x="971423" y="485775"/>
                  </a:lnTo>
                  <a:close/>
                </a:path>
              </a:pathLst>
            </a:custGeom>
            <a:solidFill>
              <a:srgbClr val="2E82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6029978" y="9201124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71436" y="185724"/>
                  </a:moveTo>
                  <a:lnTo>
                    <a:pt x="364794" y="136385"/>
                  </a:lnTo>
                  <a:lnTo>
                    <a:pt x="346049" y="92024"/>
                  </a:lnTo>
                  <a:lnTo>
                    <a:pt x="317004" y="54432"/>
                  </a:lnTo>
                  <a:lnTo>
                    <a:pt x="279412" y="25374"/>
                  </a:lnTo>
                  <a:lnTo>
                    <a:pt x="235051" y="6629"/>
                  </a:lnTo>
                  <a:lnTo>
                    <a:pt x="185712" y="0"/>
                  </a:lnTo>
                  <a:lnTo>
                    <a:pt x="136385" y="6629"/>
                  </a:lnTo>
                  <a:lnTo>
                    <a:pt x="92024" y="25374"/>
                  </a:lnTo>
                  <a:lnTo>
                    <a:pt x="54432" y="54432"/>
                  </a:lnTo>
                  <a:lnTo>
                    <a:pt x="25374" y="92024"/>
                  </a:lnTo>
                  <a:lnTo>
                    <a:pt x="6642" y="136385"/>
                  </a:lnTo>
                  <a:lnTo>
                    <a:pt x="0" y="185724"/>
                  </a:lnTo>
                  <a:lnTo>
                    <a:pt x="6642" y="235077"/>
                  </a:lnTo>
                  <a:lnTo>
                    <a:pt x="25374" y="279438"/>
                  </a:lnTo>
                  <a:lnTo>
                    <a:pt x="54432" y="317030"/>
                  </a:lnTo>
                  <a:lnTo>
                    <a:pt x="92024" y="346087"/>
                  </a:lnTo>
                  <a:lnTo>
                    <a:pt x="136385" y="364820"/>
                  </a:lnTo>
                  <a:lnTo>
                    <a:pt x="185712" y="371462"/>
                  </a:lnTo>
                  <a:lnTo>
                    <a:pt x="235051" y="364820"/>
                  </a:lnTo>
                  <a:lnTo>
                    <a:pt x="279412" y="346087"/>
                  </a:lnTo>
                  <a:lnTo>
                    <a:pt x="317004" y="317030"/>
                  </a:lnTo>
                  <a:lnTo>
                    <a:pt x="346049" y="279438"/>
                  </a:lnTo>
                  <a:lnTo>
                    <a:pt x="364794" y="235077"/>
                  </a:lnTo>
                  <a:lnTo>
                    <a:pt x="371436" y="185724"/>
                  </a:lnTo>
                  <a:close/>
                </a:path>
              </a:pathLst>
            </a:custGeom>
            <a:solidFill>
              <a:srgbClr val="2E946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" y="5729287"/>
            <a:ext cx="2600324" cy="4514849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1116012" y="9688125"/>
            <a:ext cx="252158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>
                <a:solidFill>
                  <a:srgbClr val="2E82C2"/>
                </a:solidFill>
                <a:latin typeface="Trebuchet MS"/>
                <a:cs typeface="Trebuchet MS"/>
              </a:rPr>
              <a:t>3/21/2024</a:t>
            </a:r>
            <a:r>
              <a:rPr dirty="0" sz="1650" b="1">
                <a:solidFill>
                  <a:srgbClr val="2E82C2"/>
                </a:solidFill>
                <a:latin typeface="Trebuchet MS"/>
                <a:cs typeface="Trebuchet MS"/>
              </a:rPr>
              <a:t>Annual</a:t>
            </a:r>
            <a:r>
              <a:rPr dirty="0" sz="1650" spc="260" b="1">
                <a:solidFill>
                  <a:srgbClr val="2E82C2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E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7074577" y="9688125"/>
            <a:ext cx="13779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50">
                <a:solidFill>
                  <a:srgbClr val="2E946A"/>
                </a:solidFill>
                <a:latin typeface="Trebuchet MS"/>
                <a:cs typeface="Trebuchet MS"/>
              </a:rPr>
              <a:t>3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97553" y="321696"/>
            <a:ext cx="3522979" cy="11239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AGENDA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314619" y="1415726"/>
            <a:ext cx="16910050" cy="1492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520065">
              <a:lnSpc>
                <a:spcPct val="117400"/>
              </a:lnSpc>
              <a:spcBef>
                <a:spcPts val="90"/>
              </a:spcBef>
            </a:pPr>
            <a:r>
              <a:rPr dirty="0" sz="4100" b="1">
                <a:latin typeface="Trebuchet MS"/>
                <a:cs typeface="Trebuchet MS"/>
              </a:rPr>
              <a:t>Here's</a:t>
            </a:r>
            <a:r>
              <a:rPr dirty="0" sz="4100" spc="20" b="1">
                <a:latin typeface="Trebuchet MS"/>
                <a:cs typeface="Trebuchet MS"/>
              </a:rPr>
              <a:t> </a:t>
            </a:r>
            <a:r>
              <a:rPr dirty="0" sz="4100" b="1">
                <a:latin typeface="Trebuchet MS"/>
                <a:cs typeface="Trebuchet MS"/>
              </a:rPr>
              <a:t>an</a:t>
            </a:r>
            <a:r>
              <a:rPr dirty="0" sz="4100" spc="20" b="1">
                <a:latin typeface="Trebuchet MS"/>
                <a:cs typeface="Trebuchet MS"/>
              </a:rPr>
              <a:t> </a:t>
            </a:r>
            <a:r>
              <a:rPr dirty="0" sz="4100" b="1">
                <a:latin typeface="Trebuchet MS"/>
                <a:cs typeface="Trebuchet MS"/>
              </a:rPr>
              <a:t>agenda</a:t>
            </a:r>
            <a:r>
              <a:rPr dirty="0" sz="4100" spc="20" b="1">
                <a:latin typeface="Trebuchet MS"/>
                <a:cs typeface="Trebuchet MS"/>
              </a:rPr>
              <a:t> </a:t>
            </a:r>
            <a:r>
              <a:rPr dirty="0" sz="4100" b="1">
                <a:latin typeface="Trebuchet MS"/>
                <a:cs typeface="Trebuchet MS"/>
              </a:rPr>
              <a:t>to</a:t>
            </a:r>
            <a:r>
              <a:rPr dirty="0" sz="4100" spc="20" b="1">
                <a:latin typeface="Trebuchet MS"/>
                <a:cs typeface="Trebuchet MS"/>
              </a:rPr>
              <a:t> </a:t>
            </a:r>
            <a:r>
              <a:rPr dirty="0" sz="4100" b="1">
                <a:latin typeface="Trebuchet MS"/>
                <a:cs typeface="Trebuchet MS"/>
              </a:rPr>
              <a:t>guide</a:t>
            </a:r>
            <a:r>
              <a:rPr dirty="0" sz="4100" spc="20" b="1">
                <a:latin typeface="Trebuchet MS"/>
                <a:cs typeface="Trebuchet MS"/>
              </a:rPr>
              <a:t> </a:t>
            </a:r>
            <a:r>
              <a:rPr dirty="0" sz="4100" b="1">
                <a:latin typeface="Trebuchet MS"/>
                <a:cs typeface="Trebuchet MS"/>
              </a:rPr>
              <a:t>you</a:t>
            </a:r>
            <a:r>
              <a:rPr dirty="0" sz="4100" spc="20" b="1">
                <a:latin typeface="Trebuchet MS"/>
                <a:cs typeface="Trebuchet MS"/>
              </a:rPr>
              <a:t> </a:t>
            </a:r>
            <a:r>
              <a:rPr dirty="0" sz="4100" b="1">
                <a:latin typeface="Trebuchet MS"/>
                <a:cs typeface="Trebuchet MS"/>
              </a:rPr>
              <a:t>through</a:t>
            </a:r>
            <a:r>
              <a:rPr dirty="0" sz="4100" spc="20" b="1">
                <a:latin typeface="Trebuchet MS"/>
                <a:cs typeface="Trebuchet MS"/>
              </a:rPr>
              <a:t> </a:t>
            </a:r>
            <a:r>
              <a:rPr dirty="0" sz="4100" b="1">
                <a:latin typeface="Trebuchet MS"/>
                <a:cs typeface="Trebuchet MS"/>
              </a:rPr>
              <a:t>the</a:t>
            </a:r>
            <a:r>
              <a:rPr dirty="0" sz="4100" spc="25" b="1">
                <a:latin typeface="Trebuchet MS"/>
                <a:cs typeface="Trebuchet MS"/>
              </a:rPr>
              <a:t> </a:t>
            </a:r>
            <a:r>
              <a:rPr dirty="0" sz="4100" b="1">
                <a:latin typeface="Trebuchet MS"/>
                <a:cs typeface="Trebuchet MS"/>
              </a:rPr>
              <a:t>process</a:t>
            </a:r>
            <a:r>
              <a:rPr dirty="0" sz="4100" spc="20" b="1">
                <a:latin typeface="Trebuchet MS"/>
                <a:cs typeface="Trebuchet MS"/>
              </a:rPr>
              <a:t> </a:t>
            </a:r>
            <a:r>
              <a:rPr dirty="0" sz="4100" b="1">
                <a:latin typeface="Trebuchet MS"/>
                <a:cs typeface="Trebuchet MS"/>
              </a:rPr>
              <a:t>of</a:t>
            </a:r>
            <a:r>
              <a:rPr dirty="0" sz="4100" spc="20" b="1">
                <a:latin typeface="Trebuchet MS"/>
                <a:cs typeface="Trebuchet MS"/>
              </a:rPr>
              <a:t> </a:t>
            </a:r>
            <a:r>
              <a:rPr dirty="0" sz="4100" spc="-10" b="1">
                <a:latin typeface="Trebuchet MS"/>
                <a:cs typeface="Trebuchet MS"/>
              </a:rPr>
              <a:t>estimating </a:t>
            </a:r>
            <a:r>
              <a:rPr dirty="0" sz="4100" b="1">
                <a:latin typeface="Trebuchet MS"/>
                <a:cs typeface="Trebuchet MS"/>
              </a:rPr>
              <a:t>house</a:t>
            </a:r>
            <a:r>
              <a:rPr dirty="0" sz="4100" spc="20" b="1">
                <a:latin typeface="Trebuchet MS"/>
                <a:cs typeface="Trebuchet MS"/>
              </a:rPr>
              <a:t> </a:t>
            </a:r>
            <a:r>
              <a:rPr dirty="0" sz="4100" b="1">
                <a:latin typeface="Trebuchet MS"/>
                <a:cs typeface="Trebuchet MS"/>
              </a:rPr>
              <a:t>prices</a:t>
            </a:r>
            <a:r>
              <a:rPr dirty="0" sz="4100" spc="20" b="1">
                <a:latin typeface="Trebuchet MS"/>
                <a:cs typeface="Trebuchet MS"/>
              </a:rPr>
              <a:t> </a:t>
            </a:r>
            <a:r>
              <a:rPr dirty="0" sz="4100" b="1">
                <a:latin typeface="Trebuchet MS"/>
                <a:cs typeface="Trebuchet MS"/>
              </a:rPr>
              <a:t>using</a:t>
            </a:r>
            <a:r>
              <a:rPr dirty="0" sz="4100" spc="20" b="1">
                <a:latin typeface="Trebuchet MS"/>
                <a:cs typeface="Trebuchet MS"/>
              </a:rPr>
              <a:t> </a:t>
            </a:r>
            <a:r>
              <a:rPr dirty="0" sz="4100" b="1">
                <a:latin typeface="Trebuchet MS"/>
                <a:cs typeface="Trebuchet MS"/>
              </a:rPr>
              <a:t>stock</a:t>
            </a:r>
            <a:r>
              <a:rPr dirty="0" sz="4100" spc="20" b="1">
                <a:latin typeface="Trebuchet MS"/>
                <a:cs typeface="Trebuchet MS"/>
              </a:rPr>
              <a:t> </a:t>
            </a:r>
            <a:r>
              <a:rPr dirty="0" sz="4100" b="1">
                <a:latin typeface="Trebuchet MS"/>
                <a:cs typeface="Trebuchet MS"/>
              </a:rPr>
              <a:t>market</a:t>
            </a:r>
            <a:r>
              <a:rPr dirty="0" sz="4100" spc="20" b="1">
                <a:latin typeface="Trebuchet MS"/>
                <a:cs typeface="Trebuchet MS"/>
              </a:rPr>
              <a:t> </a:t>
            </a:r>
            <a:r>
              <a:rPr dirty="0" sz="4100" b="1">
                <a:latin typeface="Trebuchet MS"/>
                <a:cs typeface="Trebuchet MS"/>
              </a:rPr>
              <a:t>data</a:t>
            </a:r>
            <a:r>
              <a:rPr dirty="0" sz="4100" spc="20" b="1">
                <a:latin typeface="Trebuchet MS"/>
                <a:cs typeface="Trebuchet MS"/>
              </a:rPr>
              <a:t> </a:t>
            </a:r>
            <a:r>
              <a:rPr dirty="0" sz="4100" b="1">
                <a:latin typeface="Trebuchet MS"/>
                <a:cs typeface="Trebuchet MS"/>
              </a:rPr>
              <a:t>with</a:t>
            </a:r>
            <a:r>
              <a:rPr dirty="0" sz="4100" spc="20" b="1">
                <a:latin typeface="Trebuchet MS"/>
                <a:cs typeface="Trebuchet MS"/>
              </a:rPr>
              <a:t> </a:t>
            </a:r>
            <a:r>
              <a:rPr dirty="0" sz="4100" b="1">
                <a:latin typeface="Trebuchet MS"/>
                <a:cs typeface="Trebuchet MS"/>
              </a:rPr>
              <a:t>random</a:t>
            </a:r>
            <a:r>
              <a:rPr dirty="0" sz="4100" spc="20" b="1">
                <a:latin typeface="Trebuchet MS"/>
                <a:cs typeface="Trebuchet MS"/>
              </a:rPr>
              <a:t> </a:t>
            </a:r>
            <a:r>
              <a:rPr dirty="0" sz="4100" b="1">
                <a:latin typeface="Trebuchet MS"/>
                <a:cs typeface="Trebuchet MS"/>
              </a:rPr>
              <a:t>forest</a:t>
            </a:r>
            <a:r>
              <a:rPr dirty="0" sz="4100" spc="20" b="1">
                <a:latin typeface="Trebuchet MS"/>
                <a:cs typeface="Trebuchet MS"/>
              </a:rPr>
              <a:t> </a:t>
            </a:r>
            <a:r>
              <a:rPr dirty="0" sz="4100" spc="-10" b="1">
                <a:latin typeface="Trebuchet MS"/>
                <a:cs typeface="Trebuchet MS"/>
              </a:rPr>
              <a:t>regression: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584387" y="3342721"/>
            <a:ext cx="7850505" cy="6710045"/>
          </a:xfrm>
          <a:prstGeom prst="rect">
            <a:avLst/>
          </a:prstGeom>
        </p:spPr>
        <p:txBody>
          <a:bodyPr wrap="square" lIns="0" tIns="145415" rIns="0" bIns="0" rtlCol="0" vert="horz">
            <a:spAutoFit/>
          </a:bodyPr>
          <a:lstStyle/>
          <a:p>
            <a:pPr marL="479425" indent="-466725">
              <a:lnSpc>
                <a:spcPct val="100000"/>
              </a:lnSpc>
              <a:spcBef>
                <a:spcPts val="1145"/>
              </a:spcBef>
              <a:buSzPct val="97333"/>
              <a:buAutoNum type="arabicPeriod"/>
              <a:tabLst>
                <a:tab pos="479425" algn="l"/>
              </a:tabLst>
            </a:pPr>
            <a:r>
              <a:rPr dirty="0" sz="3750" b="1">
                <a:latin typeface="Trebuchet MS"/>
                <a:cs typeface="Trebuchet MS"/>
              </a:rPr>
              <a:t>Understanding</a:t>
            </a:r>
            <a:r>
              <a:rPr dirty="0" sz="3750" spc="120" b="1">
                <a:latin typeface="Trebuchet MS"/>
                <a:cs typeface="Trebuchet MS"/>
              </a:rPr>
              <a:t> </a:t>
            </a:r>
            <a:r>
              <a:rPr dirty="0" sz="3750" b="1">
                <a:latin typeface="Trebuchet MS"/>
                <a:cs typeface="Trebuchet MS"/>
              </a:rPr>
              <a:t>the</a:t>
            </a:r>
            <a:r>
              <a:rPr dirty="0" sz="3750" spc="120" b="1">
                <a:latin typeface="Trebuchet MS"/>
                <a:cs typeface="Trebuchet MS"/>
              </a:rPr>
              <a:t> </a:t>
            </a:r>
            <a:r>
              <a:rPr dirty="0" sz="3750" spc="-10" b="1">
                <a:latin typeface="Trebuchet MS"/>
                <a:cs typeface="Trebuchet MS"/>
              </a:rPr>
              <a:t>Problem:</a:t>
            </a:r>
            <a:endParaRPr sz="3750">
              <a:latin typeface="Trebuchet MS"/>
              <a:cs typeface="Trebuchet MS"/>
            </a:endParaRPr>
          </a:p>
          <a:p>
            <a:pPr marL="471805" indent="-466725">
              <a:lnSpc>
                <a:spcPct val="100000"/>
              </a:lnSpc>
              <a:spcBef>
                <a:spcPts val="1055"/>
              </a:spcBef>
              <a:buSzPct val="97333"/>
              <a:buAutoNum type="arabicPeriod"/>
              <a:tabLst>
                <a:tab pos="471805" algn="l"/>
              </a:tabLst>
            </a:pPr>
            <a:r>
              <a:rPr dirty="0" sz="3750" b="1">
                <a:latin typeface="Trebuchet MS"/>
                <a:cs typeface="Trebuchet MS"/>
              </a:rPr>
              <a:t>Data</a:t>
            </a:r>
            <a:r>
              <a:rPr dirty="0" sz="3750" spc="15" b="1">
                <a:latin typeface="Trebuchet MS"/>
                <a:cs typeface="Trebuchet MS"/>
              </a:rPr>
              <a:t> </a:t>
            </a:r>
            <a:r>
              <a:rPr dirty="0" sz="3750" spc="-10" b="1">
                <a:latin typeface="Trebuchet MS"/>
                <a:cs typeface="Trebuchet MS"/>
              </a:rPr>
              <a:t>Collection:</a:t>
            </a:r>
            <a:endParaRPr sz="3750">
              <a:latin typeface="Trebuchet MS"/>
              <a:cs typeface="Trebuchet MS"/>
            </a:endParaRPr>
          </a:p>
          <a:p>
            <a:pPr marL="479425" indent="-466725">
              <a:lnSpc>
                <a:spcPct val="100000"/>
              </a:lnSpc>
              <a:spcBef>
                <a:spcPts val="965"/>
              </a:spcBef>
              <a:buSzPct val="97333"/>
              <a:buAutoNum type="arabicPeriod"/>
              <a:tabLst>
                <a:tab pos="479425" algn="l"/>
              </a:tabLst>
            </a:pPr>
            <a:r>
              <a:rPr dirty="0" sz="3750" b="1">
                <a:latin typeface="Trebuchet MS"/>
                <a:cs typeface="Trebuchet MS"/>
              </a:rPr>
              <a:t>Data</a:t>
            </a:r>
            <a:r>
              <a:rPr dirty="0" sz="3750" spc="15" b="1">
                <a:latin typeface="Trebuchet MS"/>
                <a:cs typeface="Trebuchet MS"/>
              </a:rPr>
              <a:t> </a:t>
            </a:r>
            <a:r>
              <a:rPr dirty="0" sz="3750" spc="-10" b="1">
                <a:latin typeface="Trebuchet MS"/>
                <a:cs typeface="Trebuchet MS"/>
              </a:rPr>
              <a:t>Preprocessing:</a:t>
            </a:r>
            <a:endParaRPr sz="3750">
              <a:latin typeface="Trebuchet MS"/>
              <a:cs typeface="Trebuchet MS"/>
            </a:endParaRPr>
          </a:p>
          <a:p>
            <a:pPr marL="497840" indent="-466725">
              <a:lnSpc>
                <a:spcPct val="100000"/>
              </a:lnSpc>
              <a:spcBef>
                <a:spcPts val="1895"/>
              </a:spcBef>
              <a:buSzPct val="97333"/>
              <a:buAutoNum type="arabicPeriod"/>
              <a:tabLst>
                <a:tab pos="497840" algn="l"/>
              </a:tabLst>
            </a:pPr>
            <a:r>
              <a:rPr dirty="0" sz="3750" b="1">
                <a:latin typeface="Trebuchet MS"/>
                <a:cs typeface="Trebuchet MS"/>
              </a:rPr>
              <a:t>Feature</a:t>
            </a:r>
            <a:r>
              <a:rPr dirty="0" sz="3750" spc="110" b="1">
                <a:latin typeface="Trebuchet MS"/>
                <a:cs typeface="Trebuchet MS"/>
              </a:rPr>
              <a:t> </a:t>
            </a:r>
            <a:r>
              <a:rPr dirty="0" sz="3750" spc="-10" b="1">
                <a:latin typeface="Trebuchet MS"/>
                <a:cs typeface="Trebuchet MS"/>
              </a:rPr>
              <a:t>Engineering:</a:t>
            </a:r>
            <a:endParaRPr sz="3750">
              <a:latin typeface="Trebuchet MS"/>
              <a:cs typeface="Trebuchet MS"/>
            </a:endParaRPr>
          </a:p>
          <a:p>
            <a:pPr marL="479425" indent="-466725">
              <a:lnSpc>
                <a:spcPct val="100000"/>
              </a:lnSpc>
              <a:spcBef>
                <a:spcPts val="1870"/>
              </a:spcBef>
              <a:buSzPct val="97333"/>
              <a:buAutoNum type="arabicPeriod"/>
              <a:tabLst>
                <a:tab pos="479425" algn="l"/>
              </a:tabLst>
            </a:pPr>
            <a:r>
              <a:rPr dirty="0" sz="3750" b="1">
                <a:latin typeface="Trebuchet MS"/>
                <a:cs typeface="Trebuchet MS"/>
              </a:rPr>
              <a:t>Model</a:t>
            </a:r>
            <a:r>
              <a:rPr dirty="0" sz="3750" spc="60" b="1">
                <a:latin typeface="Trebuchet MS"/>
                <a:cs typeface="Trebuchet MS"/>
              </a:rPr>
              <a:t> </a:t>
            </a:r>
            <a:r>
              <a:rPr dirty="0" sz="3750" spc="-10" b="1">
                <a:latin typeface="Trebuchet MS"/>
                <a:cs typeface="Trebuchet MS"/>
              </a:rPr>
              <a:t>Building:</a:t>
            </a:r>
            <a:endParaRPr sz="3750">
              <a:latin typeface="Trebuchet MS"/>
              <a:cs typeface="Trebuchet MS"/>
            </a:endParaRPr>
          </a:p>
          <a:p>
            <a:pPr marL="465455" indent="-460375">
              <a:lnSpc>
                <a:spcPct val="100000"/>
              </a:lnSpc>
              <a:spcBef>
                <a:spcPts val="1019"/>
              </a:spcBef>
              <a:buSzPct val="97297"/>
              <a:buAutoNum type="arabicPeriod"/>
              <a:tabLst>
                <a:tab pos="465455" algn="l"/>
              </a:tabLst>
            </a:pPr>
            <a:r>
              <a:rPr dirty="0" sz="3700" b="1">
                <a:latin typeface="Trebuchet MS"/>
                <a:cs typeface="Trebuchet MS"/>
              </a:rPr>
              <a:t>Model</a:t>
            </a:r>
            <a:r>
              <a:rPr dirty="0" sz="3700" spc="25" b="1">
                <a:latin typeface="Trebuchet MS"/>
                <a:cs typeface="Trebuchet MS"/>
              </a:rPr>
              <a:t> </a:t>
            </a:r>
            <a:r>
              <a:rPr dirty="0" sz="3700" spc="-10" b="1">
                <a:latin typeface="Trebuchet MS"/>
                <a:cs typeface="Trebuchet MS"/>
              </a:rPr>
              <a:t>Evaluation:</a:t>
            </a:r>
            <a:endParaRPr sz="3700">
              <a:latin typeface="Trebuchet MS"/>
              <a:cs typeface="Trebuchet MS"/>
            </a:endParaRPr>
          </a:p>
          <a:p>
            <a:pPr marL="40005" marR="5080" indent="-36830">
              <a:lnSpc>
                <a:spcPct val="132100"/>
              </a:lnSpc>
              <a:buSzPct val="97333"/>
              <a:buAutoNum type="arabicPeriod"/>
              <a:tabLst>
                <a:tab pos="40005" algn="l"/>
                <a:tab pos="469900" algn="l"/>
              </a:tabLst>
            </a:pPr>
            <a:r>
              <a:rPr dirty="0" sz="3750" b="1">
                <a:latin typeface="Trebuchet MS"/>
                <a:cs typeface="Trebuchet MS"/>
              </a:rPr>
              <a:t>Interpretation</a:t>
            </a:r>
            <a:r>
              <a:rPr dirty="0" sz="3750" spc="90" b="1">
                <a:latin typeface="Trebuchet MS"/>
                <a:cs typeface="Trebuchet MS"/>
              </a:rPr>
              <a:t> </a:t>
            </a:r>
            <a:r>
              <a:rPr dirty="0" sz="3750" b="1">
                <a:latin typeface="Trebuchet MS"/>
                <a:cs typeface="Trebuchet MS"/>
              </a:rPr>
              <a:t>and</a:t>
            </a:r>
            <a:r>
              <a:rPr dirty="0" sz="3750" spc="105" b="1">
                <a:latin typeface="Trebuchet MS"/>
                <a:cs typeface="Trebuchet MS"/>
              </a:rPr>
              <a:t> </a:t>
            </a:r>
            <a:r>
              <a:rPr dirty="0" sz="3750" spc="-10" b="1">
                <a:latin typeface="Trebuchet MS"/>
                <a:cs typeface="Trebuchet MS"/>
              </a:rPr>
              <a:t>Visualization: </a:t>
            </a:r>
            <a:r>
              <a:rPr dirty="0" sz="3750" b="1">
                <a:latin typeface="Trebuchet MS"/>
                <a:cs typeface="Trebuchet MS"/>
              </a:rPr>
              <a:t>8.Deployment</a:t>
            </a:r>
            <a:r>
              <a:rPr dirty="0" sz="3750" spc="80" b="1">
                <a:latin typeface="Trebuchet MS"/>
                <a:cs typeface="Trebuchet MS"/>
              </a:rPr>
              <a:t> </a:t>
            </a:r>
            <a:r>
              <a:rPr dirty="0" sz="3750" b="1">
                <a:latin typeface="Trebuchet MS"/>
                <a:cs typeface="Trebuchet MS"/>
              </a:rPr>
              <a:t>and</a:t>
            </a:r>
            <a:r>
              <a:rPr dirty="0" sz="3750" spc="95" b="1">
                <a:latin typeface="Trebuchet MS"/>
                <a:cs typeface="Trebuchet MS"/>
              </a:rPr>
              <a:t> </a:t>
            </a:r>
            <a:r>
              <a:rPr dirty="0" sz="3750" spc="-10" b="1">
                <a:latin typeface="Trebuchet MS"/>
                <a:cs typeface="Trebuchet MS"/>
              </a:rPr>
              <a:t>Monitoring: </a:t>
            </a:r>
            <a:r>
              <a:rPr dirty="0" sz="3750" b="1">
                <a:latin typeface="Trebuchet MS"/>
                <a:cs typeface="Trebuchet MS"/>
              </a:rPr>
              <a:t>9.Iterative</a:t>
            </a:r>
            <a:r>
              <a:rPr dirty="0" sz="3750" spc="110" b="1">
                <a:latin typeface="Trebuchet MS"/>
                <a:cs typeface="Trebuchet MS"/>
              </a:rPr>
              <a:t> </a:t>
            </a:r>
            <a:r>
              <a:rPr dirty="0" sz="3750" spc="-10" b="1">
                <a:latin typeface="Trebuchet MS"/>
                <a:cs typeface="Trebuchet MS"/>
              </a:rPr>
              <a:t>Improvement:</a:t>
            </a:r>
            <a:endParaRPr sz="3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87211" y="4400550"/>
            <a:ext cx="4143374" cy="488632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2513" y="9701212"/>
            <a:ext cx="114469" cy="27093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46827" rIns="0" bIns="0" rtlCol="0" vert="horz">
            <a:spAutoFit/>
          </a:bodyPr>
          <a:lstStyle/>
          <a:p>
            <a:pPr marL="572135">
              <a:lnSpc>
                <a:spcPct val="100000"/>
              </a:lnSpc>
              <a:spcBef>
                <a:spcPts val="120"/>
              </a:spcBef>
            </a:pPr>
            <a:r>
              <a:rPr dirty="0" sz="6400"/>
              <a:t>PROBLEM</a:t>
            </a:r>
            <a:r>
              <a:rPr dirty="0" sz="6400" spc="-30"/>
              <a:t> </a:t>
            </a:r>
            <a:r>
              <a:rPr dirty="0" sz="6400" spc="-10"/>
              <a:t>STATEMENT</a:t>
            </a:r>
            <a:endParaRPr sz="6400"/>
          </a:p>
        </p:txBody>
      </p:sp>
      <p:sp>
        <p:nvSpPr>
          <p:cNvPr id="6" name="object 6" descr=""/>
          <p:cNvSpPr txBox="1"/>
          <p:nvPr/>
        </p:nvSpPr>
        <p:spPr>
          <a:xfrm>
            <a:off x="1116012" y="9701206"/>
            <a:ext cx="2521585" cy="27432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650">
                <a:solidFill>
                  <a:srgbClr val="2E82C2"/>
                </a:solidFill>
                <a:latin typeface="Trebuchet MS"/>
                <a:cs typeface="Trebuchet MS"/>
              </a:rPr>
              <a:t>3/21/2024</a:t>
            </a:r>
            <a:r>
              <a:rPr dirty="0" sz="1650" b="1">
                <a:solidFill>
                  <a:srgbClr val="2E82C2"/>
                </a:solidFill>
                <a:latin typeface="Trebuchet MS"/>
                <a:cs typeface="Trebuchet MS"/>
              </a:rPr>
              <a:t>Annual</a:t>
            </a:r>
            <a:r>
              <a:rPr dirty="0" sz="1650" spc="260" b="1">
                <a:solidFill>
                  <a:srgbClr val="2E82C2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E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7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158854" y="2479978"/>
            <a:ext cx="11915775" cy="5664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065" marR="5080">
              <a:lnSpc>
                <a:spcPct val="117100"/>
              </a:lnSpc>
              <a:spcBef>
                <a:spcPts val="90"/>
              </a:spcBef>
            </a:pPr>
            <a:r>
              <a:rPr dirty="0" sz="3950" b="1">
                <a:latin typeface="Trebuchet MS"/>
                <a:cs typeface="Trebuchet MS"/>
              </a:rPr>
              <a:t>The</a:t>
            </a:r>
            <a:r>
              <a:rPr dirty="0" sz="3950" spc="35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aim</a:t>
            </a:r>
            <a:r>
              <a:rPr dirty="0" sz="3950" spc="45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of</a:t>
            </a:r>
            <a:r>
              <a:rPr dirty="0" sz="3950" spc="45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this</a:t>
            </a:r>
            <a:r>
              <a:rPr dirty="0" sz="3950" spc="40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project</a:t>
            </a:r>
            <a:r>
              <a:rPr dirty="0" sz="3950" spc="45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is</a:t>
            </a:r>
            <a:r>
              <a:rPr dirty="0" sz="3950" spc="45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to</a:t>
            </a:r>
            <a:r>
              <a:rPr dirty="0" sz="3950" spc="45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develop</a:t>
            </a:r>
            <a:r>
              <a:rPr dirty="0" sz="3950" spc="45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a</a:t>
            </a:r>
            <a:r>
              <a:rPr dirty="0" sz="3950" spc="45" b="1">
                <a:latin typeface="Trebuchet MS"/>
                <a:cs typeface="Trebuchet MS"/>
              </a:rPr>
              <a:t> </a:t>
            </a:r>
            <a:r>
              <a:rPr dirty="0" sz="3950" spc="-10" b="1">
                <a:latin typeface="Trebuchet MS"/>
                <a:cs typeface="Trebuchet MS"/>
              </a:rPr>
              <a:t>predictive </a:t>
            </a:r>
            <a:r>
              <a:rPr dirty="0" sz="3950" b="1">
                <a:latin typeface="Trebuchet MS"/>
                <a:cs typeface="Trebuchet MS"/>
              </a:rPr>
              <a:t>model</a:t>
            </a:r>
            <a:r>
              <a:rPr dirty="0" sz="3950" spc="50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using</a:t>
            </a:r>
            <a:r>
              <a:rPr dirty="0" sz="3950" spc="45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random</a:t>
            </a:r>
            <a:r>
              <a:rPr dirty="0" sz="3950" spc="50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forest</a:t>
            </a:r>
            <a:r>
              <a:rPr dirty="0" sz="3950" spc="50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regression</a:t>
            </a:r>
            <a:r>
              <a:rPr dirty="0" sz="3950" spc="50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to</a:t>
            </a:r>
            <a:r>
              <a:rPr dirty="0" sz="3950" spc="45" b="1">
                <a:latin typeface="Trebuchet MS"/>
                <a:cs typeface="Trebuchet MS"/>
              </a:rPr>
              <a:t> </a:t>
            </a:r>
            <a:r>
              <a:rPr dirty="0" sz="3950" spc="-10" b="1">
                <a:latin typeface="Trebuchet MS"/>
                <a:cs typeface="Trebuchet MS"/>
              </a:rPr>
              <a:t>estimate </a:t>
            </a:r>
            <a:r>
              <a:rPr dirty="0" sz="3950" b="1">
                <a:latin typeface="Trebuchet MS"/>
                <a:cs typeface="Trebuchet MS"/>
              </a:rPr>
              <a:t>house</a:t>
            </a:r>
            <a:r>
              <a:rPr dirty="0" sz="3950" spc="50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prices</a:t>
            </a:r>
            <a:r>
              <a:rPr dirty="0" sz="3950" spc="60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based</a:t>
            </a:r>
            <a:r>
              <a:rPr dirty="0" sz="3950" spc="65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on</a:t>
            </a:r>
            <a:r>
              <a:rPr dirty="0" sz="3950" spc="60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stock</a:t>
            </a:r>
            <a:r>
              <a:rPr dirty="0" sz="3950" spc="60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market</a:t>
            </a:r>
            <a:r>
              <a:rPr dirty="0" sz="3950" spc="60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data.</a:t>
            </a:r>
            <a:r>
              <a:rPr dirty="0" sz="3950" spc="65" b="1">
                <a:latin typeface="Trebuchet MS"/>
                <a:cs typeface="Trebuchet MS"/>
              </a:rPr>
              <a:t> </a:t>
            </a:r>
            <a:r>
              <a:rPr dirty="0" sz="3950" spc="-25" b="1">
                <a:latin typeface="Trebuchet MS"/>
                <a:cs typeface="Trebuchet MS"/>
              </a:rPr>
              <a:t>The </a:t>
            </a:r>
            <a:r>
              <a:rPr dirty="0" sz="3950" b="1">
                <a:latin typeface="Trebuchet MS"/>
                <a:cs typeface="Trebuchet MS"/>
              </a:rPr>
              <a:t>model</a:t>
            </a:r>
            <a:r>
              <a:rPr dirty="0" sz="3950" spc="65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will</a:t>
            </a:r>
            <a:r>
              <a:rPr dirty="0" sz="3950" spc="70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utilize</a:t>
            </a:r>
            <a:r>
              <a:rPr dirty="0" sz="3950" spc="65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historical</a:t>
            </a:r>
            <a:r>
              <a:rPr dirty="0" sz="3950" spc="70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data</a:t>
            </a:r>
            <a:r>
              <a:rPr dirty="0" sz="3950" spc="65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on</a:t>
            </a:r>
            <a:r>
              <a:rPr dirty="0" sz="3950" spc="70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stock</a:t>
            </a:r>
            <a:r>
              <a:rPr dirty="0" sz="3950" spc="65" b="1">
                <a:latin typeface="Trebuchet MS"/>
                <a:cs typeface="Trebuchet MS"/>
              </a:rPr>
              <a:t> </a:t>
            </a:r>
            <a:r>
              <a:rPr dirty="0" sz="3950" spc="-10" b="1">
                <a:latin typeface="Trebuchet MS"/>
                <a:cs typeface="Trebuchet MS"/>
              </a:rPr>
              <a:t>market </a:t>
            </a:r>
            <a:r>
              <a:rPr dirty="0" sz="3950" b="1">
                <a:latin typeface="Trebuchet MS"/>
                <a:cs typeface="Trebuchet MS"/>
              </a:rPr>
              <a:t>performance</a:t>
            </a:r>
            <a:r>
              <a:rPr dirty="0" sz="3950" spc="55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along</a:t>
            </a:r>
            <a:r>
              <a:rPr dirty="0" sz="3950" spc="50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with</a:t>
            </a:r>
            <a:r>
              <a:rPr dirty="0" sz="3950" spc="55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other</a:t>
            </a:r>
            <a:r>
              <a:rPr dirty="0" sz="3950" spc="55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relevant</a:t>
            </a:r>
            <a:r>
              <a:rPr dirty="0" sz="3950" spc="50" b="1">
                <a:latin typeface="Trebuchet MS"/>
                <a:cs typeface="Trebuchet MS"/>
              </a:rPr>
              <a:t> </a:t>
            </a:r>
            <a:r>
              <a:rPr dirty="0" sz="3950" spc="-10" b="1">
                <a:latin typeface="Trebuchet MS"/>
                <a:cs typeface="Trebuchet MS"/>
              </a:rPr>
              <a:t>features </a:t>
            </a:r>
            <a:r>
              <a:rPr dirty="0" sz="3950" b="1">
                <a:latin typeface="Trebuchet MS"/>
                <a:cs typeface="Trebuchet MS"/>
              </a:rPr>
              <a:t>such</a:t>
            </a:r>
            <a:r>
              <a:rPr dirty="0" sz="3950" spc="70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as</a:t>
            </a:r>
            <a:r>
              <a:rPr dirty="0" sz="3950" spc="85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house</a:t>
            </a:r>
            <a:r>
              <a:rPr dirty="0" sz="3950" spc="80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characteristics,</a:t>
            </a:r>
            <a:r>
              <a:rPr dirty="0" sz="3950" spc="80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location,</a:t>
            </a:r>
            <a:r>
              <a:rPr dirty="0" sz="3950" spc="85" b="1">
                <a:latin typeface="Trebuchet MS"/>
                <a:cs typeface="Trebuchet MS"/>
              </a:rPr>
              <a:t> </a:t>
            </a:r>
            <a:r>
              <a:rPr dirty="0" sz="3950" spc="-25" b="1">
                <a:latin typeface="Trebuchet MS"/>
                <a:cs typeface="Trebuchet MS"/>
              </a:rPr>
              <a:t>and </a:t>
            </a:r>
            <a:r>
              <a:rPr dirty="0" sz="3950" b="1">
                <a:latin typeface="Trebuchet MS"/>
                <a:cs typeface="Trebuchet MS"/>
              </a:rPr>
              <a:t>economic</a:t>
            </a:r>
            <a:r>
              <a:rPr dirty="0" sz="3950" spc="55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indicators</a:t>
            </a:r>
            <a:r>
              <a:rPr dirty="0" sz="3950" spc="55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to</a:t>
            </a:r>
            <a:r>
              <a:rPr dirty="0" sz="3950" spc="55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predict</a:t>
            </a:r>
            <a:r>
              <a:rPr dirty="0" sz="3950" spc="55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the</a:t>
            </a:r>
            <a:r>
              <a:rPr dirty="0" sz="3950" spc="55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selling</a:t>
            </a:r>
            <a:r>
              <a:rPr dirty="0" sz="3950" spc="55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price</a:t>
            </a:r>
            <a:r>
              <a:rPr dirty="0" sz="3950" spc="55" b="1">
                <a:latin typeface="Trebuchet MS"/>
                <a:cs typeface="Trebuchet MS"/>
              </a:rPr>
              <a:t> </a:t>
            </a:r>
            <a:r>
              <a:rPr dirty="0" sz="3950" spc="-25" b="1">
                <a:latin typeface="Trebuchet MS"/>
                <a:cs typeface="Trebuchet MS"/>
              </a:rPr>
              <a:t>of </a:t>
            </a:r>
            <a:r>
              <a:rPr dirty="0" sz="3950" b="1">
                <a:latin typeface="Trebuchet MS"/>
                <a:cs typeface="Trebuchet MS"/>
              </a:rPr>
              <a:t>residential</a:t>
            </a:r>
            <a:r>
              <a:rPr dirty="0" sz="3950" spc="95" b="1">
                <a:latin typeface="Trebuchet MS"/>
                <a:cs typeface="Trebuchet MS"/>
              </a:rPr>
              <a:t> </a:t>
            </a:r>
            <a:r>
              <a:rPr dirty="0" sz="3950" b="1">
                <a:latin typeface="Trebuchet MS"/>
                <a:cs typeface="Trebuchet MS"/>
              </a:rPr>
              <a:t>properties</a:t>
            </a:r>
            <a:r>
              <a:rPr dirty="0" sz="3950" spc="90" b="1">
                <a:latin typeface="Trebuchet MS"/>
                <a:cs typeface="Trebuchet MS"/>
              </a:rPr>
              <a:t> </a:t>
            </a:r>
            <a:r>
              <a:rPr dirty="0" sz="3950" spc="-10" b="1">
                <a:latin typeface="Trebuchet MS"/>
                <a:cs typeface="Trebuchet MS"/>
              </a:rPr>
              <a:t>accurately.</a:t>
            </a:r>
            <a:endParaRPr sz="3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87336" y="3971925"/>
            <a:ext cx="5300662" cy="5714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2513" y="9701212"/>
            <a:ext cx="114469" cy="27093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28084" rIns="0" bIns="0" rtlCol="0" vert="horz">
            <a:spAutoFit/>
          </a:bodyPr>
          <a:lstStyle/>
          <a:p>
            <a:pPr marL="430530">
              <a:lnSpc>
                <a:spcPct val="100000"/>
              </a:lnSpc>
              <a:spcBef>
                <a:spcPts val="120"/>
              </a:spcBef>
            </a:pPr>
            <a:r>
              <a:rPr dirty="0" sz="6400"/>
              <a:t>PROJECT</a:t>
            </a:r>
            <a:r>
              <a:rPr dirty="0" sz="6400" spc="-25"/>
              <a:t> </a:t>
            </a:r>
            <a:r>
              <a:rPr dirty="0" sz="6400" spc="-10"/>
              <a:t>OVERVIEW</a:t>
            </a:r>
            <a:endParaRPr sz="6400"/>
          </a:p>
        </p:txBody>
      </p:sp>
      <p:sp>
        <p:nvSpPr>
          <p:cNvPr id="6" name="object 6" descr=""/>
          <p:cNvSpPr txBox="1"/>
          <p:nvPr/>
        </p:nvSpPr>
        <p:spPr>
          <a:xfrm>
            <a:off x="1116012" y="9701206"/>
            <a:ext cx="2521585" cy="27432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650">
                <a:solidFill>
                  <a:srgbClr val="2E82C2"/>
                </a:solidFill>
                <a:latin typeface="Trebuchet MS"/>
                <a:cs typeface="Trebuchet MS"/>
              </a:rPr>
              <a:t>3/21/2024</a:t>
            </a:r>
            <a:r>
              <a:rPr dirty="0" sz="1650" b="1">
                <a:solidFill>
                  <a:srgbClr val="2E82C2"/>
                </a:solidFill>
                <a:latin typeface="Trebuchet MS"/>
                <a:cs typeface="Trebuchet MS"/>
              </a:rPr>
              <a:t>Annual</a:t>
            </a:r>
            <a:r>
              <a:rPr dirty="0" sz="1650" spc="260" b="1">
                <a:solidFill>
                  <a:srgbClr val="2E82C2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E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7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934649" y="2582611"/>
            <a:ext cx="17365980" cy="68973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60020">
              <a:lnSpc>
                <a:spcPct val="116799"/>
              </a:lnSpc>
              <a:spcBef>
                <a:spcPts val="90"/>
              </a:spcBef>
            </a:pPr>
            <a:r>
              <a:rPr dirty="0" sz="3050" b="1">
                <a:latin typeface="Trebuchet MS"/>
                <a:cs typeface="Trebuchet MS"/>
              </a:rPr>
              <a:t>An</a:t>
            </a:r>
            <a:r>
              <a:rPr dirty="0" sz="3050" spc="405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overview</a:t>
            </a:r>
            <a:r>
              <a:rPr dirty="0" sz="3050" spc="405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of</a:t>
            </a:r>
            <a:r>
              <a:rPr dirty="0" sz="3050" spc="405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the</a:t>
            </a:r>
            <a:r>
              <a:rPr dirty="0" sz="3050" spc="405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project's</a:t>
            </a:r>
            <a:r>
              <a:rPr dirty="0" sz="3050" spc="405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objective:</a:t>
            </a:r>
            <a:r>
              <a:rPr dirty="0" sz="3050" spc="405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to</a:t>
            </a:r>
            <a:r>
              <a:rPr dirty="0" sz="3050" spc="405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develop</a:t>
            </a:r>
            <a:r>
              <a:rPr dirty="0" sz="3050" spc="405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a</a:t>
            </a:r>
            <a:r>
              <a:rPr dirty="0" sz="3050" spc="405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predictive</a:t>
            </a:r>
            <a:r>
              <a:rPr dirty="0" sz="3050" spc="405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model</a:t>
            </a:r>
            <a:r>
              <a:rPr dirty="0" sz="3050" spc="405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using</a:t>
            </a:r>
            <a:r>
              <a:rPr dirty="0" sz="3050" spc="405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random</a:t>
            </a:r>
            <a:r>
              <a:rPr dirty="0" sz="3050" spc="405" b="1">
                <a:latin typeface="Trebuchet MS"/>
                <a:cs typeface="Trebuchet MS"/>
              </a:rPr>
              <a:t> </a:t>
            </a:r>
            <a:r>
              <a:rPr dirty="0" sz="3050" spc="-10" b="1">
                <a:latin typeface="Trebuchet MS"/>
                <a:cs typeface="Trebuchet MS"/>
              </a:rPr>
              <a:t>forest </a:t>
            </a:r>
            <a:r>
              <a:rPr dirty="0" sz="3050" b="1">
                <a:latin typeface="Trebuchet MS"/>
                <a:cs typeface="Trebuchet MS"/>
              </a:rPr>
              <a:t>regression</a:t>
            </a:r>
            <a:r>
              <a:rPr dirty="0" sz="3050" spc="85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to</a:t>
            </a:r>
            <a:r>
              <a:rPr dirty="0" sz="3050" spc="80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estimate</a:t>
            </a:r>
            <a:r>
              <a:rPr dirty="0" sz="3050" spc="85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house</a:t>
            </a:r>
            <a:r>
              <a:rPr dirty="0" sz="3050" spc="80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prices</a:t>
            </a:r>
            <a:r>
              <a:rPr dirty="0" sz="3050" spc="80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based</a:t>
            </a:r>
            <a:r>
              <a:rPr dirty="0" sz="3050" spc="85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on</a:t>
            </a:r>
            <a:r>
              <a:rPr dirty="0" sz="3050" spc="80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stock</a:t>
            </a:r>
            <a:r>
              <a:rPr dirty="0" sz="3050" spc="85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market</a:t>
            </a:r>
            <a:r>
              <a:rPr dirty="0" sz="3050" spc="80" b="1">
                <a:latin typeface="Trebuchet MS"/>
                <a:cs typeface="Trebuchet MS"/>
              </a:rPr>
              <a:t> </a:t>
            </a:r>
            <a:r>
              <a:rPr dirty="0" sz="3050" spc="-10" b="1">
                <a:latin typeface="Trebuchet MS"/>
                <a:cs typeface="Trebuchet MS"/>
              </a:rPr>
              <a:t>data.</a:t>
            </a:r>
            <a:endParaRPr sz="3050">
              <a:latin typeface="Trebuchet MS"/>
              <a:cs typeface="Trebuchet MS"/>
            </a:endParaRPr>
          </a:p>
          <a:p>
            <a:pPr marL="79375" marR="4606925">
              <a:lnSpc>
                <a:spcPct val="116799"/>
              </a:lnSpc>
              <a:spcBef>
                <a:spcPts val="1185"/>
              </a:spcBef>
            </a:pPr>
            <a:r>
              <a:rPr dirty="0" sz="3050" b="1">
                <a:latin typeface="Trebuchet MS"/>
                <a:cs typeface="Trebuchet MS"/>
              </a:rPr>
              <a:t>Described</a:t>
            </a:r>
            <a:r>
              <a:rPr dirty="0" sz="3050" spc="80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the</a:t>
            </a:r>
            <a:r>
              <a:rPr dirty="0" sz="3050" spc="75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datasets</a:t>
            </a:r>
            <a:r>
              <a:rPr dirty="0" sz="3050" spc="80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used</a:t>
            </a:r>
            <a:r>
              <a:rPr dirty="0" sz="3050" spc="75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in</a:t>
            </a:r>
            <a:r>
              <a:rPr dirty="0" sz="3050" spc="75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the</a:t>
            </a:r>
            <a:r>
              <a:rPr dirty="0" sz="3050" spc="80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project,</a:t>
            </a:r>
            <a:r>
              <a:rPr dirty="0" sz="3050" spc="75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including</a:t>
            </a:r>
            <a:r>
              <a:rPr dirty="0" sz="3050" spc="80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historical</a:t>
            </a:r>
            <a:r>
              <a:rPr dirty="0" sz="3050" spc="75" b="1">
                <a:latin typeface="Trebuchet MS"/>
                <a:cs typeface="Trebuchet MS"/>
              </a:rPr>
              <a:t> </a:t>
            </a:r>
            <a:r>
              <a:rPr dirty="0" sz="3050" spc="-10" b="1">
                <a:latin typeface="Trebuchet MS"/>
                <a:cs typeface="Trebuchet MS"/>
              </a:rPr>
              <a:t>stock </a:t>
            </a:r>
            <a:r>
              <a:rPr dirty="0" sz="3050" b="1">
                <a:latin typeface="Trebuchet MS"/>
                <a:cs typeface="Trebuchet MS"/>
              </a:rPr>
              <a:t>market</a:t>
            </a:r>
            <a:r>
              <a:rPr dirty="0" sz="3050" spc="70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data,</a:t>
            </a:r>
            <a:r>
              <a:rPr dirty="0" sz="3050" spc="75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house</a:t>
            </a:r>
            <a:r>
              <a:rPr dirty="0" sz="3050" spc="70" b="1">
                <a:latin typeface="Trebuchet MS"/>
                <a:cs typeface="Trebuchet MS"/>
              </a:rPr>
              <a:t> </a:t>
            </a:r>
            <a:r>
              <a:rPr dirty="0" sz="3050" spc="-10" b="1">
                <a:latin typeface="Trebuchet MS"/>
                <a:cs typeface="Trebuchet MS"/>
              </a:rPr>
              <a:t>characteristics,</a:t>
            </a:r>
            <a:endParaRPr sz="3050">
              <a:latin typeface="Trebuchet MS"/>
              <a:cs typeface="Trebuchet MS"/>
            </a:endParaRPr>
          </a:p>
          <a:p>
            <a:pPr marL="79375">
              <a:lnSpc>
                <a:spcPct val="100000"/>
              </a:lnSpc>
              <a:spcBef>
                <a:spcPts val="615"/>
              </a:spcBef>
            </a:pPr>
            <a:r>
              <a:rPr dirty="0" sz="3050" b="1">
                <a:latin typeface="Trebuchet MS"/>
                <a:cs typeface="Trebuchet MS"/>
              </a:rPr>
              <a:t>location</a:t>
            </a:r>
            <a:r>
              <a:rPr dirty="0" sz="3050" spc="65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data,</a:t>
            </a:r>
            <a:r>
              <a:rPr dirty="0" sz="3050" spc="70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and</a:t>
            </a:r>
            <a:r>
              <a:rPr dirty="0" sz="3050" spc="75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any</a:t>
            </a:r>
            <a:r>
              <a:rPr dirty="0" sz="3050" spc="75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other</a:t>
            </a:r>
            <a:r>
              <a:rPr dirty="0" sz="3050" spc="70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relevant</a:t>
            </a:r>
            <a:r>
              <a:rPr dirty="0" sz="3050" spc="75" b="1">
                <a:latin typeface="Trebuchet MS"/>
                <a:cs typeface="Trebuchet MS"/>
              </a:rPr>
              <a:t> </a:t>
            </a:r>
            <a:r>
              <a:rPr dirty="0" sz="3050" spc="-10" b="1">
                <a:latin typeface="Trebuchet MS"/>
                <a:cs typeface="Trebuchet MS"/>
              </a:rPr>
              <a:t>features.</a:t>
            </a:r>
            <a:endParaRPr sz="3050">
              <a:latin typeface="Trebuchet MS"/>
              <a:cs typeface="Trebuchet MS"/>
            </a:endParaRPr>
          </a:p>
          <a:p>
            <a:pPr marL="12700" marR="5100320">
              <a:lnSpc>
                <a:spcPct val="116799"/>
              </a:lnSpc>
              <a:spcBef>
                <a:spcPts val="2260"/>
              </a:spcBef>
            </a:pPr>
            <a:r>
              <a:rPr dirty="0" sz="3050" b="1">
                <a:latin typeface="Trebuchet MS"/>
                <a:cs typeface="Trebuchet MS"/>
              </a:rPr>
              <a:t>Conduct</a:t>
            </a:r>
            <a:r>
              <a:rPr dirty="0" sz="3050" spc="80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exploratory</a:t>
            </a:r>
            <a:r>
              <a:rPr dirty="0" sz="3050" spc="90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data</a:t>
            </a:r>
            <a:r>
              <a:rPr dirty="0" sz="3050" spc="90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analysis</a:t>
            </a:r>
            <a:r>
              <a:rPr dirty="0" sz="3050" spc="90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to</a:t>
            </a:r>
            <a:r>
              <a:rPr dirty="0" sz="3050" spc="90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understand</a:t>
            </a:r>
            <a:r>
              <a:rPr dirty="0" sz="3050" spc="90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the</a:t>
            </a:r>
            <a:r>
              <a:rPr dirty="0" sz="3050" spc="90" b="1">
                <a:latin typeface="Trebuchet MS"/>
                <a:cs typeface="Trebuchet MS"/>
              </a:rPr>
              <a:t> </a:t>
            </a:r>
            <a:r>
              <a:rPr dirty="0" sz="3050" spc="-10" b="1">
                <a:latin typeface="Trebuchet MS"/>
                <a:cs typeface="Trebuchet MS"/>
              </a:rPr>
              <a:t>distributions, </a:t>
            </a:r>
            <a:r>
              <a:rPr dirty="0" sz="3050" b="1">
                <a:latin typeface="Trebuchet MS"/>
                <a:cs typeface="Trebuchet MS"/>
              </a:rPr>
              <a:t>correlations,</a:t>
            </a:r>
            <a:r>
              <a:rPr dirty="0" sz="3050" spc="110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and</a:t>
            </a:r>
            <a:r>
              <a:rPr dirty="0" sz="3050" spc="120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relationships</a:t>
            </a:r>
            <a:r>
              <a:rPr dirty="0" sz="3050" spc="114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between</a:t>
            </a:r>
            <a:r>
              <a:rPr dirty="0" sz="3050" spc="120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different</a:t>
            </a:r>
            <a:r>
              <a:rPr dirty="0" sz="3050" spc="120" b="1">
                <a:latin typeface="Trebuchet MS"/>
                <a:cs typeface="Trebuchet MS"/>
              </a:rPr>
              <a:t> </a:t>
            </a:r>
            <a:r>
              <a:rPr dirty="0" sz="3050" spc="-10" b="1">
                <a:latin typeface="Trebuchet MS"/>
                <a:cs typeface="Trebuchet MS"/>
              </a:rPr>
              <a:t>features.</a:t>
            </a:r>
            <a:endParaRPr sz="3050">
              <a:latin typeface="Trebuchet MS"/>
              <a:cs typeface="Trebuchet MS"/>
            </a:endParaRPr>
          </a:p>
          <a:p>
            <a:pPr marL="93980" marR="4594860">
              <a:lnSpc>
                <a:spcPct val="116799"/>
              </a:lnSpc>
              <a:spcBef>
                <a:spcPts val="1405"/>
              </a:spcBef>
            </a:pPr>
            <a:r>
              <a:rPr dirty="0" sz="3050" b="1">
                <a:latin typeface="Trebuchet MS"/>
                <a:cs typeface="Trebuchet MS"/>
              </a:rPr>
              <a:t>Build</a:t>
            </a:r>
            <a:r>
              <a:rPr dirty="0" sz="3050" spc="80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a</a:t>
            </a:r>
            <a:r>
              <a:rPr dirty="0" sz="3050" spc="80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random</a:t>
            </a:r>
            <a:r>
              <a:rPr dirty="0" sz="3050" spc="80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forest</a:t>
            </a:r>
            <a:r>
              <a:rPr dirty="0" sz="3050" spc="80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regression</a:t>
            </a:r>
            <a:r>
              <a:rPr dirty="0" sz="3050" spc="85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model</a:t>
            </a:r>
            <a:r>
              <a:rPr dirty="0" sz="3050" spc="80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to</a:t>
            </a:r>
            <a:r>
              <a:rPr dirty="0" sz="3050" spc="80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predict</a:t>
            </a:r>
            <a:r>
              <a:rPr dirty="0" sz="3050" spc="80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house</a:t>
            </a:r>
            <a:r>
              <a:rPr dirty="0" sz="3050" spc="80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prices</a:t>
            </a:r>
            <a:r>
              <a:rPr dirty="0" sz="3050" spc="80" b="1">
                <a:latin typeface="Trebuchet MS"/>
                <a:cs typeface="Trebuchet MS"/>
              </a:rPr>
              <a:t> </a:t>
            </a:r>
            <a:r>
              <a:rPr dirty="0" sz="3050" spc="-10" b="1">
                <a:latin typeface="Trebuchet MS"/>
                <a:cs typeface="Trebuchet MS"/>
              </a:rPr>
              <a:t>using </a:t>
            </a:r>
            <a:r>
              <a:rPr dirty="0" sz="3050" b="1">
                <a:latin typeface="Trebuchet MS"/>
                <a:cs typeface="Trebuchet MS"/>
              </a:rPr>
              <a:t>the</a:t>
            </a:r>
            <a:r>
              <a:rPr dirty="0" sz="3050" spc="90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engineered</a:t>
            </a:r>
            <a:r>
              <a:rPr dirty="0" sz="3050" spc="90" b="1">
                <a:latin typeface="Trebuchet MS"/>
                <a:cs typeface="Trebuchet MS"/>
              </a:rPr>
              <a:t> </a:t>
            </a:r>
            <a:r>
              <a:rPr dirty="0" sz="3050" spc="-10" b="1">
                <a:latin typeface="Trebuchet MS"/>
                <a:cs typeface="Trebuchet MS"/>
              </a:rPr>
              <a:t>features.</a:t>
            </a:r>
            <a:endParaRPr sz="3050">
              <a:latin typeface="Trebuchet MS"/>
              <a:cs typeface="Trebuchet MS"/>
            </a:endParaRPr>
          </a:p>
          <a:p>
            <a:pPr marL="79375" marR="4651375">
              <a:lnSpc>
                <a:spcPct val="116799"/>
              </a:lnSpc>
              <a:spcBef>
                <a:spcPts val="2230"/>
              </a:spcBef>
            </a:pPr>
            <a:r>
              <a:rPr dirty="0" sz="3050" b="1">
                <a:latin typeface="Trebuchet MS"/>
                <a:cs typeface="Trebuchet MS"/>
              </a:rPr>
              <a:t>Interpret</a:t>
            </a:r>
            <a:r>
              <a:rPr dirty="0" sz="3050" spc="75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the</a:t>
            </a:r>
            <a:r>
              <a:rPr dirty="0" sz="3050" spc="80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trained</a:t>
            </a:r>
            <a:r>
              <a:rPr dirty="0" sz="3050" spc="75" b="1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model</a:t>
            </a:r>
            <a:r>
              <a:rPr dirty="0" sz="3050" spc="80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to</a:t>
            </a:r>
            <a:r>
              <a:rPr dirty="0" sz="3050" spc="75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understand</a:t>
            </a:r>
            <a:r>
              <a:rPr dirty="0" sz="3050" spc="80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the</a:t>
            </a:r>
            <a:r>
              <a:rPr dirty="0" sz="3050" spc="75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importance</a:t>
            </a:r>
            <a:r>
              <a:rPr dirty="0" sz="3050" spc="80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of</a:t>
            </a:r>
            <a:r>
              <a:rPr dirty="0" sz="3050" spc="75">
                <a:latin typeface="Trebuchet MS"/>
                <a:cs typeface="Trebuchet MS"/>
              </a:rPr>
              <a:t> </a:t>
            </a:r>
            <a:r>
              <a:rPr dirty="0" sz="3050" spc="-10">
                <a:latin typeface="Trebuchet MS"/>
                <a:cs typeface="Trebuchet MS"/>
              </a:rPr>
              <a:t>different </a:t>
            </a:r>
            <a:r>
              <a:rPr dirty="0" sz="3050">
                <a:latin typeface="Trebuchet MS"/>
                <a:cs typeface="Trebuchet MS"/>
              </a:rPr>
              <a:t>fe</a:t>
            </a:r>
            <a:r>
              <a:rPr dirty="0" sz="3050" b="1">
                <a:latin typeface="Trebuchet MS"/>
                <a:cs typeface="Trebuchet MS"/>
              </a:rPr>
              <a:t>atures</a:t>
            </a:r>
            <a:r>
              <a:rPr dirty="0" sz="3050" spc="85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in</a:t>
            </a:r>
            <a:r>
              <a:rPr dirty="0" sz="3050" spc="90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predicting</a:t>
            </a:r>
            <a:r>
              <a:rPr dirty="0" sz="3050" spc="85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house</a:t>
            </a:r>
            <a:r>
              <a:rPr dirty="0" sz="3050" spc="85" b="1">
                <a:latin typeface="Trebuchet MS"/>
                <a:cs typeface="Trebuchet MS"/>
              </a:rPr>
              <a:t> </a:t>
            </a:r>
            <a:r>
              <a:rPr dirty="0" sz="3050" spc="-10" b="1">
                <a:latin typeface="Trebuchet MS"/>
                <a:cs typeface="Trebuchet MS"/>
              </a:rPr>
              <a:t>prices.</a:t>
            </a:r>
            <a:endParaRPr sz="3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740922"/>
            <a:ext cx="7621270" cy="7639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850"/>
              <a:t>WHO</a:t>
            </a:r>
            <a:r>
              <a:rPr dirty="0" sz="4850" spc="-95"/>
              <a:t> </a:t>
            </a:r>
            <a:r>
              <a:rPr dirty="0" sz="4850"/>
              <a:t>ARE</a:t>
            </a:r>
            <a:r>
              <a:rPr dirty="0" sz="4850" spc="-95"/>
              <a:t> </a:t>
            </a:r>
            <a:r>
              <a:rPr dirty="0" sz="4850"/>
              <a:t>THE</a:t>
            </a:r>
            <a:r>
              <a:rPr dirty="0" sz="4850" spc="-95"/>
              <a:t> </a:t>
            </a:r>
            <a:r>
              <a:rPr dirty="0" sz="4850"/>
              <a:t>END</a:t>
            </a:r>
            <a:r>
              <a:rPr dirty="0" sz="4850" spc="-95"/>
              <a:t> </a:t>
            </a:r>
            <a:r>
              <a:rPr dirty="0" sz="4850" spc="-10"/>
              <a:t>USERS?</a:t>
            </a:r>
            <a:endParaRPr sz="4850"/>
          </a:p>
        </p:txBody>
      </p:sp>
      <p:sp>
        <p:nvSpPr>
          <p:cNvPr id="4" name="object 4" descr=""/>
          <p:cNvSpPr txBox="1"/>
          <p:nvPr/>
        </p:nvSpPr>
        <p:spPr>
          <a:xfrm>
            <a:off x="1116012" y="9701206"/>
            <a:ext cx="2521585" cy="27432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650">
                <a:solidFill>
                  <a:srgbClr val="2E82C2"/>
                </a:solidFill>
                <a:latin typeface="Trebuchet MS"/>
                <a:cs typeface="Trebuchet MS"/>
              </a:rPr>
              <a:t>3/21/2024</a:t>
            </a:r>
            <a:r>
              <a:rPr dirty="0" sz="1650" b="1">
                <a:solidFill>
                  <a:srgbClr val="2E82C2"/>
                </a:solidFill>
                <a:latin typeface="Trebuchet MS"/>
                <a:cs typeface="Trebuchet MS"/>
              </a:rPr>
              <a:t>Annual</a:t>
            </a:r>
            <a:r>
              <a:rPr dirty="0" sz="1650" spc="260" b="1">
                <a:solidFill>
                  <a:srgbClr val="2E82C2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E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7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016344" y="1738262"/>
            <a:ext cx="17343755" cy="7620000"/>
          </a:xfrm>
          <a:prstGeom prst="rect">
            <a:avLst/>
          </a:prstGeom>
        </p:spPr>
        <p:txBody>
          <a:bodyPr wrap="square" lIns="0" tIns="5905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dirty="0" sz="3050" b="1">
                <a:latin typeface="Trebuchet MS"/>
                <a:cs typeface="Trebuchet MS"/>
              </a:rPr>
              <a:t>Real</a:t>
            </a:r>
            <a:r>
              <a:rPr dirty="0" sz="3050" spc="80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Estate</a:t>
            </a:r>
            <a:r>
              <a:rPr dirty="0" sz="3050" spc="75" b="1">
                <a:latin typeface="Trebuchet MS"/>
                <a:cs typeface="Trebuchet MS"/>
              </a:rPr>
              <a:t> </a:t>
            </a:r>
            <a:r>
              <a:rPr dirty="0" sz="3050" spc="-10" b="1">
                <a:latin typeface="Trebuchet MS"/>
                <a:cs typeface="Trebuchet MS"/>
              </a:rPr>
              <a:t>Professionals:</a:t>
            </a:r>
            <a:endParaRPr sz="3050">
              <a:latin typeface="Trebuchet MS"/>
              <a:cs typeface="Trebuchet MS"/>
            </a:endParaRPr>
          </a:p>
          <a:p>
            <a:pPr marL="314325">
              <a:lnSpc>
                <a:spcPct val="100000"/>
              </a:lnSpc>
              <a:spcBef>
                <a:spcPts val="315"/>
              </a:spcBef>
            </a:pPr>
            <a:r>
              <a:rPr dirty="0" sz="2550">
                <a:latin typeface="Trebuchet MS"/>
                <a:cs typeface="Trebuchet MS"/>
              </a:rPr>
              <a:t>Real</a:t>
            </a:r>
            <a:r>
              <a:rPr dirty="0" sz="2550" spc="8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estate</a:t>
            </a:r>
            <a:r>
              <a:rPr dirty="0" sz="2550" spc="75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agents,</a:t>
            </a:r>
            <a:r>
              <a:rPr dirty="0" sz="2550" spc="8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brokers,</a:t>
            </a:r>
            <a:r>
              <a:rPr dirty="0" sz="2550" spc="75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and</a:t>
            </a:r>
            <a:r>
              <a:rPr dirty="0" sz="2550" spc="8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agencies</a:t>
            </a:r>
            <a:r>
              <a:rPr dirty="0" sz="2550" spc="75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could</a:t>
            </a:r>
            <a:r>
              <a:rPr dirty="0" sz="2550" spc="8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use</a:t>
            </a:r>
            <a:r>
              <a:rPr dirty="0" sz="2550" spc="75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the</a:t>
            </a:r>
            <a:r>
              <a:rPr dirty="0" sz="2550" spc="8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model</a:t>
            </a:r>
            <a:r>
              <a:rPr dirty="0" sz="2550" spc="75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to</a:t>
            </a:r>
            <a:r>
              <a:rPr dirty="0" sz="2550" spc="8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provide</a:t>
            </a:r>
            <a:r>
              <a:rPr dirty="0" sz="2550" spc="8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more</a:t>
            </a:r>
            <a:r>
              <a:rPr dirty="0" sz="2550" spc="75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accurate</a:t>
            </a:r>
            <a:r>
              <a:rPr dirty="0" sz="2550" spc="8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pricing</a:t>
            </a:r>
            <a:r>
              <a:rPr dirty="0" sz="2550" spc="75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guidance</a:t>
            </a:r>
            <a:r>
              <a:rPr dirty="0" sz="2550" spc="8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to</a:t>
            </a:r>
            <a:r>
              <a:rPr dirty="0" sz="2550" spc="75">
                <a:latin typeface="Trebuchet MS"/>
                <a:cs typeface="Trebuchet MS"/>
              </a:rPr>
              <a:t> </a:t>
            </a:r>
            <a:r>
              <a:rPr dirty="0" sz="2550" spc="-20">
                <a:latin typeface="Trebuchet MS"/>
                <a:cs typeface="Trebuchet MS"/>
              </a:rPr>
              <a:t>their</a:t>
            </a:r>
            <a:endParaRPr sz="2550">
              <a:latin typeface="Trebuchet MS"/>
              <a:cs typeface="Trebuchet MS"/>
            </a:endParaRPr>
          </a:p>
          <a:p>
            <a:pPr marL="314325">
              <a:lnSpc>
                <a:spcPct val="100000"/>
              </a:lnSpc>
              <a:spcBef>
                <a:spcPts val="540"/>
              </a:spcBef>
            </a:pPr>
            <a:r>
              <a:rPr dirty="0" sz="2550" spc="-10">
                <a:latin typeface="Trebuchet MS"/>
                <a:cs typeface="Trebuchet MS"/>
              </a:rPr>
              <a:t>clients.</a:t>
            </a:r>
            <a:endParaRPr sz="2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3050" b="1">
                <a:latin typeface="Trebuchet MS"/>
                <a:cs typeface="Trebuchet MS"/>
              </a:rPr>
              <a:t>Homebuyers</a:t>
            </a:r>
            <a:r>
              <a:rPr dirty="0" sz="3050" spc="120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and</a:t>
            </a:r>
            <a:r>
              <a:rPr dirty="0" sz="3050" spc="120" b="1">
                <a:latin typeface="Trebuchet MS"/>
                <a:cs typeface="Trebuchet MS"/>
              </a:rPr>
              <a:t> </a:t>
            </a:r>
            <a:r>
              <a:rPr dirty="0" sz="3050" spc="-10" b="1">
                <a:latin typeface="Trebuchet MS"/>
                <a:cs typeface="Trebuchet MS"/>
              </a:rPr>
              <a:t>Sellers:</a:t>
            </a:r>
            <a:endParaRPr sz="3050">
              <a:latin typeface="Trebuchet MS"/>
              <a:cs typeface="Trebuchet MS"/>
            </a:endParaRPr>
          </a:p>
          <a:p>
            <a:pPr marL="314325" marR="1079500">
              <a:lnSpc>
                <a:spcPct val="117600"/>
              </a:lnSpc>
              <a:spcBef>
                <a:spcPts val="459"/>
              </a:spcBef>
            </a:pPr>
            <a:r>
              <a:rPr dirty="0" sz="2550">
                <a:latin typeface="Trebuchet MS"/>
                <a:cs typeface="Trebuchet MS"/>
              </a:rPr>
              <a:t>Prospective</a:t>
            </a:r>
            <a:r>
              <a:rPr dirty="0" sz="2550" spc="7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homebuyers</a:t>
            </a:r>
            <a:r>
              <a:rPr dirty="0" sz="2550" spc="75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could</a:t>
            </a:r>
            <a:r>
              <a:rPr dirty="0" sz="2550" spc="8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use</a:t>
            </a:r>
            <a:r>
              <a:rPr dirty="0" sz="2550" spc="8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the</a:t>
            </a:r>
            <a:r>
              <a:rPr dirty="0" sz="2550" spc="75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model</a:t>
            </a:r>
            <a:r>
              <a:rPr dirty="0" sz="2550" spc="8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to</a:t>
            </a:r>
            <a:r>
              <a:rPr dirty="0" sz="2550" spc="8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assess</a:t>
            </a:r>
            <a:r>
              <a:rPr dirty="0" sz="2550" spc="75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whether</a:t>
            </a:r>
            <a:r>
              <a:rPr dirty="0" sz="2550" spc="8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a</a:t>
            </a:r>
            <a:r>
              <a:rPr dirty="0" sz="2550" spc="8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listed</a:t>
            </a:r>
            <a:r>
              <a:rPr dirty="0" sz="2550" spc="75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property</a:t>
            </a:r>
            <a:r>
              <a:rPr dirty="0" sz="2550" spc="8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is</a:t>
            </a:r>
            <a:r>
              <a:rPr dirty="0" sz="2550" spc="8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priced</a:t>
            </a:r>
            <a:r>
              <a:rPr dirty="0" sz="2550" spc="75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reasonably</a:t>
            </a:r>
            <a:r>
              <a:rPr dirty="0" sz="2550" spc="80">
                <a:latin typeface="Trebuchet MS"/>
                <a:cs typeface="Trebuchet MS"/>
              </a:rPr>
              <a:t> </a:t>
            </a:r>
            <a:r>
              <a:rPr dirty="0" sz="2550" spc="-20">
                <a:latin typeface="Trebuchet MS"/>
                <a:cs typeface="Trebuchet MS"/>
              </a:rPr>
              <a:t>based </a:t>
            </a:r>
            <a:r>
              <a:rPr dirty="0" sz="2550">
                <a:latin typeface="Trebuchet MS"/>
                <a:cs typeface="Trebuchet MS"/>
              </a:rPr>
              <a:t>on</a:t>
            </a:r>
            <a:r>
              <a:rPr dirty="0" sz="2550" spc="75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historical</a:t>
            </a:r>
            <a:r>
              <a:rPr dirty="0" sz="2550" spc="8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market</a:t>
            </a:r>
            <a:r>
              <a:rPr dirty="0" sz="2550" spc="85">
                <a:latin typeface="Trebuchet MS"/>
                <a:cs typeface="Trebuchet MS"/>
              </a:rPr>
              <a:t> </a:t>
            </a:r>
            <a:r>
              <a:rPr dirty="0" sz="2550" spc="-10">
                <a:latin typeface="Trebuchet MS"/>
                <a:cs typeface="Trebuchet MS"/>
              </a:rPr>
              <a:t>trends.</a:t>
            </a:r>
            <a:endParaRPr sz="2550">
              <a:latin typeface="Trebuchet MS"/>
              <a:cs typeface="Trebuchet MS"/>
            </a:endParaRPr>
          </a:p>
          <a:p>
            <a:pPr marL="69215">
              <a:lnSpc>
                <a:spcPct val="100000"/>
              </a:lnSpc>
              <a:spcBef>
                <a:spcPts val="370"/>
              </a:spcBef>
            </a:pPr>
            <a:r>
              <a:rPr dirty="0" sz="3050" spc="-10" b="1">
                <a:latin typeface="Trebuchet MS"/>
                <a:cs typeface="Trebuchet MS"/>
              </a:rPr>
              <a:t>Investors:</a:t>
            </a:r>
            <a:endParaRPr sz="3050">
              <a:latin typeface="Trebuchet MS"/>
              <a:cs typeface="Trebuchet MS"/>
            </a:endParaRPr>
          </a:p>
          <a:p>
            <a:pPr marL="314325" marR="5080">
              <a:lnSpc>
                <a:spcPct val="117600"/>
              </a:lnSpc>
              <a:spcBef>
                <a:spcPts val="459"/>
              </a:spcBef>
            </a:pPr>
            <a:r>
              <a:rPr dirty="0" sz="2550">
                <a:latin typeface="Trebuchet MS"/>
                <a:cs typeface="Trebuchet MS"/>
              </a:rPr>
              <a:t>Real</a:t>
            </a:r>
            <a:r>
              <a:rPr dirty="0" sz="2550" spc="85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estate</a:t>
            </a:r>
            <a:r>
              <a:rPr dirty="0" sz="2550" spc="9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investors</a:t>
            </a:r>
            <a:r>
              <a:rPr dirty="0" sz="2550" spc="85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could</a:t>
            </a:r>
            <a:r>
              <a:rPr dirty="0" sz="2550" spc="9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use</a:t>
            </a:r>
            <a:r>
              <a:rPr dirty="0" sz="2550" spc="85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the</a:t>
            </a:r>
            <a:r>
              <a:rPr dirty="0" sz="2550" spc="85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model</a:t>
            </a:r>
            <a:r>
              <a:rPr dirty="0" sz="2550" spc="9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to</a:t>
            </a:r>
            <a:r>
              <a:rPr dirty="0" sz="2550" spc="85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evaluate</a:t>
            </a:r>
            <a:r>
              <a:rPr dirty="0" sz="2550" spc="9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potential</a:t>
            </a:r>
            <a:r>
              <a:rPr dirty="0" sz="2550" spc="85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investment</a:t>
            </a:r>
            <a:r>
              <a:rPr dirty="0" sz="2550" spc="9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opportunities</a:t>
            </a:r>
            <a:r>
              <a:rPr dirty="0" sz="2550" spc="85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and</a:t>
            </a:r>
            <a:r>
              <a:rPr dirty="0" sz="2550" spc="85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make</a:t>
            </a:r>
            <a:r>
              <a:rPr dirty="0" sz="2550" spc="9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informed</a:t>
            </a:r>
            <a:r>
              <a:rPr dirty="0" sz="2550" spc="85">
                <a:latin typeface="Trebuchet MS"/>
                <a:cs typeface="Trebuchet MS"/>
              </a:rPr>
              <a:t> </a:t>
            </a:r>
            <a:r>
              <a:rPr dirty="0" sz="2550" spc="-20">
                <a:latin typeface="Trebuchet MS"/>
                <a:cs typeface="Trebuchet MS"/>
              </a:rPr>
              <a:t>decis </a:t>
            </a:r>
            <a:r>
              <a:rPr dirty="0" sz="2550">
                <a:latin typeface="Trebuchet MS"/>
                <a:cs typeface="Trebuchet MS"/>
              </a:rPr>
              <a:t>about</a:t>
            </a:r>
            <a:r>
              <a:rPr dirty="0" sz="2550" spc="7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buying</a:t>
            </a:r>
            <a:r>
              <a:rPr dirty="0" sz="2550" spc="75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or</a:t>
            </a:r>
            <a:r>
              <a:rPr dirty="0" sz="2550" spc="7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selling</a:t>
            </a:r>
            <a:r>
              <a:rPr dirty="0" sz="2550" spc="70">
                <a:latin typeface="Trebuchet MS"/>
                <a:cs typeface="Trebuchet MS"/>
              </a:rPr>
              <a:t> </a:t>
            </a:r>
            <a:r>
              <a:rPr dirty="0" sz="2550" spc="-10">
                <a:latin typeface="Trebuchet MS"/>
                <a:cs typeface="Trebuchet MS"/>
              </a:rPr>
              <a:t>properties.</a:t>
            </a:r>
            <a:endParaRPr sz="2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3050" b="1">
                <a:latin typeface="Trebuchet MS"/>
                <a:cs typeface="Trebuchet MS"/>
              </a:rPr>
              <a:t>Financial</a:t>
            </a:r>
            <a:r>
              <a:rPr dirty="0" sz="3050" spc="125" b="1">
                <a:latin typeface="Trebuchet MS"/>
                <a:cs typeface="Trebuchet MS"/>
              </a:rPr>
              <a:t> </a:t>
            </a:r>
            <a:r>
              <a:rPr dirty="0" sz="3050" spc="-10" b="1">
                <a:latin typeface="Trebuchet MS"/>
                <a:cs typeface="Trebuchet MS"/>
              </a:rPr>
              <a:t>Institutions:</a:t>
            </a:r>
            <a:endParaRPr sz="3050">
              <a:latin typeface="Trebuchet MS"/>
              <a:cs typeface="Trebuchet MS"/>
            </a:endParaRPr>
          </a:p>
          <a:p>
            <a:pPr marL="314325" marR="1362075">
              <a:lnSpc>
                <a:spcPct val="117600"/>
              </a:lnSpc>
              <a:spcBef>
                <a:spcPts val="730"/>
              </a:spcBef>
            </a:pPr>
            <a:r>
              <a:rPr dirty="0" sz="2550">
                <a:latin typeface="Trebuchet MS"/>
                <a:cs typeface="Trebuchet MS"/>
              </a:rPr>
              <a:t>Mortgage</a:t>
            </a:r>
            <a:r>
              <a:rPr dirty="0" sz="2550" spc="7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lenders</a:t>
            </a:r>
            <a:r>
              <a:rPr dirty="0" sz="2550" spc="65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and</a:t>
            </a:r>
            <a:r>
              <a:rPr dirty="0" sz="2550" spc="7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banks</a:t>
            </a:r>
            <a:r>
              <a:rPr dirty="0" sz="2550" spc="7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could</a:t>
            </a:r>
            <a:r>
              <a:rPr dirty="0" sz="2550" spc="65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use</a:t>
            </a:r>
            <a:r>
              <a:rPr dirty="0" sz="2550" spc="7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the</a:t>
            </a:r>
            <a:r>
              <a:rPr dirty="0" sz="2550" spc="7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model</a:t>
            </a:r>
            <a:r>
              <a:rPr dirty="0" sz="2550" spc="65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to</a:t>
            </a:r>
            <a:r>
              <a:rPr dirty="0" sz="2550" spc="7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assess</a:t>
            </a:r>
            <a:r>
              <a:rPr dirty="0" sz="2550" spc="65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the</a:t>
            </a:r>
            <a:r>
              <a:rPr dirty="0" sz="2550" spc="7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risk</a:t>
            </a:r>
            <a:r>
              <a:rPr dirty="0" sz="2550" spc="7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associated</a:t>
            </a:r>
            <a:r>
              <a:rPr dirty="0" sz="2550" spc="65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with</a:t>
            </a:r>
            <a:r>
              <a:rPr dirty="0" sz="2550" spc="7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issuing</a:t>
            </a:r>
            <a:r>
              <a:rPr dirty="0" sz="2550" spc="7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home</a:t>
            </a:r>
            <a:r>
              <a:rPr dirty="0" sz="2550" spc="65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loans</a:t>
            </a:r>
            <a:r>
              <a:rPr dirty="0" sz="2550" spc="70">
                <a:latin typeface="Trebuchet MS"/>
                <a:cs typeface="Trebuchet MS"/>
              </a:rPr>
              <a:t> </a:t>
            </a:r>
            <a:r>
              <a:rPr dirty="0" sz="2550" spc="-25">
                <a:latin typeface="Trebuchet MS"/>
                <a:cs typeface="Trebuchet MS"/>
              </a:rPr>
              <a:t>and </a:t>
            </a:r>
            <a:r>
              <a:rPr dirty="0" sz="2550">
                <a:latin typeface="Trebuchet MS"/>
                <a:cs typeface="Trebuchet MS"/>
              </a:rPr>
              <a:t>determine</a:t>
            </a:r>
            <a:r>
              <a:rPr dirty="0" sz="2550" spc="114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appropriate</a:t>
            </a:r>
            <a:r>
              <a:rPr dirty="0" sz="2550" spc="114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loan</a:t>
            </a:r>
            <a:r>
              <a:rPr dirty="0" sz="2550" spc="114">
                <a:latin typeface="Trebuchet MS"/>
                <a:cs typeface="Trebuchet MS"/>
              </a:rPr>
              <a:t> </a:t>
            </a:r>
            <a:r>
              <a:rPr dirty="0" sz="2550" spc="-10">
                <a:latin typeface="Trebuchet MS"/>
                <a:cs typeface="Trebuchet MS"/>
              </a:rPr>
              <a:t>amounts.</a:t>
            </a:r>
            <a:endParaRPr sz="2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3050" b="1">
                <a:latin typeface="Trebuchet MS"/>
                <a:cs typeface="Trebuchet MS"/>
              </a:rPr>
              <a:t>Government</a:t>
            </a:r>
            <a:r>
              <a:rPr dirty="0" sz="3050" spc="90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and</a:t>
            </a:r>
            <a:r>
              <a:rPr dirty="0" sz="3050" spc="100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Policy</a:t>
            </a:r>
            <a:r>
              <a:rPr dirty="0" sz="3050" spc="105" b="1">
                <a:latin typeface="Trebuchet MS"/>
                <a:cs typeface="Trebuchet MS"/>
              </a:rPr>
              <a:t> </a:t>
            </a:r>
            <a:r>
              <a:rPr dirty="0" sz="3050" spc="-10" b="1">
                <a:latin typeface="Trebuchet MS"/>
                <a:cs typeface="Trebuchet MS"/>
              </a:rPr>
              <a:t>Makers:</a:t>
            </a:r>
            <a:endParaRPr sz="3050">
              <a:latin typeface="Trebuchet MS"/>
              <a:cs typeface="Trebuchet MS"/>
            </a:endParaRPr>
          </a:p>
          <a:p>
            <a:pPr marL="314325" marR="1059815">
              <a:lnSpc>
                <a:spcPct val="117600"/>
              </a:lnSpc>
              <a:spcBef>
                <a:spcPts val="575"/>
              </a:spcBef>
            </a:pPr>
            <a:r>
              <a:rPr dirty="0" sz="2550">
                <a:latin typeface="Trebuchet MS"/>
                <a:cs typeface="Trebuchet MS"/>
              </a:rPr>
              <a:t>Urban</a:t>
            </a:r>
            <a:r>
              <a:rPr dirty="0" sz="2550" spc="7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planners</a:t>
            </a:r>
            <a:r>
              <a:rPr dirty="0" sz="2550" spc="8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and</a:t>
            </a:r>
            <a:r>
              <a:rPr dirty="0" sz="2550" spc="8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policymakers</a:t>
            </a:r>
            <a:r>
              <a:rPr dirty="0" sz="2550" spc="75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could</a:t>
            </a:r>
            <a:r>
              <a:rPr dirty="0" sz="2550" spc="8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use</a:t>
            </a:r>
            <a:r>
              <a:rPr dirty="0" sz="2550" spc="8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the</a:t>
            </a:r>
            <a:r>
              <a:rPr dirty="0" sz="2550" spc="8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model</a:t>
            </a:r>
            <a:r>
              <a:rPr dirty="0" sz="2550" spc="8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to</a:t>
            </a:r>
            <a:r>
              <a:rPr dirty="0" sz="2550" spc="8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analyze</a:t>
            </a:r>
            <a:r>
              <a:rPr dirty="0" sz="2550" spc="8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housing</a:t>
            </a:r>
            <a:r>
              <a:rPr dirty="0" sz="2550" spc="75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market</a:t>
            </a:r>
            <a:r>
              <a:rPr dirty="0" sz="2550" spc="8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trends</a:t>
            </a:r>
            <a:r>
              <a:rPr dirty="0" sz="2550" spc="8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and</a:t>
            </a:r>
            <a:r>
              <a:rPr dirty="0" sz="2550" spc="8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make</a:t>
            </a:r>
            <a:r>
              <a:rPr dirty="0" sz="2550" spc="80">
                <a:latin typeface="Trebuchet MS"/>
                <a:cs typeface="Trebuchet MS"/>
              </a:rPr>
              <a:t> </a:t>
            </a:r>
            <a:r>
              <a:rPr dirty="0" sz="2550" spc="-10">
                <a:latin typeface="Trebuchet MS"/>
                <a:cs typeface="Trebuchet MS"/>
              </a:rPr>
              <a:t>informed </a:t>
            </a:r>
            <a:r>
              <a:rPr dirty="0" sz="2550">
                <a:latin typeface="Trebuchet MS"/>
                <a:cs typeface="Trebuchet MS"/>
              </a:rPr>
              <a:t>decisions</a:t>
            </a:r>
            <a:r>
              <a:rPr dirty="0" sz="2550" spc="95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about</a:t>
            </a:r>
            <a:r>
              <a:rPr dirty="0" sz="2550" spc="95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housing</a:t>
            </a:r>
            <a:r>
              <a:rPr dirty="0" sz="2550" spc="95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policies</a:t>
            </a:r>
            <a:r>
              <a:rPr dirty="0" sz="2550" spc="9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and</a:t>
            </a:r>
            <a:r>
              <a:rPr dirty="0" sz="2550" spc="95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urban</a:t>
            </a:r>
            <a:r>
              <a:rPr dirty="0" sz="2550" spc="95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development</a:t>
            </a:r>
            <a:r>
              <a:rPr dirty="0" sz="2550" spc="95">
                <a:latin typeface="Trebuchet MS"/>
                <a:cs typeface="Trebuchet MS"/>
              </a:rPr>
              <a:t> </a:t>
            </a:r>
            <a:r>
              <a:rPr dirty="0" sz="2550" spc="-10">
                <a:latin typeface="Trebuchet MS"/>
                <a:cs typeface="Trebuchet MS"/>
              </a:rPr>
              <a:t>initiatives.</a:t>
            </a:r>
            <a:endParaRPr sz="2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14562"/>
            <a:ext cx="4048124" cy="48767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2513" y="9701212"/>
            <a:ext cx="114469" cy="27093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63975" rIns="0" bIns="0" rtlCol="0" vert="horz">
            <a:spAutoFit/>
          </a:bodyPr>
          <a:lstStyle/>
          <a:p>
            <a:pPr marL="158115">
              <a:lnSpc>
                <a:spcPct val="100000"/>
              </a:lnSpc>
              <a:spcBef>
                <a:spcPts val="105"/>
              </a:spcBef>
            </a:pPr>
            <a:r>
              <a:rPr dirty="0" sz="5400"/>
              <a:t>YOUR</a:t>
            </a:r>
            <a:r>
              <a:rPr dirty="0" sz="5400" spc="-50"/>
              <a:t> </a:t>
            </a:r>
            <a:r>
              <a:rPr dirty="0" sz="5400"/>
              <a:t>SOLUTION</a:t>
            </a:r>
            <a:r>
              <a:rPr dirty="0" sz="5400" spc="-45"/>
              <a:t> </a:t>
            </a:r>
            <a:r>
              <a:rPr dirty="0" sz="5400"/>
              <a:t>AND</a:t>
            </a:r>
            <a:r>
              <a:rPr dirty="0" sz="5400" spc="-45"/>
              <a:t> </a:t>
            </a:r>
            <a:r>
              <a:rPr dirty="0" sz="5400"/>
              <a:t>ITS</a:t>
            </a:r>
            <a:r>
              <a:rPr dirty="0" sz="5400" spc="-45"/>
              <a:t> </a:t>
            </a:r>
            <a:r>
              <a:rPr dirty="0" sz="5400"/>
              <a:t>VALUE</a:t>
            </a:r>
            <a:r>
              <a:rPr dirty="0" sz="5400" spc="-45"/>
              <a:t> </a:t>
            </a:r>
            <a:r>
              <a:rPr dirty="0" sz="5400" spc="-10"/>
              <a:t>PROPOSITION</a:t>
            </a:r>
            <a:endParaRPr sz="5400"/>
          </a:p>
        </p:txBody>
      </p:sp>
      <p:sp>
        <p:nvSpPr>
          <p:cNvPr id="6" name="object 6" descr=""/>
          <p:cNvSpPr txBox="1"/>
          <p:nvPr/>
        </p:nvSpPr>
        <p:spPr>
          <a:xfrm>
            <a:off x="1116012" y="9701206"/>
            <a:ext cx="2521585" cy="27432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650">
                <a:solidFill>
                  <a:srgbClr val="2E82C2"/>
                </a:solidFill>
                <a:latin typeface="Trebuchet MS"/>
                <a:cs typeface="Trebuchet MS"/>
              </a:rPr>
              <a:t>3/21/2024</a:t>
            </a:r>
            <a:r>
              <a:rPr dirty="0" sz="1650" b="1">
                <a:solidFill>
                  <a:srgbClr val="2E82C2"/>
                </a:solidFill>
                <a:latin typeface="Trebuchet MS"/>
                <a:cs typeface="Trebuchet MS"/>
              </a:rPr>
              <a:t>Annual</a:t>
            </a:r>
            <a:r>
              <a:rPr dirty="0" sz="1650" spc="260" b="1">
                <a:solidFill>
                  <a:srgbClr val="2E82C2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E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7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635" marR="144145">
              <a:lnSpc>
                <a:spcPct val="116199"/>
              </a:lnSpc>
              <a:spcBef>
                <a:spcPts val="95"/>
              </a:spcBef>
            </a:pPr>
            <a:r>
              <a:rPr dirty="0"/>
              <a:t>By</a:t>
            </a:r>
            <a:r>
              <a:rPr dirty="0" spc="5"/>
              <a:t> </a:t>
            </a:r>
            <a:r>
              <a:rPr dirty="0"/>
              <a:t>leveraging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5"/>
              <a:t> </a:t>
            </a:r>
            <a:r>
              <a:rPr dirty="0"/>
              <a:t>random</a:t>
            </a:r>
            <a:r>
              <a:rPr dirty="0" spc="5"/>
              <a:t> </a:t>
            </a:r>
            <a:r>
              <a:rPr dirty="0"/>
              <a:t>forest</a:t>
            </a:r>
            <a:r>
              <a:rPr dirty="0" spc="5"/>
              <a:t> </a:t>
            </a:r>
            <a:r>
              <a:rPr dirty="0"/>
              <a:t>regression</a:t>
            </a:r>
            <a:r>
              <a:rPr dirty="0" spc="5"/>
              <a:t> </a:t>
            </a:r>
            <a:r>
              <a:rPr dirty="0"/>
              <a:t>model,</a:t>
            </a:r>
            <a:r>
              <a:rPr dirty="0" spc="5"/>
              <a:t> </a:t>
            </a:r>
            <a:r>
              <a:rPr dirty="0"/>
              <a:t>which</a:t>
            </a:r>
            <a:r>
              <a:rPr dirty="0" spc="5"/>
              <a:t> </a:t>
            </a:r>
            <a:r>
              <a:rPr dirty="0"/>
              <a:t>is</a:t>
            </a:r>
            <a:r>
              <a:rPr dirty="0" spc="5"/>
              <a:t> </a:t>
            </a:r>
            <a:r>
              <a:rPr dirty="0"/>
              <a:t>capable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5"/>
              <a:t> </a:t>
            </a:r>
            <a:r>
              <a:rPr dirty="0"/>
              <a:t>capturing</a:t>
            </a:r>
            <a:r>
              <a:rPr dirty="0" spc="5"/>
              <a:t> </a:t>
            </a:r>
            <a:r>
              <a:rPr dirty="0" spc="-10"/>
              <a:t>complex </a:t>
            </a:r>
            <a:r>
              <a:rPr dirty="0"/>
              <a:t>relationships</a:t>
            </a:r>
            <a:r>
              <a:rPr dirty="0" spc="-5"/>
              <a:t> </a:t>
            </a:r>
            <a:r>
              <a:rPr dirty="0"/>
              <a:t>in</a:t>
            </a:r>
            <a:r>
              <a:rPr dirty="0" spc="5"/>
              <a:t> </a:t>
            </a:r>
            <a:r>
              <a:rPr dirty="0"/>
              <a:t>the</a:t>
            </a:r>
            <a:r>
              <a:rPr dirty="0" spc="5"/>
              <a:t> </a:t>
            </a:r>
            <a:r>
              <a:rPr dirty="0"/>
              <a:t>data,</a:t>
            </a:r>
            <a:r>
              <a:rPr dirty="0" spc="5"/>
              <a:t> </a:t>
            </a:r>
            <a:r>
              <a:rPr dirty="0"/>
              <a:t>the</a:t>
            </a:r>
            <a:r>
              <a:rPr dirty="0" spc="5"/>
              <a:t> </a:t>
            </a:r>
            <a:r>
              <a:rPr dirty="0"/>
              <a:t>solution</a:t>
            </a:r>
            <a:r>
              <a:rPr dirty="0" spc="5"/>
              <a:t> </a:t>
            </a:r>
            <a:r>
              <a:rPr dirty="0"/>
              <a:t>provides</a:t>
            </a:r>
            <a:r>
              <a:rPr dirty="0" spc="5"/>
              <a:t> </a:t>
            </a:r>
            <a:r>
              <a:rPr dirty="0"/>
              <a:t>accurate</a:t>
            </a:r>
            <a:r>
              <a:rPr dirty="0" spc="5"/>
              <a:t> </a:t>
            </a:r>
            <a:r>
              <a:rPr dirty="0"/>
              <a:t>and</a:t>
            </a:r>
            <a:r>
              <a:rPr dirty="0" spc="5"/>
              <a:t> </a:t>
            </a:r>
            <a:r>
              <a:rPr dirty="0"/>
              <a:t>precise</a:t>
            </a:r>
            <a:r>
              <a:rPr dirty="0" spc="5"/>
              <a:t> </a:t>
            </a:r>
            <a:r>
              <a:rPr dirty="0"/>
              <a:t>estimates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5"/>
              <a:t> </a:t>
            </a:r>
            <a:r>
              <a:rPr dirty="0" spc="-20"/>
              <a:t>house </a:t>
            </a:r>
            <a:r>
              <a:rPr dirty="0" spc="-10"/>
              <a:t>prices.</a:t>
            </a:r>
          </a:p>
          <a:p>
            <a:pPr marL="107950" marR="196850">
              <a:lnSpc>
                <a:spcPct val="116199"/>
              </a:lnSpc>
              <a:spcBef>
                <a:spcPts val="1755"/>
              </a:spcBef>
            </a:pPr>
            <a:r>
              <a:rPr dirty="0"/>
              <a:t>By</a:t>
            </a:r>
            <a:r>
              <a:rPr dirty="0" spc="65"/>
              <a:t> </a:t>
            </a:r>
            <a:r>
              <a:rPr dirty="0"/>
              <a:t>integrating</a:t>
            </a:r>
            <a:r>
              <a:rPr dirty="0" spc="80"/>
              <a:t> </a:t>
            </a:r>
            <a:r>
              <a:rPr dirty="0"/>
              <a:t>stock</a:t>
            </a:r>
            <a:r>
              <a:rPr dirty="0" spc="75"/>
              <a:t> </a:t>
            </a:r>
            <a:r>
              <a:rPr dirty="0"/>
              <a:t>market</a:t>
            </a:r>
            <a:r>
              <a:rPr dirty="0" spc="75"/>
              <a:t> </a:t>
            </a:r>
            <a:r>
              <a:rPr dirty="0"/>
              <a:t>data</a:t>
            </a:r>
            <a:r>
              <a:rPr dirty="0" spc="75"/>
              <a:t> </a:t>
            </a:r>
            <a:r>
              <a:rPr dirty="0"/>
              <a:t>with</a:t>
            </a:r>
            <a:r>
              <a:rPr dirty="0" spc="75"/>
              <a:t> </a:t>
            </a:r>
            <a:r>
              <a:rPr dirty="0"/>
              <a:t>other</a:t>
            </a:r>
            <a:r>
              <a:rPr dirty="0" spc="75"/>
              <a:t> </a:t>
            </a:r>
            <a:r>
              <a:rPr dirty="0"/>
              <a:t>relevant</a:t>
            </a:r>
            <a:r>
              <a:rPr dirty="0" spc="75"/>
              <a:t> </a:t>
            </a:r>
            <a:r>
              <a:rPr dirty="0"/>
              <a:t>features</a:t>
            </a:r>
            <a:r>
              <a:rPr dirty="0" spc="75"/>
              <a:t> </a:t>
            </a:r>
            <a:r>
              <a:rPr dirty="0"/>
              <a:t>such</a:t>
            </a:r>
            <a:r>
              <a:rPr dirty="0" spc="75"/>
              <a:t> </a:t>
            </a:r>
            <a:r>
              <a:rPr dirty="0"/>
              <a:t>as</a:t>
            </a:r>
            <a:r>
              <a:rPr dirty="0" spc="75"/>
              <a:t> </a:t>
            </a:r>
            <a:r>
              <a:rPr dirty="0" spc="-10"/>
              <a:t>house </a:t>
            </a:r>
            <a:r>
              <a:rPr dirty="0"/>
              <a:t>characteristics</a:t>
            </a:r>
            <a:r>
              <a:rPr dirty="0" spc="95"/>
              <a:t> </a:t>
            </a:r>
            <a:r>
              <a:rPr dirty="0"/>
              <a:t>and</a:t>
            </a:r>
            <a:r>
              <a:rPr dirty="0" spc="90"/>
              <a:t> </a:t>
            </a:r>
            <a:r>
              <a:rPr dirty="0"/>
              <a:t>economic</a:t>
            </a:r>
            <a:r>
              <a:rPr dirty="0" spc="100"/>
              <a:t> </a:t>
            </a:r>
            <a:r>
              <a:rPr dirty="0"/>
              <a:t>indicators,</a:t>
            </a:r>
            <a:r>
              <a:rPr dirty="0" spc="95"/>
              <a:t> </a:t>
            </a:r>
            <a:r>
              <a:rPr dirty="0"/>
              <a:t>the</a:t>
            </a:r>
            <a:r>
              <a:rPr dirty="0" spc="90"/>
              <a:t> </a:t>
            </a:r>
            <a:r>
              <a:rPr dirty="0"/>
              <a:t>solution</a:t>
            </a:r>
            <a:r>
              <a:rPr dirty="0" spc="90"/>
              <a:t> </a:t>
            </a:r>
            <a:r>
              <a:rPr dirty="0"/>
              <a:t>offers</a:t>
            </a:r>
            <a:r>
              <a:rPr dirty="0" spc="100"/>
              <a:t> </a:t>
            </a:r>
            <a:r>
              <a:rPr dirty="0"/>
              <a:t>a</a:t>
            </a:r>
            <a:r>
              <a:rPr dirty="0" spc="95"/>
              <a:t> </a:t>
            </a:r>
            <a:r>
              <a:rPr dirty="0"/>
              <a:t>comprehensive</a:t>
            </a:r>
            <a:r>
              <a:rPr dirty="0" spc="90"/>
              <a:t> </a:t>
            </a:r>
            <a:r>
              <a:rPr dirty="0" spc="-10"/>
              <a:t>approach </a:t>
            </a:r>
            <a:r>
              <a:rPr dirty="0"/>
              <a:t>to</a:t>
            </a:r>
            <a:r>
              <a:rPr dirty="0" spc="85"/>
              <a:t> </a:t>
            </a:r>
            <a:r>
              <a:rPr dirty="0"/>
              <a:t>estimating</a:t>
            </a:r>
            <a:r>
              <a:rPr dirty="0" spc="85"/>
              <a:t> </a:t>
            </a:r>
            <a:r>
              <a:rPr dirty="0"/>
              <a:t>house</a:t>
            </a:r>
            <a:r>
              <a:rPr dirty="0" spc="80"/>
              <a:t> </a:t>
            </a:r>
            <a:r>
              <a:rPr dirty="0" spc="-10"/>
              <a:t>prices.</a:t>
            </a:r>
          </a:p>
          <a:p>
            <a:pPr marL="12700" marR="5080" indent="110489">
              <a:lnSpc>
                <a:spcPct val="116199"/>
              </a:lnSpc>
              <a:spcBef>
                <a:spcPts val="1685"/>
              </a:spcBef>
            </a:pPr>
            <a:r>
              <a:rPr dirty="0"/>
              <a:t>The</a:t>
            </a:r>
            <a:r>
              <a:rPr dirty="0" spc="80"/>
              <a:t> </a:t>
            </a:r>
            <a:r>
              <a:rPr dirty="0"/>
              <a:t>model</a:t>
            </a:r>
            <a:r>
              <a:rPr dirty="0" spc="75"/>
              <a:t> </a:t>
            </a:r>
            <a:r>
              <a:rPr dirty="0"/>
              <a:t>can</a:t>
            </a:r>
            <a:r>
              <a:rPr dirty="0" spc="80"/>
              <a:t> </a:t>
            </a:r>
            <a:r>
              <a:rPr dirty="0"/>
              <a:t>be</a:t>
            </a:r>
            <a:r>
              <a:rPr dirty="0" spc="75"/>
              <a:t> </a:t>
            </a:r>
            <a:r>
              <a:rPr dirty="0"/>
              <a:t>trained</a:t>
            </a:r>
            <a:r>
              <a:rPr dirty="0" spc="80"/>
              <a:t> </a:t>
            </a:r>
            <a:r>
              <a:rPr dirty="0"/>
              <a:t>on</a:t>
            </a:r>
            <a:r>
              <a:rPr dirty="0" spc="75"/>
              <a:t> </a:t>
            </a:r>
            <a:r>
              <a:rPr dirty="0"/>
              <a:t>historical</a:t>
            </a:r>
            <a:r>
              <a:rPr dirty="0" spc="80"/>
              <a:t> </a:t>
            </a:r>
            <a:r>
              <a:rPr dirty="0"/>
              <a:t>data</a:t>
            </a:r>
            <a:r>
              <a:rPr dirty="0" spc="80"/>
              <a:t> </a:t>
            </a:r>
            <a:r>
              <a:rPr dirty="0"/>
              <a:t>but</a:t>
            </a:r>
            <a:r>
              <a:rPr dirty="0" spc="75"/>
              <a:t> </a:t>
            </a:r>
            <a:r>
              <a:rPr dirty="0"/>
              <a:t>applied</a:t>
            </a:r>
            <a:r>
              <a:rPr dirty="0" spc="80"/>
              <a:t> </a:t>
            </a:r>
            <a:r>
              <a:rPr dirty="0"/>
              <a:t>to</a:t>
            </a:r>
            <a:r>
              <a:rPr dirty="0" spc="75"/>
              <a:t> </a:t>
            </a:r>
            <a:r>
              <a:rPr dirty="0"/>
              <a:t>real-time</a:t>
            </a:r>
            <a:r>
              <a:rPr dirty="0" spc="80"/>
              <a:t> </a:t>
            </a:r>
            <a:r>
              <a:rPr dirty="0"/>
              <a:t>or</a:t>
            </a:r>
            <a:r>
              <a:rPr dirty="0" spc="75"/>
              <a:t> </a:t>
            </a:r>
            <a:r>
              <a:rPr dirty="0"/>
              <a:t>near-real-</a:t>
            </a:r>
            <a:r>
              <a:rPr dirty="0" spc="-20"/>
              <a:t>time </a:t>
            </a:r>
            <a:r>
              <a:rPr dirty="0"/>
              <a:t>stock</a:t>
            </a:r>
            <a:r>
              <a:rPr dirty="0" spc="90"/>
              <a:t> </a:t>
            </a:r>
            <a:r>
              <a:rPr dirty="0"/>
              <a:t>market</a:t>
            </a:r>
            <a:r>
              <a:rPr dirty="0" spc="85"/>
              <a:t> </a:t>
            </a:r>
            <a:r>
              <a:rPr dirty="0"/>
              <a:t>data,</a:t>
            </a:r>
            <a:r>
              <a:rPr dirty="0" spc="85"/>
              <a:t> </a:t>
            </a:r>
            <a:r>
              <a:rPr dirty="0"/>
              <a:t>providing</a:t>
            </a:r>
            <a:r>
              <a:rPr dirty="0" spc="90"/>
              <a:t> </a:t>
            </a:r>
            <a:r>
              <a:rPr dirty="0"/>
              <a:t>users</a:t>
            </a:r>
            <a:r>
              <a:rPr dirty="0" spc="85"/>
              <a:t> </a:t>
            </a:r>
            <a:r>
              <a:rPr dirty="0"/>
              <a:t>with</a:t>
            </a:r>
            <a:r>
              <a:rPr dirty="0" spc="90"/>
              <a:t> </a:t>
            </a:r>
            <a:r>
              <a:rPr dirty="0"/>
              <a:t>timely</a:t>
            </a:r>
            <a:r>
              <a:rPr dirty="0" spc="85"/>
              <a:t> </a:t>
            </a:r>
            <a:r>
              <a:rPr dirty="0"/>
              <a:t>insights</a:t>
            </a:r>
            <a:r>
              <a:rPr dirty="0" spc="90"/>
              <a:t> </a:t>
            </a:r>
            <a:r>
              <a:rPr dirty="0"/>
              <a:t>into</a:t>
            </a:r>
            <a:r>
              <a:rPr dirty="0" spc="85"/>
              <a:t> </a:t>
            </a:r>
            <a:r>
              <a:rPr dirty="0"/>
              <a:t>current</a:t>
            </a:r>
            <a:r>
              <a:rPr dirty="0" spc="90"/>
              <a:t> </a:t>
            </a:r>
            <a:r>
              <a:rPr dirty="0"/>
              <a:t>market</a:t>
            </a:r>
            <a:r>
              <a:rPr dirty="0" spc="85"/>
              <a:t> </a:t>
            </a:r>
            <a:r>
              <a:rPr dirty="0" spc="-10"/>
              <a:t>conditions. </a:t>
            </a:r>
            <a:r>
              <a:rPr dirty="0"/>
              <a:t>The</a:t>
            </a:r>
            <a:r>
              <a:rPr dirty="0" spc="85"/>
              <a:t> </a:t>
            </a:r>
            <a:r>
              <a:rPr dirty="0"/>
              <a:t>solution</a:t>
            </a:r>
            <a:r>
              <a:rPr dirty="0" spc="80"/>
              <a:t> </a:t>
            </a:r>
            <a:r>
              <a:rPr dirty="0"/>
              <a:t>can</a:t>
            </a:r>
            <a:r>
              <a:rPr dirty="0" spc="85"/>
              <a:t> </a:t>
            </a:r>
            <a:r>
              <a:rPr dirty="0"/>
              <a:t>be</a:t>
            </a:r>
            <a:r>
              <a:rPr dirty="0" spc="80"/>
              <a:t> </a:t>
            </a:r>
            <a:r>
              <a:rPr dirty="0"/>
              <a:t>implemented</a:t>
            </a:r>
            <a:r>
              <a:rPr dirty="0" spc="85"/>
              <a:t> </a:t>
            </a:r>
            <a:r>
              <a:rPr dirty="0"/>
              <a:t>as</a:t>
            </a:r>
            <a:r>
              <a:rPr dirty="0" spc="85"/>
              <a:t> </a:t>
            </a:r>
            <a:r>
              <a:rPr dirty="0"/>
              <a:t>a</a:t>
            </a:r>
            <a:r>
              <a:rPr dirty="0" spc="80"/>
              <a:t> </a:t>
            </a:r>
            <a:r>
              <a:rPr dirty="0"/>
              <a:t>user-friendly</a:t>
            </a:r>
            <a:r>
              <a:rPr dirty="0" spc="85"/>
              <a:t> </a:t>
            </a:r>
            <a:r>
              <a:rPr dirty="0"/>
              <a:t>application</a:t>
            </a:r>
            <a:r>
              <a:rPr dirty="0" spc="85"/>
              <a:t> </a:t>
            </a:r>
            <a:r>
              <a:rPr dirty="0"/>
              <a:t>or</a:t>
            </a:r>
            <a:r>
              <a:rPr dirty="0" spc="80"/>
              <a:t> </a:t>
            </a:r>
            <a:r>
              <a:rPr dirty="0"/>
              <a:t>platform</a:t>
            </a:r>
            <a:r>
              <a:rPr dirty="0" spc="85"/>
              <a:t> </a:t>
            </a:r>
            <a:r>
              <a:rPr dirty="0"/>
              <a:t>that</a:t>
            </a:r>
            <a:r>
              <a:rPr dirty="0" spc="80"/>
              <a:t> </a:t>
            </a:r>
            <a:r>
              <a:rPr dirty="0" spc="-10"/>
              <a:t>allows </a:t>
            </a:r>
            <a:r>
              <a:rPr dirty="0"/>
              <a:t>users</a:t>
            </a:r>
            <a:r>
              <a:rPr dirty="0" spc="75"/>
              <a:t> </a:t>
            </a:r>
            <a:r>
              <a:rPr dirty="0"/>
              <a:t>to</a:t>
            </a:r>
            <a:r>
              <a:rPr dirty="0" spc="90"/>
              <a:t> </a:t>
            </a:r>
            <a:r>
              <a:rPr dirty="0"/>
              <a:t>easily</a:t>
            </a:r>
            <a:r>
              <a:rPr dirty="0" spc="85"/>
              <a:t> </a:t>
            </a:r>
            <a:r>
              <a:rPr dirty="0"/>
              <a:t>input</a:t>
            </a:r>
            <a:r>
              <a:rPr dirty="0" spc="85"/>
              <a:t> </a:t>
            </a:r>
            <a:r>
              <a:rPr dirty="0"/>
              <a:t>relevant</a:t>
            </a:r>
            <a:r>
              <a:rPr dirty="0" spc="85"/>
              <a:t> </a:t>
            </a:r>
            <a:r>
              <a:rPr dirty="0"/>
              <a:t>data</a:t>
            </a:r>
            <a:r>
              <a:rPr dirty="0" spc="90"/>
              <a:t> </a:t>
            </a:r>
            <a:r>
              <a:rPr dirty="0"/>
              <a:t>and</a:t>
            </a:r>
            <a:r>
              <a:rPr dirty="0" spc="85"/>
              <a:t> </a:t>
            </a:r>
            <a:r>
              <a:rPr dirty="0"/>
              <a:t>obtain</a:t>
            </a:r>
            <a:r>
              <a:rPr dirty="0" spc="85"/>
              <a:t> </a:t>
            </a:r>
            <a:r>
              <a:rPr dirty="0"/>
              <a:t>estimated</a:t>
            </a:r>
            <a:r>
              <a:rPr dirty="0" spc="90"/>
              <a:t> </a:t>
            </a:r>
            <a:r>
              <a:rPr dirty="0"/>
              <a:t>house</a:t>
            </a:r>
            <a:r>
              <a:rPr dirty="0" spc="85"/>
              <a:t> </a:t>
            </a:r>
            <a:r>
              <a:rPr dirty="0"/>
              <a:t>prices.The</a:t>
            </a:r>
            <a:r>
              <a:rPr dirty="0" spc="85"/>
              <a:t> </a:t>
            </a:r>
            <a:r>
              <a:rPr dirty="0"/>
              <a:t>random</a:t>
            </a:r>
            <a:r>
              <a:rPr dirty="0" spc="90"/>
              <a:t> </a:t>
            </a:r>
            <a:r>
              <a:rPr dirty="0" spc="-10"/>
              <a:t>forest </a:t>
            </a:r>
            <a:r>
              <a:rPr dirty="0"/>
              <a:t>regression</a:t>
            </a:r>
            <a:r>
              <a:rPr dirty="0" spc="85"/>
              <a:t> </a:t>
            </a:r>
            <a:r>
              <a:rPr dirty="0"/>
              <a:t>model</a:t>
            </a:r>
            <a:r>
              <a:rPr dirty="0" spc="100"/>
              <a:t> </a:t>
            </a:r>
            <a:r>
              <a:rPr dirty="0"/>
              <a:t>provides</a:t>
            </a:r>
            <a:r>
              <a:rPr dirty="0" spc="95"/>
              <a:t> </a:t>
            </a:r>
            <a:r>
              <a:rPr dirty="0"/>
              <a:t>transparency</a:t>
            </a:r>
            <a:r>
              <a:rPr dirty="0" spc="100"/>
              <a:t> </a:t>
            </a:r>
            <a:r>
              <a:rPr dirty="0"/>
              <a:t>and</a:t>
            </a:r>
            <a:r>
              <a:rPr dirty="0" spc="95"/>
              <a:t> </a:t>
            </a:r>
            <a:r>
              <a:rPr dirty="0"/>
              <a:t>interpretability</a:t>
            </a:r>
            <a:r>
              <a:rPr dirty="0" spc="100"/>
              <a:t> </a:t>
            </a:r>
            <a:r>
              <a:rPr dirty="0"/>
              <a:t>by</a:t>
            </a:r>
            <a:r>
              <a:rPr dirty="0" spc="95"/>
              <a:t> </a:t>
            </a:r>
            <a:r>
              <a:rPr dirty="0"/>
              <a:t>offering</a:t>
            </a:r>
            <a:r>
              <a:rPr dirty="0" spc="100"/>
              <a:t> </a:t>
            </a:r>
            <a:r>
              <a:rPr dirty="0"/>
              <a:t>insights</a:t>
            </a:r>
            <a:r>
              <a:rPr dirty="0" spc="95"/>
              <a:t> </a:t>
            </a:r>
            <a:r>
              <a:rPr dirty="0"/>
              <a:t>into</a:t>
            </a:r>
            <a:r>
              <a:rPr dirty="0" spc="100"/>
              <a:t> </a:t>
            </a:r>
            <a:r>
              <a:rPr dirty="0" spc="-25"/>
              <a:t>the </a:t>
            </a:r>
            <a:r>
              <a:rPr dirty="0"/>
              <a:t>importance</a:t>
            </a:r>
            <a:r>
              <a:rPr dirty="0" spc="95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/>
              <a:t>different</a:t>
            </a:r>
            <a:r>
              <a:rPr dirty="0" spc="90"/>
              <a:t> </a:t>
            </a:r>
            <a:r>
              <a:rPr dirty="0"/>
              <a:t>features</a:t>
            </a:r>
            <a:r>
              <a:rPr dirty="0" spc="95"/>
              <a:t> </a:t>
            </a:r>
            <a:r>
              <a:rPr dirty="0"/>
              <a:t>in</a:t>
            </a:r>
            <a:r>
              <a:rPr dirty="0" spc="95"/>
              <a:t> </a:t>
            </a:r>
            <a:r>
              <a:rPr dirty="0"/>
              <a:t>predicting</a:t>
            </a:r>
            <a:r>
              <a:rPr dirty="0" spc="95"/>
              <a:t> </a:t>
            </a:r>
            <a:r>
              <a:rPr dirty="0"/>
              <a:t>house</a:t>
            </a:r>
            <a:r>
              <a:rPr dirty="0" spc="90"/>
              <a:t> </a:t>
            </a:r>
            <a:r>
              <a:rPr dirty="0" spc="-10"/>
              <a:t>prices.</a:t>
            </a: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450" spc="-50"/>
              <a:t>.</a:t>
            </a:r>
            <a:endParaRPr sz="24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62"/>
            <a:ext cx="3705224" cy="513397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116012" y="9688125"/>
            <a:ext cx="252158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>
                <a:solidFill>
                  <a:srgbClr val="2E82C2"/>
                </a:solidFill>
                <a:latin typeface="Trebuchet MS"/>
                <a:cs typeface="Trebuchet MS"/>
              </a:rPr>
              <a:t>3/21/2024</a:t>
            </a:r>
            <a:r>
              <a:rPr dirty="0" sz="1650" b="1">
                <a:solidFill>
                  <a:srgbClr val="2E82C2"/>
                </a:solidFill>
                <a:latin typeface="Trebuchet MS"/>
                <a:cs typeface="Trebuchet MS"/>
              </a:rPr>
              <a:t>Annual</a:t>
            </a:r>
            <a:r>
              <a:rPr dirty="0" sz="1650" spc="260" b="1">
                <a:solidFill>
                  <a:srgbClr val="2E82C2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E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074577" y="9688125"/>
            <a:ext cx="13779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50">
                <a:solidFill>
                  <a:srgbClr val="2E946A"/>
                </a:solidFill>
                <a:latin typeface="Trebuchet MS"/>
                <a:cs typeface="Trebuchet MS"/>
              </a:rPr>
              <a:t>8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491232"/>
            <a:ext cx="11308080" cy="10039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400"/>
              <a:t>THE</a:t>
            </a:r>
            <a:r>
              <a:rPr dirty="0" sz="6400" spc="45"/>
              <a:t> </a:t>
            </a:r>
            <a:r>
              <a:rPr dirty="0" sz="6400"/>
              <a:t>WOW</a:t>
            </a:r>
            <a:r>
              <a:rPr dirty="0" sz="6400" spc="40"/>
              <a:t> </a:t>
            </a:r>
            <a:r>
              <a:rPr dirty="0" sz="6400"/>
              <a:t>IN</a:t>
            </a:r>
            <a:r>
              <a:rPr dirty="0" sz="6400" spc="45"/>
              <a:t> </a:t>
            </a:r>
            <a:r>
              <a:rPr dirty="0" sz="6400"/>
              <a:t>YOUR</a:t>
            </a:r>
            <a:r>
              <a:rPr dirty="0" sz="6400" spc="45"/>
              <a:t> </a:t>
            </a:r>
            <a:r>
              <a:rPr dirty="0" sz="6400" spc="-10"/>
              <a:t>SOLUTION</a:t>
            </a:r>
            <a:endParaRPr sz="6400"/>
          </a:p>
        </p:txBody>
      </p:sp>
      <p:sp>
        <p:nvSpPr>
          <p:cNvPr id="6" name="object 6" descr=""/>
          <p:cNvSpPr txBox="1"/>
          <p:nvPr/>
        </p:nvSpPr>
        <p:spPr>
          <a:xfrm>
            <a:off x="658812" y="1678054"/>
            <a:ext cx="16547465" cy="815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29590">
              <a:lnSpc>
                <a:spcPct val="116199"/>
              </a:lnSpc>
              <a:spcBef>
                <a:spcPts val="90"/>
              </a:spcBef>
            </a:pPr>
            <a:r>
              <a:rPr dirty="0" sz="2850">
                <a:latin typeface="Trebuchet MS"/>
                <a:cs typeface="Trebuchet MS"/>
              </a:rPr>
              <a:t>The</a:t>
            </a:r>
            <a:r>
              <a:rPr dirty="0" sz="2850" spc="60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"wow"</a:t>
            </a:r>
            <a:r>
              <a:rPr dirty="0" sz="2850" spc="70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factor</a:t>
            </a:r>
            <a:r>
              <a:rPr dirty="0" sz="2850" spc="65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in</a:t>
            </a:r>
            <a:r>
              <a:rPr dirty="0" sz="2850" spc="70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the</a:t>
            </a:r>
            <a:r>
              <a:rPr dirty="0" sz="2850" spc="70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solution</a:t>
            </a:r>
            <a:r>
              <a:rPr dirty="0" sz="2850" spc="70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of</a:t>
            </a:r>
            <a:r>
              <a:rPr dirty="0" sz="2850" spc="65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estimating</a:t>
            </a:r>
            <a:r>
              <a:rPr dirty="0" sz="2850" spc="70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house</a:t>
            </a:r>
            <a:r>
              <a:rPr dirty="0" sz="2850" spc="70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prices</a:t>
            </a:r>
            <a:r>
              <a:rPr dirty="0" sz="2850" spc="70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using</a:t>
            </a:r>
            <a:r>
              <a:rPr dirty="0" sz="2850" spc="70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stock</a:t>
            </a:r>
            <a:r>
              <a:rPr dirty="0" sz="2850" spc="65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market</a:t>
            </a:r>
            <a:r>
              <a:rPr dirty="0" sz="2850" spc="70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data</a:t>
            </a:r>
            <a:r>
              <a:rPr dirty="0" sz="2850" spc="70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with</a:t>
            </a:r>
            <a:r>
              <a:rPr dirty="0" sz="2850" spc="70">
                <a:latin typeface="Trebuchet MS"/>
                <a:cs typeface="Trebuchet MS"/>
              </a:rPr>
              <a:t> </a:t>
            </a:r>
            <a:r>
              <a:rPr dirty="0" sz="2850" spc="-10">
                <a:latin typeface="Trebuchet MS"/>
                <a:cs typeface="Trebuchet MS"/>
              </a:rPr>
              <a:t>random </a:t>
            </a:r>
            <a:r>
              <a:rPr dirty="0" sz="2850">
                <a:latin typeface="Trebuchet MS"/>
                <a:cs typeface="Trebuchet MS"/>
              </a:rPr>
              <a:t>forest</a:t>
            </a:r>
            <a:r>
              <a:rPr dirty="0" sz="2850" spc="90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regression</a:t>
            </a:r>
            <a:r>
              <a:rPr dirty="0" sz="2850" spc="95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lies</a:t>
            </a:r>
            <a:r>
              <a:rPr dirty="0" sz="2850" spc="90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in</a:t>
            </a:r>
            <a:r>
              <a:rPr dirty="0" sz="2850" spc="90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its</a:t>
            </a:r>
            <a:r>
              <a:rPr dirty="0" sz="2850" spc="95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ability</a:t>
            </a:r>
            <a:r>
              <a:rPr dirty="0" sz="2850" spc="90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to</a:t>
            </a:r>
            <a:r>
              <a:rPr dirty="0" sz="2850" spc="95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seamlessly</a:t>
            </a:r>
            <a:r>
              <a:rPr dirty="0" sz="2850" spc="90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integrate</a:t>
            </a:r>
            <a:r>
              <a:rPr dirty="0" sz="2850" spc="90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two</a:t>
            </a:r>
            <a:r>
              <a:rPr dirty="0" sz="2850" spc="95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seemingly</a:t>
            </a:r>
            <a:r>
              <a:rPr dirty="0" sz="2850" spc="90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unrelated</a:t>
            </a:r>
            <a:r>
              <a:rPr dirty="0" sz="2850" spc="90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domains—</a:t>
            </a:r>
            <a:r>
              <a:rPr dirty="0" sz="2850" spc="-20">
                <a:latin typeface="Trebuchet MS"/>
                <a:cs typeface="Trebuchet MS"/>
              </a:rPr>
              <a:t>real </a:t>
            </a:r>
            <a:r>
              <a:rPr dirty="0" sz="2850">
                <a:latin typeface="Trebuchet MS"/>
                <a:cs typeface="Trebuchet MS"/>
              </a:rPr>
              <a:t>estate</a:t>
            </a:r>
            <a:r>
              <a:rPr dirty="0" sz="2850" spc="70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and</a:t>
            </a:r>
            <a:r>
              <a:rPr dirty="0" sz="2850" spc="85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stock</a:t>
            </a:r>
            <a:r>
              <a:rPr dirty="0" sz="2850" spc="80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market—and</a:t>
            </a:r>
            <a:r>
              <a:rPr dirty="0" sz="2850" spc="85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extract</a:t>
            </a:r>
            <a:r>
              <a:rPr dirty="0" sz="2850" spc="80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valuable</a:t>
            </a:r>
            <a:r>
              <a:rPr dirty="0" sz="2850" spc="85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insights</a:t>
            </a:r>
            <a:r>
              <a:rPr dirty="0" sz="2850" spc="80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from</a:t>
            </a:r>
            <a:r>
              <a:rPr dirty="0" sz="2850" spc="85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their</a:t>
            </a:r>
            <a:r>
              <a:rPr dirty="0" sz="2850" spc="80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interactions.</a:t>
            </a:r>
            <a:r>
              <a:rPr dirty="0" sz="2850" spc="85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Here</a:t>
            </a:r>
            <a:r>
              <a:rPr dirty="0" sz="2850" spc="80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are</a:t>
            </a:r>
            <a:r>
              <a:rPr dirty="0" sz="2850" spc="85">
                <a:latin typeface="Trebuchet MS"/>
                <a:cs typeface="Trebuchet MS"/>
              </a:rPr>
              <a:t> </a:t>
            </a:r>
            <a:r>
              <a:rPr dirty="0" sz="2850" spc="-20">
                <a:latin typeface="Trebuchet MS"/>
                <a:cs typeface="Trebuchet MS"/>
              </a:rPr>
              <a:t>some </a:t>
            </a:r>
            <a:r>
              <a:rPr dirty="0" sz="2850">
                <a:latin typeface="Trebuchet MS"/>
                <a:cs typeface="Trebuchet MS"/>
              </a:rPr>
              <a:t>aspects</a:t>
            </a:r>
            <a:r>
              <a:rPr dirty="0" sz="2850" spc="65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that</a:t>
            </a:r>
            <a:r>
              <a:rPr dirty="0" sz="2850" spc="75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contribute</a:t>
            </a:r>
            <a:r>
              <a:rPr dirty="0" sz="2850" spc="70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to</a:t>
            </a:r>
            <a:r>
              <a:rPr dirty="0" sz="2850" spc="75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the</a:t>
            </a:r>
            <a:r>
              <a:rPr dirty="0" sz="2850" spc="75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"wow"</a:t>
            </a:r>
            <a:r>
              <a:rPr dirty="0" sz="2850" spc="75">
                <a:latin typeface="Trebuchet MS"/>
                <a:cs typeface="Trebuchet MS"/>
              </a:rPr>
              <a:t> </a:t>
            </a:r>
            <a:r>
              <a:rPr dirty="0" sz="2850" spc="-10">
                <a:latin typeface="Trebuchet MS"/>
                <a:cs typeface="Trebuchet MS"/>
              </a:rPr>
              <a:t>factor:</a:t>
            </a:r>
            <a:endParaRPr sz="2850">
              <a:latin typeface="Trebuchet MS"/>
              <a:cs typeface="Trebuchet MS"/>
            </a:endParaRPr>
          </a:p>
          <a:p>
            <a:pPr marL="3832860">
              <a:lnSpc>
                <a:spcPct val="100000"/>
              </a:lnSpc>
              <a:spcBef>
                <a:spcPts val="2060"/>
              </a:spcBef>
            </a:pPr>
            <a:r>
              <a:rPr dirty="0" sz="2850">
                <a:latin typeface="Trebuchet MS"/>
                <a:cs typeface="Trebuchet MS"/>
              </a:rPr>
              <a:t>Cross-Domain</a:t>
            </a:r>
            <a:r>
              <a:rPr dirty="0" sz="2850" spc="140">
                <a:latin typeface="Trebuchet MS"/>
                <a:cs typeface="Trebuchet MS"/>
              </a:rPr>
              <a:t> </a:t>
            </a:r>
            <a:r>
              <a:rPr dirty="0" sz="2850" spc="-10">
                <a:latin typeface="Trebuchet MS"/>
                <a:cs typeface="Trebuchet MS"/>
              </a:rPr>
              <a:t>Integration:</a:t>
            </a:r>
            <a:endParaRPr sz="2850">
              <a:latin typeface="Trebuchet MS"/>
              <a:cs typeface="Trebuchet MS"/>
            </a:endParaRPr>
          </a:p>
          <a:p>
            <a:pPr marL="3832860">
              <a:lnSpc>
                <a:spcPct val="100000"/>
              </a:lnSpc>
              <a:spcBef>
                <a:spcPts val="555"/>
              </a:spcBef>
            </a:pPr>
            <a:r>
              <a:rPr dirty="0" sz="2850">
                <a:latin typeface="Trebuchet MS"/>
                <a:cs typeface="Trebuchet MS"/>
              </a:rPr>
              <a:t>Predictive</a:t>
            </a:r>
            <a:r>
              <a:rPr dirty="0" sz="2850" spc="110">
                <a:latin typeface="Trebuchet MS"/>
                <a:cs typeface="Trebuchet MS"/>
              </a:rPr>
              <a:t> </a:t>
            </a:r>
            <a:r>
              <a:rPr dirty="0" sz="2850" spc="-10">
                <a:latin typeface="Trebuchet MS"/>
                <a:cs typeface="Trebuchet MS"/>
              </a:rPr>
              <a:t>Power:</a:t>
            </a:r>
            <a:endParaRPr sz="2850">
              <a:latin typeface="Trebuchet MS"/>
              <a:cs typeface="Trebuchet MS"/>
            </a:endParaRPr>
          </a:p>
          <a:p>
            <a:pPr marL="3832860">
              <a:lnSpc>
                <a:spcPct val="100000"/>
              </a:lnSpc>
              <a:spcBef>
                <a:spcPts val="555"/>
              </a:spcBef>
            </a:pPr>
            <a:r>
              <a:rPr dirty="0" sz="2850">
                <a:latin typeface="Trebuchet MS"/>
                <a:cs typeface="Trebuchet MS"/>
              </a:rPr>
              <a:t>Timeliness</a:t>
            </a:r>
            <a:r>
              <a:rPr dirty="0" sz="2850" spc="80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and</a:t>
            </a:r>
            <a:r>
              <a:rPr dirty="0" sz="2850" spc="90">
                <a:latin typeface="Trebuchet MS"/>
                <a:cs typeface="Trebuchet MS"/>
              </a:rPr>
              <a:t> </a:t>
            </a:r>
            <a:r>
              <a:rPr dirty="0" sz="2850" spc="-10">
                <a:latin typeface="Trebuchet MS"/>
                <a:cs typeface="Trebuchet MS"/>
              </a:rPr>
              <a:t>Relevance:</a:t>
            </a:r>
            <a:endParaRPr sz="2850">
              <a:latin typeface="Trebuchet MS"/>
              <a:cs typeface="Trebuchet MS"/>
            </a:endParaRPr>
          </a:p>
          <a:p>
            <a:pPr marL="3832860">
              <a:lnSpc>
                <a:spcPct val="100000"/>
              </a:lnSpc>
              <a:spcBef>
                <a:spcPts val="555"/>
              </a:spcBef>
            </a:pPr>
            <a:r>
              <a:rPr dirty="0" sz="2850">
                <a:latin typeface="Trebuchet MS"/>
                <a:cs typeface="Trebuchet MS"/>
              </a:rPr>
              <a:t>Accessibility</a:t>
            </a:r>
            <a:r>
              <a:rPr dirty="0" sz="2850" spc="100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and</a:t>
            </a:r>
            <a:r>
              <a:rPr dirty="0" sz="2850" spc="110">
                <a:latin typeface="Trebuchet MS"/>
                <a:cs typeface="Trebuchet MS"/>
              </a:rPr>
              <a:t> </a:t>
            </a:r>
            <a:r>
              <a:rPr dirty="0" sz="2850" spc="-10">
                <a:latin typeface="Trebuchet MS"/>
                <a:cs typeface="Trebuchet MS"/>
              </a:rPr>
              <a:t>Usability:</a:t>
            </a:r>
            <a:endParaRPr sz="2850">
              <a:latin typeface="Trebuchet MS"/>
              <a:cs typeface="Trebuchet MS"/>
            </a:endParaRPr>
          </a:p>
          <a:p>
            <a:pPr marL="3832860">
              <a:lnSpc>
                <a:spcPct val="100000"/>
              </a:lnSpc>
              <a:spcBef>
                <a:spcPts val="555"/>
              </a:spcBef>
            </a:pPr>
            <a:r>
              <a:rPr dirty="0" sz="2850">
                <a:latin typeface="Trebuchet MS"/>
                <a:cs typeface="Trebuchet MS"/>
              </a:rPr>
              <a:t>Transparency</a:t>
            </a:r>
            <a:r>
              <a:rPr dirty="0" sz="2850" spc="80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and</a:t>
            </a:r>
            <a:r>
              <a:rPr dirty="0" sz="2850" spc="90">
                <a:latin typeface="Trebuchet MS"/>
                <a:cs typeface="Trebuchet MS"/>
              </a:rPr>
              <a:t> </a:t>
            </a:r>
            <a:r>
              <a:rPr dirty="0" sz="2850" spc="-10">
                <a:latin typeface="Trebuchet MS"/>
                <a:cs typeface="Trebuchet MS"/>
              </a:rPr>
              <a:t>Interpretability:</a:t>
            </a:r>
            <a:endParaRPr sz="2850">
              <a:latin typeface="Trebuchet MS"/>
              <a:cs typeface="Trebuchet MS"/>
            </a:endParaRPr>
          </a:p>
          <a:p>
            <a:pPr marL="3832860">
              <a:lnSpc>
                <a:spcPct val="100000"/>
              </a:lnSpc>
              <a:spcBef>
                <a:spcPts val="555"/>
              </a:spcBef>
            </a:pPr>
            <a:r>
              <a:rPr dirty="0" sz="2850">
                <a:latin typeface="Trebuchet MS"/>
                <a:cs typeface="Trebuchet MS"/>
              </a:rPr>
              <a:t>Scalability</a:t>
            </a:r>
            <a:r>
              <a:rPr dirty="0" sz="2850" spc="80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and</a:t>
            </a:r>
            <a:r>
              <a:rPr dirty="0" sz="2850" spc="90">
                <a:latin typeface="Trebuchet MS"/>
                <a:cs typeface="Trebuchet MS"/>
              </a:rPr>
              <a:t> </a:t>
            </a:r>
            <a:r>
              <a:rPr dirty="0" sz="2850" spc="-10">
                <a:latin typeface="Trebuchet MS"/>
                <a:cs typeface="Trebuchet MS"/>
              </a:rPr>
              <a:t>Adaptability:</a:t>
            </a:r>
            <a:endParaRPr sz="2850">
              <a:latin typeface="Trebuchet MS"/>
              <a:cs typeface="Trebuchet MS"/>
            </a:endParaRPr>
          </a:p>
          <a:p>
            <a:pPr marL="3141345" marR="5080">
              <a:lnSpc>
                <a:spcPct val="116799"/>
              </a:lnSpc>
              <a:spcBef>
                <a:spcPts val="1390"/>
              </a:spcBef>
            </a:pPr>
            <a:r>
              <a:rPr dirty="0" sz="3050">
                <a:latin typeface="Trebuchet MS"/>
                <a:cs typeface="Trebuchet MS"/>
              </a:rPr>
              <a:t>In</a:t>
            </a:r>
            <a:r>
              <a:rPr dirty="0" sz="3050" spc="55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summary,</a:t>
            </a:r>
            <a:r>
              <a:rPr dirty="0" sz="3050" spc="60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the</a:t>
            </a:r>
            <a:r>
              <a:rPr dirty="0" sz="3050" spc="65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"wow"</a:t>
            </a:r>
            <a:r>
              <a:rPr dirty="0" sz="3050" spc="60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factor</a:t>
            </a:r>
            <a:r>
              <a:rPr dirty="0" sz="3050" spc="65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in</a:t>
            </a:r>
            <a:r>
              <a:rPr dirty="0" sz="3050" spc="65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estimating</a:t>
            </a:r>
            <a:r>
              <a:rPr dirty="0" sz="3050" spc="60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house</a:t>
            </a:r>
            <a:r>
              <a:rPr dirty="0" sz="3050" spc="65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prices</a:t>
            </a:r>
            <a:r>
              <a:rPr dirty="0" sz="3050" spc="60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using</a:t>
            </a:r>
            <a:r>
              <a:rPr dirty="0" sz="3050" spc="65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stock</a:t>
            </a:r>
            <a:r>
              <a:rPr dirty="0" sz="3050" spc="65">
                <a:latin typeface="Trebuchet MS"/>
                <a:cs typeface="Trebuchet MS"/>
              </a:rPr>
              <a:t> </a:t>
            </a:r>
            <a:r>
              <a:rPr dirty="0" sz="3050" spc="-10">
                <a:latin typeface="Trebuchet MS"/>
                <a:cs typeface="Trebuchet MS"/>
              </a:rPr>
              <a:t>market </a:t>
            </a:r>
            <a:r>
              <a:rPr dirty="0" sz="3050">
                <a:latin typeface="Trebuchet MS"/>
                <a:cs typeface="Trebuchet MS"/>
              </a:rPr>
              <a:t>data</a:t>
            </a:r>
            <a:r>
              <a:rPr dirty="0" sz="3050" spc="50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with</a:t>
            </a:r>
            <a:r>
              <a:rPr dirty="0" sz="3050" spc="65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random</a:t>
            </a:r>
            <a:r>
              <a:rPr dirty="0" sz="3050" spc="60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forest</a:t>
            </a:r>
            <a:r>
              <a:rPr dirty="0" sz="3050" spc="60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regression</a:t>
            </a:r>
            <a:r>
              <a:rPr dirty="0" sz="3050" spc="60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lies</a:t>
            </a:r>
            <a:r>
              <a:rPr dirty="0" sz="3050" spc="65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in</a:t>
            </a:r>
            <a:r>
              <a:rPr dirty="0" sz="3050" spc="60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its</a:t>
            </a:r>
            <a:r>
              <a:rPr dirty="0" sz="3050" spc="60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ability</a:t>
            </a:r>
            <a:r>
              <a:rPr dirty="0" sz="3050" spc="60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to</a:t>
            </a:r>
            <a:r>
              <a:rPr dirty="0" sz="3050" spc="65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unlock</a:t>
            </a:r>
            <a:r>
              <a:rPr dirty="0" sz="3050" spc="60">
                <a:latin typeface="Trebuchet MS"/>
                <a:cs typeface="Trebuchet MS"/>
              </a:rPr>
              <a:t> </a:t>
            </a:r>
            <a:r>
              <a:rPr dirty="0" sz="3050" spc="-10">
                <a:latin typeface="Trebuchet MS"/>
                <a:cs typeface="Trebuchet MS"/>
              </a:rPr>
              <a:t>hidden </a:t>
            </a:r>
            <a:r>
              <a:rPr dirty="0" sz="3050">
                <a:latin typeface="Trebuchet MS"/>
                <a:cs typeface="Trebuchet MS"/>
              </a:rPr>
              <a:t>insights,</a:t>
            </a:r>
            <a:r>
              <a:rPr dirty="0" sz="3050" spc="80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deliver</a:t>
            </a:r>
            <a:r>
              <a:rPr dirty="0" sz="3050" spc="80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accurate</a:t>
            </a:r>
            <a:r>
              <a:rPr dirty="0" sz="3050" spc="80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predictions,</a:t>
            </a:r>
            <a:r>
              <a:rPr dirty="0" sz="3050" spc="80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and</a:t>
            </a:r>
            <a:r>
              <a:rPr dirty="0" sz="3050" spc="85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empower</a:t>
            </a:r>
            <a:r>
              <a:rPr dirty="0" sz="3050" spc="80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users</a:t>
            </a:r>
            <a:r>
              <a:rPr dirty="0" sz="3050" spc="80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to</a:t>
            </a:r>
            <a:r>
              <a:rPr dirty="0" sz="3050" spc="80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make</a:t>
            </a:r>
            <a:r>
              <a:rPr dirty="0" sz="3050" spc="80">
                <a:latin typeface="Trebuchet MS"/>
                <a:cs typeface="Trebuchet MS"/>
              </a:rPr>
              <a:t> </a:t>
            </a:r>
            <a:r>
              <a:rPr dirty="0" sz="3050" spc="-10">
                <a:latin typeface="Trebuchet MS"/>
                <a:cs typeface="Trebuchet MS"/>
              </a:rPr>
              <a:t>smarter, </a:t>
            </a:r>
            <a:r>
              <a:rPr dirty="0" sz="3050">
                <a:latin typeface="Trebuchet MS"/>
                <a:cs typeface="Trebuchet MS"/>
              </a:rPr>
              <a:t>data-driven</a:t>
            </a:r>
            <a:r>
              <a:rPr dirty="0" sz="3050" spc="75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decisions</a:t>
            </a:r>
            <a:r>
              <a:rPr dirty="0" sz="3050" spc="90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in</a:t>
            </a:r>
            <a:r>
              <a:rPr dirty="0" sz="3050" spc="85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the</a:t>
            </a:r>
            <a:r>
              <a:rPr dirty="0" sz="3050" spc="85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dynamic</a:t>
            </a:r>
            <a:r>
              <a:rPr dirty="0" sz="3050" spc="90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and</a:t>
            </a:r>
            <a:r>
              <a:rPr dirty="0" sz="3050" spc="85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interconnected</a:t>
            </a:r>
            <a:r>
              <a:rPr dirty="0" sz="3050" spc="85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worlds</a:t>
            </a:r>
            <a:r>
              <a:rPr dirty="0" sz="3050" spc="90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of</a:t>
            </a:r>
            <a:r>
              <a:rPr dirty="0" sz="3050" spc="85">
                <a:latin typeface="Trebuchet MS"/>
                <a:cs typeface="Trebuchet MS"/>
              </a:rPr>
              <a:t> </a:t>
            </a:r>
            <a:r>
              <a:rPr dirty="0" sz="3050" spc="-20">
                <a:latin typeface="Trebuchet MS"/>
                <a:cs typeface="Trebuchet MS"/>
              </a:rPr>
              <a:t>real </a:t>
            </a:r>
            <a:r>
              <a:rPr dirty="0" sz="3050">
                <a:latin typeface="Trebuchet MS"/>
                <a:cs typeface="Trebuchet MS"/>
              </a:rPr>
              <a:t>estate</a:t>
            </a:r>
            <a:r>
              <a:rPr dirty="0" sz="3050" spc="55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and</a:t>
            </a:r>
            <a:r>
              <a:rPr dirty="0" sz="3050" spc="65">
                <a:latin typeface="Trebuchet MS"/>
                <a:cs typeface="Trebuchet MS"/>
              </a:rPr>
              <a:t> </a:t>
            </a:r>
            <a:r>
              <a:rPr dirty="0" sz="3050" spc="-10">
                <a:latin typeface="Trebuchet MS"/>
                <a:cs typeface="Trebuchet MS"/>
              </a:rPr>
              <a:t>finances</a:t>
            </a:r>
            <a:endParaRPr sz="3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2513" y="9701212"/>
            <a:ext cx="114469" cy="27093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6012" y="405466"/>
            <a:ext cx="4954270" cy="11245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MODELLING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116012" y="9701206"/>
            <a:ext cx="2521585" cy="27432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650">
                <a:solidFill>
                  <a:srgbClr val="2E82C2"/>
                </a:solidFill>
                <a:latin typeface="Trebuchet MS"/>
                <a:cs typeface="Trebuchet MS"/>
              </a:rPr>
              <a:t>3/21/2024</a:t>
            </a:r>
            <a:r>
              <a:rPr dirty="0" sz="1650" b="1">
                <a:solidFill>
                  <a:srgbClr val="2E82C2"/>
                </a:solidFill>
                <a:latin typeface="Trebuchet MS"/>
                <a:cs typeface="Trebuchet MS"/>
              </a:rPr>
              <a:t>Annual</a:t>
            </a:r>
            <a:r>
              <a:rPr dirty="0" sz="1650" spc="260" b="1">
                <a:solidFill>
                  <a:srgbClr val="2E82C2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E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074577" y="9701206"/>
            <a:ext cx="137795" cy="27432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650" spc="-50">
                <a:solidFill>
                  <a:srgbClr val="2E946A"/>
                </a:solidFill>
                <a:latin typeface="Trebuchet MS"/>
                <a:cs typeface="Trebuchet MS"/>
              </a:rPr>
              <a:t>9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-12700" y="1794115"/>
            <a:ext cx="18141315" cy="69596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>
                <a:latin typeface="Trebuchet MS"/>
                <a:cs typeface="Trebuchet MS"/>
              </a:rPr>
              <a:t>Data</a:t>
            </a:r>
            <a:r>
              <a:rPr dirty="0" sz="2400" spc="-10">
                <a:latin typeface="Trebuchet MS"/>
                <a:cs typeface="Trebuchet MS"/>
              </a:rPr>
              <a:t> Preparation: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>
                <a:latin typeface="Trebuchet MS"/>
                <a:cs typeface="Trebuchet MS"/>
              </a:rPr>
              <a:t>Gather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relevant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datasets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containing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historical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stock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market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data,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house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characteristics,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location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data,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and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other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relevant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features</a:t>
            </a:r>
            <a:r>
              <a:rPr dirty="0" sz="2400" spc="-10" b="1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600" b="1">
                <a:latin typeface="Trebuchet MS"/>
                <a:cs typeface="Trebuchet MS"/>
              </a:rPr>
              <a:t>Feature</a:t>
            </a:r>
            <a:r>
              <a:rPr dirty="0" sz="2600" spc="15" b="1">
                <a:latin typeface="Trebuchet MS"/>
                <a:cs typeface="Trebuchet MS"/>
              </a:rPr>
              <a:t> </a:t>
            </a:r>
            <a:r>
              <a:rPr dirty="0" sz="2600" spc="-10" b="1">
                <a:latin typeface="Trebuchet MS"/>
                <a:cs typeface="Trebuchet MS"/>
              </a:rPr>
              <a:t>Engineering</a:t>
            </a:r>
            <a:r>
              <a:rPr dirty="0" sz="2600" spc="-10">
                <a:latin typeface="Trebuchet MS"/>
                <a:cs typeface="Trebuchet MS"/>
              </a:rPr>
              <a:t>:</a:t>
            </a:r>
            <a:endParaRPr sz="2600">
              <a:latin typeface="Trebuchet MS"/>
              <a:cs typeface="Trebuchet MS"/>
            </a:endParaRPr>
          </a:p>
          <a:p>
            <a:pPr marL="12700" marR="972185">
              <a:lnSpc>
                <a:spcPct val="115399"/>
              </a:lnSpc>
            </a:pPr>
            <a:r>
              <a:rPr dirty="0" sz="2600">
                <a:latin typeface="Trebuchet MS"/>
                <a:cs typeface="Trebuchet MS"/>
              </a:rPr>
              <a:t>Select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and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engineer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relevant</a:t>
            </a:r>
            <a:r>
              <a:rPr dirty="0" sz="2600" spc="2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features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that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are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likely</a:t>
            </a:r>
            <a:r>
              <a:rPr dirty="0" sz="2600" spc="2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to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influence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house</a:t>
            </a:r>
            <a:r>
              <a:rPr dirty="0" sz="2600" spc="2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prices,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including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stock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market</a:t>
            </a:r>
            <a:r>
              <a:rPr dirty="0" sz="2600" spc="2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data,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 spc="-20">
                <a:latin typeface="Trebuchet MS"/>
                <a:cs typeface="Trebuchet MS"/>
              </a:rPr>
              <a:t>house </a:t>
            </a:r>
            <a:r>
              <a:rPr dirty="0" sz="2600">
                <a:latin typeface="Trebuchet MS"/>
                <a:cs typeface="Trebuchet MS"/>
              </a:rPr>
              <a:t>characteristics,</a:t>
            </a:r>
            <a:r>
              <a:rPr dirty="0" sz="2600" spc="2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economic</a:t>
            </a:r>
            <a:r>
              <a:rPr dirty="0" sz="2600" spc="2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indicators,</a:t>
            </a:r>
            <a:r>
              <a:rPr dirty="0" sz="2600" spc="2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and</a:t>
            </a:r>
            <a:r>
              <a:rPr dirty="0" sz="2600" spc="2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location-based</a:t>
            </a:r>
            <a:r>
              <a:rPr dirty="0" sz="2600" spc="25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features.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2600" b="1">
                <a:latin typeface="Trebuchet MS"/>
                <a:cs typeface="Trebuchet MS"/>
              </a:rPr>
              <a:t>Model</a:t>
            </a:r>
            <a:r>
              <a:rPr dirty="0" sz="2600" spc="10" b="1">
                <a:latin typeface="Trebuchet MS"/>
                <a:cs typeface="Trebuchet MS"/>
              </a:rPr>
              <a:t> </a:t>
            </a:r>
            <a:r>
              <a:rPr dirty="0" sz="2600" spc="-10" b="1">
                <a:latin typeface="Trebuchet MS"/>
                <a:cs typeface="Trebuchet MS"/>
              </a:rPr>
              <a:t>Selection</a:t>
            </a:r>
            <a:r>
              <a:rPr dirty="0" sz="2600" spc="-10">
                <a:latin typeface="Trebuchet MS"/>
                <a:cs typeface="Trebuchet MS"/>
              </a:rPr>
              <a:t>:</a:t>
            </a:r>
            <a:endParaRPr sz="2600">
              <a:latin typeface="Trebuchet MS"/>
              <a:cs typeface="Trebuchet MS"/>
            </a:endParaRPr>
          </a:p>
          <a:p>
            <a:pPr marL="12700" marR="5080">
              <a:lnSpc>
                <a:spcPct val="115399"/>
              </a:lnSpc>
            </a:pPr>
            <a:r>
              <a:rPr dirty="0" sz="2600">
                <a:latin typeface="Trebuchet MS"/>
                <a:cs typeface="Trebuchet MS"/>
              </a:rPr>
              <a:t>Choose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a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random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forest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regression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model</a:t>
            </a:r>
            <a:r>
              <a:rPr dirty="0" sz="2600" spc="2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as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the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modeling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technique,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given</a:t>
            </a:r>
            <a:r>
              <a:rPr dirty="0" sz="2600" spc="2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its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ability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to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capture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complex</a:t>
            </a:r>
            <a:r>
              <a:rPr dirty="0" sz="2600" spc="2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relationships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in </a:t>
            </a:r>
            <a:r>
              <a:rPr dirty="0" sz="2600">
                <a:latin typeface="Trebuchet MS"/>
                <a:cs typeface="Trebuchet MS"/>
              </a:rPr>
              <a:t>the</a:t>
            </a:r>
            <a:r>
              <a:rPr dirty="0" sz="2600" spc="1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data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and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handle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both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numerical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and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categorical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features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effectivel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2400" b="1">
                <a:latin typeface="Trebuchet MS"/>
                <a:cs typeface="Trebuchet MS"/>
              </a:rPr>
              <a:t>Model</a:t>
            </a:r>
            <a:r>
              <a:rPr dirty="0" sz="2400" spc="-20" b="1">
                <a:latin typeface="Trebuchet MS"/>
                <a:cs typeface="Trebuchet MS"/>
              </a:rPr>
              <a:t> </a:t>
            </a:r>
            <a:r>
              <a:rPr dirty="0" sz="2400" spc="-10" b="1">
                <a:latin typeface="Trebuchet MS"/>
                <a:cs typeface="Trebuchet MS"/>
              </a:rPr>
              <a:t>Training: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>
                <a:latin typeface="Trebuchet MS"/>
                <a:cs typeface="Trebuchet MS"/>
              </a:rPr>
              <a:t>Split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the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preprocessed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data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into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training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and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testing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sets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to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evaluate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the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model's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performance.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b="1">
                <a:latin typeface="Trebuchet MS"/>
                <a:cs typeface="Trebuchet MS"/>
              </a:rPr>
              <a:t>Model</a:t>
            </a:r>
            <a:r>
              <a:rPr dirty="0" sz="2400" spc="-20" b="1">
                <a:latin typeface="Trebuchet MS"/>
                <a:cs typeface="Trebuchet MS"/>
              </a:rPr>
              <a:t> </a:t>
            </a:r>
            <a:r>
              <a:rPr dirty="0" sz="2400" spc="-10" b="1">
                <a:latin typeface="Trebuchet MS"/>
                <a:cs typeface="Trebuchet MS"/>
              </a:rPr>
              <a:t>Evaluation:</a:t>
            </a:r>
            <a:endParaRPr sz="2400">
              <a:latin typeface="Trebuchet MS"/>
              <a:cs typeface="Trebuchet MS"/>
            </a:endParaRPr>
          </a:p>
          <a:p>
            <a:pPr marL="12700" marR="776605">
              <a:lnSpc>
                <a:spcPct val="114599"/>
              </a:lnSpc>
            </a:pPr>
            <a:r>
              <a:rPr dirty="0" sz="2400">
                <a:latin typeface="Trebuchet MS"/>
                <a:cs typeface="Trebuchet MS"/>
              </a:rPr>
              <a:t>Evaluate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the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trained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model's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performance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using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appropriate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evaluation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metrics,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such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as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mean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squared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error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(MSE),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root</a:t>
            </a:r>
            <a:r>
              <a:rPr dirty="0" sz="2400" spc="-20">
                <a:latin typeface="Trebuchet MS"/>
                <a:cs typeface="Trebuchet MS"/>
              </a:rPr>
              <a:t> mean </a:t>
            </a:r>
            <a:r>
              <a:rPr dirty="0" sz="2400">
                <a:latin typeface="Trebuchet MS"/>
                <a:cs typeface="Trebuchet MS"/>
              </a:rPr>
              <a:t>squared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error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(RMSE),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or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R-</a:t>
            </a:r>
            <a:r>
              <a:rPr dirty="0" sz="2400" spc="-10">
                <a:latin typeface="Trebuchet MS"/>
                <a:cs typeface="Trebuchet MS"/>
              </a:rPr>
              <a:t>squared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b="1">
                <a:latin typeface="Trebuchet MS"/>
                <a:cs typeface="Trebuchet MS"/>
              </a:rPr>
              <a:t>Model</a:t>
            </a:r>
            <a:r>
              <a:rPr dirty="0" sz="2400" spc="-20" b="1">
                <a:latin typeface="Trebuchet MS"/>
                <a:cs typeface="Trebuchet MS"/>
              </a:rPr>
              <a:t> </a:t>
            </a:r>
            <a:r>
              <a:rPr dirty="0" sz="2400" spc="-10" b="1">
                <a:latin typeface="Trebuchet MS"/>
                <a:cs typeface="Trebuchet MS"/>
              </a:rPr>
              <a:t>Deployment:</a:t>
            </a:r>
            <a:endParaRPr sz="2400">
              <a:latin typeface="Trebuchet MS"/>
              <a:cs typeface="Trebuchet MS"/>
            </a:endParaRPr>
          </a:p>
          <a:p>
            <a:pPr marL="12700" marR="259079">
              <a:lnSpc>
                <a:spcPct val="114599"/>
              </a:lnSpc>
            </a:pPr>
            <a:r>
              <a:rPr dirty="0" sz="2400">
                <a:latin typeface="Trebuchet MS"/>
                <a:cs typeface="Trebuchet MS"/>
              </a:rPr>
              <a:t>Deploy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the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trained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model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into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production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if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applicable,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ensuring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proper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documentation</a:t>
            </a:r>
            <a:r>
              <a:rPr dirty="0" sz="2400" spc="-15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and</a:t>
            </a:r>
            <a:r>
              <a:rPr dirty="0" sz="2400" spc="-15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monitoring</a:t>
            </a:r>
            <a:r>
              <a:rPr dirty="0" sz="2400" spc="-20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of</a:t>
            </a:r>
            <a:r>
              <a:rPr dirty="0" sz="2400" spc="-15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its</a:t>
            </a:r>
            <a:r>
              <a:rPr dirty="0" sz="2400" spc="-15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performance</a:t>
            </a:r>
            <a:r>
              <a:rPr dirty="0" sz="2400" spc="-20" b="1">
                <a:latin typeface="Trebuchet MS"/>
                <a:cs typeface="Trebuchet MS"/>
              </a:rPr>
              <a:t> over </a:t>
            </a:r>
            <a:r>
              <a:rPr dirty="0" sz="2400" spc="-10" b="1">
                <a:latin typeface="Trebuchet MS"/>
                <a:cs typeface="Trebuchet MS"/>
              </a:rPr>
              <a:t>time.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B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Charjana Pandian</dc:creator>
  <cp:keywords>DAGBL9-Lp48,BAGBL8Y3-OI</cp:keywords>
  <dc:title>KIRUTHIK P</dc:title>
  <dcterms:created xsi:type="dcterms:W3CDTF">2024-04-04T18:01:59Z</dcterms:created>
  <dcterms:modified xsi:type="dcterms:W3CDTF">2024-04-04T18:01:59Z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Canva</vt:lpwstr>
  </property>
  <property fmtid="{D5CDD505-2E9C-101B-9397-08002B2CF9AE}" pid="4" name="LastSaved">
    <vt:filetime>2024-04-04T00:00:00Z</vt:filetime>
  </property>
  <property fmtid="{D5CDD505-2E9C-101B-9397-08002B2CF9AE}" pid="5" name="Producer">
    <vt:lpwstr>Canva</vt:lpwstr>
  </property>
</Properties>
</file>