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4/17/2020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4/17/2020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4/17/2020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4/17/2020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4/17/2020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4/17/2020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4/17/2020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4/17/2020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4/17/2020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4/17/2020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4/17/2020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4/17/2020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pPr algn="ctr"/>
            <a:r>
              <a:rPr lang="en-IN" sz="4000" b="1" dirty="0"/>
              <a:t>MOST VISITED COMMERCIAL SHOPS IN NEW YORK CITY</a:t>
            </a:r>
            <a:br>
              <a:rPr lang="en-IN" sz="4000" dirty="0"/>
            </a:br>
            <a:endParaRPr lang="en-US" sz="4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sz="2400" dirty="0">
                <a:solidFill>
                  <a:schemeClr val="tx1">
                    <a:lumMod val="85000"/>
                    <a:lumOff val="15000"/>
                  </a:schemeClr>
                </a:solidFill>
              </a:rPr>
              <a:t>By: </a:t>
            </a:r>
          </a:p>
          <a:p>
            <a:r>
              <a:rPr lang="en-US" dirty="0">
                <a:solidFill>
                  <a:schemeClr val="tx1">
                    <a:lumMod val="85000"/>
                    <a:lumOff val="15000"/>
                  </a:schemeClr>
                </a:solidFill>
              </a:rPr>
              <a:t>KIRUTHIKA ARUMUGAM VIJAYALAKSHMI</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40759" y="1320515"/>
            <a:ext cx="10058400" cy="3892168"/>
          </a:xfrm>
        </p:spPr>
        <p:txBody>
          <a:bodyPr anchor="ctr">
            <a:normAutofit/>
          </a:bodyPr>
          <a:lstStyle/>
          <a:p>
            <a:pPr lvl="0"/>
            <a:r>
              <a:rPr lang="en-IN" sz="2800" dirty="0"/>
              <a:t>In this project, I am interested in New York City data. First, we will find the most visited commercial shop according to the number of check-ins, then we will try to find the neighbourhoods that are lacking the selected type of shop which could be potential business opportunity</a:t>
            </a:r>
            <a:endParaRPr lang="en-US" sz="2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540759" y="437198"/>
            <a:ext cx="10058400" cy="1143000"/>
          </a:xfrm>
        </p:spPr>
        <p:txBody>
          <a:bodyPr>
            <a:normAutofit/>
          </a:bodyPr>
          <a:lstStyle/>
          <a:p>
            <a:r>
              <a:rPr lang="en-IN" sz="4400" b="1" dirty="0"/>
              <a:t>Introduction </a:t>
            </a:r>
            <a:endParaRPr lang="en-IN" sz="4400" dirty="0"/>
          </a:p>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288E-2513-4F3C-B0E5-7FF314FFDF44}"/>
              </a:ext>
            </a:extLst>
          </p:cNvPr>
          <p:cNvSpPr>
            <a:spLocks noGrp="1"/>
          </p:cNvSpPr>
          <p:nvPr>
            <p:ph type="title"/>
          </p:nvPr>
        </p:nvSpPr>
        <p:spPr>
          <a:xfrm>
            <a:off x="1097280" y="683581"/>
            <a:ext cx="10058400" cy="1053779"/>
          </a:xfrm>
        </p:spPr>
        <p:txBody>
          <a:bodyPr>
            <a:normAutofit fontScale="90000"/>
          </a:bodyPr>
          <a:lstStyle/>
          <a:p>
            <a:br>
              <a:rPr lang="en-IN" b="1" dirty="0"/>
            </a:br>
            <a:br>
              <a:rPr lang="en-IN" dirty="0"/>
            </a:br>
            <a:r>
              <a:rPr lang="en-IN" dirty="0"/>
              <a:t> </a:t>
            </a:r>
            <a:br>
              <a:rPr lang="en-IN" dirty="0"/>
            </a:br>
            <a:r>
              <a:rPr lang="en-IN" b="1" dirty="0"/>
              <a:t>Target Audience</a:t>
            </a:r>
            <a:endParaRPr lang="en-IN" dirty="0"/>
          </a:p>
        </p:txBody>
      </p:sp>
      <p:sp>
        <p:nvSpPr>
          <p:cNvPr id="3" name="Content Placeholder 2">
            <a:extLst>
              <a:ext uri="{FF2B5EF4-FFF2-40B4-BE49-F238E27FC236}">
                <a16:creationId xmlns:a16="http://schemas.microsoft.com/office/drawing/2014/main" id="{1D97D1D3-9023-4B6B-82DA-E235B860B4F7}"/>
              </a:ext>
            </a:extLst>
          </p:cNvPr>
          <p:cNvSpPr>
            <a:spLocks noGrp="1"/>
          </p:cNvSpPr>
          <p:nvPr>
            <p:ph idx="1"/>
          </p:nvPr>
        </p:nvSpPr>
        <p:spPr/>
        <p:txBody>
          <a:bodyPr/>
          <a:lstStyle/>
          <a:p>
            <a:r>
              <a:rPr lang="en-IN" sz="3200" dirty="0"/>
              <a:t>The target audience of this report is any one that is interested in opening a shop but have no idea what kind of and in which neighbourhood. </a:t>
            </a:r>
          </a:p>
          <a:p>
            <a:r>
              <a:rPr lang="en-IN" sz="3200" dirty="0"/>
              <a:t> </a:t>
            </a:r>
          </a:p>
          <a:p>
            <a:endParaRPr lang="en-IN" dirty="0"/>
          </a:p>
        </p:txBody>
      </p:sp>
    </p:spTree>
    <p:extLst>
      <p:ext uri="{BB962C8B-B14F-4D97-AF65-F5344CB8AC3E}">
        <p14:creationId xmlns:p14="http://schemas.microsoft.com/office/powerpoint/2010/main" val="442350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A522-E706-4A8F-84B2-9B93AB080A63}"/>
              </a:ext>
            </a:extLst>
          </p:cNvPr>
          <p:cNvSpPr>
            <a:spLocks noGrp="1"/>
          </p:cNvSpPr>
          <p:nvPr>
            <p:ph type="title"/>
          </p:nvPr>
        </p:nvSpPr>
        <p:spPr/>
        <p:txBody>
          <a:bodyPr/>
          <a:lstStyle/>
          <a:p>
            <a:r>
              <a:rPr lang="en-IN" b="1" dirty="0"/>
              <a:t>Data Section </a:t>
            </a:r>
            <a:br>
              <a:rPr lang="en-IN" dirty="0"/>
            </a:br>
            <a:endParaRPr lang="en-IN" dirty="0"/>
          </a:p>
        </p:txBody>
      </p:sp>
      <p:sp>
        <p:nvSpPr>
          <p:cNvPr id="3" name="Content Placeholder 2">
            <a:extLst>
              <a:ext uri="{FF2B5EF4-FFF2-40B4-BE49-F238E27FC236}">
                <a16:creationId xmlns:a16="http://schemas.microsoft.com/office/drawing/2014/main" id="{C29FAB39-B125-4C0F-957A-5400A9CCB438}"/>
              </a:ext>
            </a:extLst>
          </p:cNvPr>
          <p:cNvSpPr>
            <a:spLocks noGrp="1"/>
          </p:cNvSpPr>
          <p:nvPr>
            <p:ph idx="1"/>
          </p:nvPr>
        </p:nvSpPr>
        <p:spPr>
          <a:xfrm>
            <a:off x="1097280" y="1358283"/>
            <a:ext cx="10058400" cy="4510809"/>
          </a:xfrm>
        </p:spPr>
        <p:txBody>
          <a:bodyPr>
            <a:normAutofit fontScale="62500" lnSpcReduction="20000"/>
          </a:bodyPr>
          <a:lstStyle/>
          <a:p>
            <a:r>
              <a:rPr lang="en-IN" sz="2000" dirty="0">
                <a:solidFill>
                  <a:schemeClr val="tx1"/>
                </a:solidFill>
              </a:rPr>
              <a:t>The data comes from </a:t>
            </a:r>
            <a:r>
              <a:rPr lang="en-IN" sz="2000" dirty="0" err="1">
                <a:solidFill>
                  <a:schemeClr val="tx1"/>
                </a:solidFill>
              </a:rPr>
              <a:t>Dingqi</a:t>
            </a:r>
            <a:r>
              <a:rPr lang="en-IN" sz="2000" dirty="0">
                <a:solidFill>
                  <a:schemeClr val="tx1"/>
                </a:solidFill>
              </a:rPr>
              <a:t> Yang from the following link https://sites.google.com/site/yangdingqi/home/foursquare-dataset. It contains 227,428 check-ins in New York city. The data contains two files in </a:t>
            </a:r>
            <a:r>
              <a:rPr lang="en-IN" sz="2000" dirty="0" err="1">
                <a:solidFill>
                  <a:schemeClr val="tx1"/>
                </a:solidFill>
              </a:rPr>
              <a:t>tsv</a:t>
            </a:r>
            <a:r>
              <a:rPr lang="en-IN" sz="2000" dirty="0">
                <a:solidFill>
                  <a:schemeClr val="tx1"/>
                </a:solidFill>
              </a:rPr>
              <a:t> format. Each file contains 8 columns, which are: </a:t>
            </a:r>
          </a:p>
          <a:p>
            <a:r>
              <a:rPr lang="en-IN" sz="2000" dirty="0">
                <a:solidFill>
                  <a:schemeClr val="tx1"/>
                </a:solidFill>
              </a:rPr>
              <a:t>1. User ID (anonymized) </a:t>
            </a:r>
          </a:p>
          <a:p>
            <a:r>
              <a:rPr lang="en-IN" sz="2000" dirty="0">
                <a:solidFill>
                  <a:schemeClr val="tx1"/>
                </a:solidFill>
              </a:rPr>
              <a:t>2. Venue ID (Foursquare) </a:t>
            </a:r>
          </a:p>
          <a:p>
            <a:r>
              <a:rPr lang="en-IN" sz="2000" dirty="0">
                <a:solidFill>
                  <a:schemeClr val="tx1"/>
                </a:solidFill>
              </a:rPr>
              <a:t>3. Venue category ID (Foursquare) </a:t>
            </a:r>
          </a:p>
          <a:p>
            <a:r>
              <a:rPr lang="en-IN" sz="2000" dirty="0">
                <a:solidFill>
                  <a:schemeClr val="tx1"/>
                </a:solidFill>
              </a:rPr>
              <a:t>4. Venue category name (Foursquare) </a:t>
            </a:r>
          </a:p>
          <a:p>
            <a:r>
              <a:rPr lang="en-IN" sz="2000" dirty="0">
                <a:solidFill>
                  <a:schemeClr val="tx1"/>
                </a:solidFill>
              </a:rPr>
              <a:t>5. Latitude </a:t>
            </a:r>
          </a:p>
          <a:p>
            <a:r>
              <a:rPr lang="en-IN" sz="2000" dirty="0">
                <a:solidFill>
                  <a:schemeClr val="tx1"/>
                </a:solidFill>
              </a:rPr>
              <a:t>6. Longitude</a:t>
            </a:r>
          </a:p>
          <a:p>
            <a:r>
              <a:rPr lang="en-IN" sz="2000" dirty="0">
                <a:solidFill>
                  <a:schemeClr val="tx1"/>
                </a:solidFill>
              </a:rPr>
              <a:t>7. Time zone offset in minutes (The offset in minutes between when this check-in occurred and the same time in UTC) </a:t>
            </a:r>
          </a:p>
          <a:p>
            <a:r>
              <a:rPr lang="en-IN" sz="2000" dirty="0">
                <a:solidFill>
                  <a:schemeClr val="tx1"/>
                </a:solidFill>
              </a:rPr>
              <a:t>8. UTC time </a:t>
            </a:r>
          </a:p>
          <a:p>
            <a:r>
              <a:rPr lang="en-IN" sz="2000" dirty="0">
                <a:solidFill>
                  <a:schemeClr val="tx1"/>
                </a:solidFill>
              </a:rPr>
              <a:t>After extracting and reading the data, we will translate the above data into a Pandas data frame for processing which would look like this. These are the data elements that are needed when we call Foursquare web service call in order to get the venues available in that neighbourhood (Neighbourhoods are not included here) </a:t>
            </a:r>
          </a:p>
          <a:p>
            <a:r>
              <a:rPr lang="en-IN" sz="2000" dirty="0">
                <a:solidFill>
                  <a:schemeClr val="tx1"/>
                </a:solidFill>
              </a:rPr>
              <a:t>Then we will create a dictionary in order to decide which category is the most popular (commercial type)</a:t>
            </a:r>
          </a:p>
          <a:p>
            <a:endParaRPr lang="en-IN" dirty="0"/>
          </a:p>
        </p:txBody>
      </p:sp>
    </p:spTree>
    <p:extLst>
      <p:ext uri="{BB962C8B-B14F-4D97-AF65-F5344CB8AC3E}">
        <p14:creationId xmlns:p14="http://schemas.microsoft.com/office/powerpoint/2010/main" val="792071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9C00-1645-472C-A740-1C4AC2FD69EF}"/>
              </a:ext>
            </a:extLst>
          </p:cNvPr>
          <p:cNvSpPr>
            <a:spLocks noGrp="1"/>
          </p:cNvSpPr>
          <p:nvPr>
            <p:ph type="title"/>
          </p:nvPr>
        </p:nvSpPr>
        <p:spPr/>
        <p:txBody>
          <a:bodyPr/>
          <a:lstStyle/>
          <a:p>
            <a:r>
              <a:rPr lang="en-IN" b="1" dirty="0"/>
              <a:t>Results &amp; Conclusion </a:t>
            </a:r>
            <a:br>
              <a:rPr lang="en-IN" dirty="0"/>
            </a:br>
            <a:endParaRPr lang="en-IN" dirty="0"/>
          </a:p>
        </p:txBody>
      </p:sp>
      <p:sp>
        <p:nvSpPr>
          <p:cNvPr id="3" name="Content Placeholder 2">
            <a:extLst>
              <a:ext uri="{FF2B5EF4-FFF2-40B4-BE49-F238E27FC236}">
                <a16:creationId xmlns:a16="http://schemas.microsoft.com/office/drawing/2014/main" id="{D0423205-0B76-4CE8-AE50-BD908B8FA4B8}"/>
              </a:ext>
            </a:extLst>
          </p:cNvPr>
          <p:cNvSpPr>
            <a:spLocks noGrp="1"/>
          </p:cNvSpPr>
          <p:nvPr>
            <p:ph idx="1"/>
          </p:nvPr>
        </p:nvSpPr>
        <p:spPr/>
        <p:txBody>
          <a:bodyPr/>
          <a:lstStyle/>
          <a:p>
            <a:r>
              <a:rPr lang="en-IN" dirty="0"/>
              <a:t> </a:t>
            </a:r>
          </a:p>
          <a:p>
            <a:r>
              <a:rPr lang="en-IN" dirty="0">
                <a:solidFill>
                  <a:schemeClr val="tx1"/>
                </a:solidFill>
              </a:rPr>
              <a:t>In our sample of 2000 venues, we did find more than 10 coordinates that has no Bar (the most visited shop type according to sample) within four-kilometre sphere. And we did manage to get the neighbourhoods’ names from foursquare database and pin down the two closest neighbourhoods, ‘Bedford-Stuyvesant’, and ‘Turtle Bay’, into the map. Of course, it should not be forgotten that the data used above is almost 6-year old so further research might be needed. Anyways, the results according to the data in hand can be checked from the map and analysis above can be of use for future entrepreneurs.</a:t>
            </a:r>
          </a:p>
          <a:p>
            <a:endParaRPr lang="en-IN" dirty="0"/>
          </a:p>
        </p:txBody>
      </p:sp>
    </p:spTree>
    <p:extLst>
      <p:ext uri="{BB962C8B-B14F-4D97-AF65-F5344CB8AC3E}">
        <p14:creationId xmlns:p14="http://schemas.microsoft.com/office/powerpoint/2010/main" val="352397634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421</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Bookman Old Style</vt:lpstr>
      <vt:lpstr>Calibri</vt:lpstr>
      <vt:lpstr>Franklin Gothic Book</vt:lpstr>
      <vt:lpstr>1_RetrospectVTI</vt:lpstr>
      <vt:lpstr>MOST VISITED COMMERCIAL SHOPS IN NEW YORK CITY </vt:lpstr>
      <vt:lpstr>In this project, I am interested in New York City data. First, we will find the most visited commercial shop according to the number of check-ins, then we will try to find the neighbourhoods that are lacking the selected type of shop which could be potential business opportunity</vt:lpstr>
      <vt:lpstr>    Target Audience</vt:lpstr>
      <vt:lpstr>Data Section  </vt:lpstr>
      <vt:lpstr>Results &amp;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2020-04-17T15:22:49Z</dcterms:created>
  <dcterms:modified xsi:type="dcterms:W3CDTF">2020-04-17T15:29:47Z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2019-11-08T21:52:34.2033100Z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650bdd29-1679-4654-880e-89255cc4a6d5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