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56" r:id="rId5"/>
    <p:sldId id="286" r:id="rId6"/>
    <p:sldId id="279" r:id="rId7"/>
    <p:sldId id="287" r:id="rId8"/>
    <p:sldId id="288" r:id="rId9"/>
    <p:sldId id="289" r:id="rId10"/>
    <p:sldId id="298" r:id="rId11"/>
    <p:sldId id="299" r:id="rId12"/>
    <p:sldId id="300" r:id="rId13"/>
    <p:sldId id="295" r:id="rId14"/>
    <p:sldId id="296" r:id="rId15"/>
    <p:sldId id="285" r:id="rId16"/>
    <p:sldId id="301" r:id="rId17"/>
    <p:sldId id="302" r:id="rId18"/>
    <p:sldId id="29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-3254" y="0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0115" y="3429000"/>
            <a:ext cx="7630886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Text Generation from Knowledge Graphs with Graph Transformers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2034025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C1A5-C061-04C4-DDC0-84C83E20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83" y="132661"/>
            <a:ext cx="9720072" cy="1499616"/>
          </a:xfrm>
        </p:spPr>
        <p:txBody>
          <a:bodyPr/>
          <a:lstStyle/>
          <a:p>
            <a:r>
              <a:rPr lang="en-US" dirty="0"/>
              <a:t>Evaluation metrics and results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1C97C-ACEB-3F83-6829-6878F984B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907" y="2692016"/>
            <a:ext cx="4754880" cy="822960"/>
          </a:xfrm>
        </p:spPr>
        <p:txBody>
          <a:bodyPr/>
          <a:lstStyle/>
          <a:p>
            <a:r>
              <a:rPr lang="en-US" dirty="0"/>
              <a:t>Human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0D527-E19B-E534-4FC9-5C37AD370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8342" y="3383767"/>
            <a:ext cx="4754880" cy="334157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Best-Worst Scaling (BWS)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methodology is employed, where participants are presented with </a:t>
            </a: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pairs or triads of abstracts and asked to rank them based on criteria such as grammar and fluency, coherence, and informativeness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well-formed English, coherence in structuring (introduction, problem/task statement, solution description, evaluation/results discussion), and relevance to the provided title with appropriate scientific terminology usage.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E3EA1-268D-5CF6-D70D-1CDCF1F29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70096" y="2692016"/>
            <a:ext cx="4754880" cy="822960"/>
          </a:xfrm>
        </p:spPr>
        <p:txBody>
          <a:bodyPr/>
          <a:lstStyle/>
          <a:p>
            <a:r>
              <a:rPr lang="en-US" dirty="0"/>
              <a:t>automatic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D4B105-5116-0861-625B-2E6B20B03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23222" y="3429000"/>
            <a:ext cx="3978735" cy="3341572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metrics such as </a:t>
            </a: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BLEU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(bilingual evaluation understudy) and </a:t>
            </a: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METEOR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(metric for evaluation of translation with explicit ordering) are employed.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BLEU measures </a:t>
            </a: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n-gram overlap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generated abstracts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 abstracts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providing an indication of linguistic similarity.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METEOR considers </a:t>
            </a: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paraphrase and language-specific factors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n-gram overlap, offering a more comprehensive evaluation of text quality.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34ACD18-E544-5B68-72BD-2CA1F0BF48AD}"/>
              </a:ext>
            </a:extLst>
          </p:cNvPr>
          <p:cNvSpPr txBox="1">
            <a:spLocks/>
          </p:cNvSpPr>
          <p:nvPr/>
        </p:nvSpPr>
        <p:spPr>
          <a:xfrm>
            <a:off x="9439748" y="2692016"/>
            <a:ext cx="2458345" cy="822960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Baselines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52AAE35-56F0-0D4E-4FEF-64B0767BFB19}"/>
              </a:ext>
            </a:extLst>
          </p:cNvPr>
          <p:cNvSpPr txBox="1">
            <a:spLocks/>
          </p:cNvSpPr>
          <p:nvPr/>
        </p:nvSpPr>
        <p:spPr>
          <a:xfrm>
            <a:off x="9001958" y="3339949"/>
            <a:ext cx="2954254" cy="3341572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 Attention Network (GAT): A model utilizing a Graph Attention Network encoder.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Entity-Writer: A model </a:t>
            </a:r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only entities and the document title</a:t>
            </a:r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Rewriter: A gated rewriter model using </a:t>
            </a:r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the document title </a:t>
            </a:r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iteratively revise drafts of its output.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878501-C465-744C-ACB8-F63FED84E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975" y="1316542"/>
            <a:ext cx="3476380" cy="13036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BF61E9-104E-DAFE-0F4D-611B3D28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448" y="1325945"/>
            <a:ext cx="3423061" cy="137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BE088-777C-4F02-5188-CD6901291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58E2-9C6C-DA21-A1B1-EF725E71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972" y="211290"/>
            <a:ext cx="9720072" cy="1499616"/>
          </a:xfrm>
        </p:spPr>
        <p:txBody>
          <a:bodyPr/>
          <a:lstStyle/>
          <a:p>
            <a:r>
              <a:rPr lang="en-US" dirty="0"/>
              <a:t>Evaluation metrics and results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C6C561-276E-8268-4A13-38FC823D8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970" y="1375360"/>
            <a:ext cx="3981450" cy="1400175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C66090D-7A52-8E99-2422-2AA999B37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7394" y="3072081"/>
            <a:ext cx="10259390" cy="334157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Expert annotators compare abstracts generated by GraphWriter, Rewriter, and the gold standard abstracts.</a:t>
            </a:r>
          </a:p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EntityWriter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Detailed comparison between GraphWriter and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EntityWriter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30 additional test data points indicates that structured knowledge from a graph </a:t>
            </a: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abstract generation, particularly in document structure and grammar.</a:t>
            </a:r>
            <a:endParaRPr lang="en-US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Rewriter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InferEntityWriter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variant of GraphWriter, is developed to generate abstracts solely from titles by predicting relevant entities.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InferEntityWriter</a:t>
            </a: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achieves better results than Rewriter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suggesting that the intermediate entity prediction step enhances abstract generation.</a:t>
            </a:r>
          </a:p>
          <a:p>
            <a:pPr algn="just"/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314DA89-6D3F-56E8-4995-4D12FFE9C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21" y="1572465"/>
            <a:ext cx="29337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45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A454-C527-8209-CFC7-CADE121C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47E7-4D02-2DC5-8CBA-E3F16D7A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37678"/>
            <a:ext cx="11013992" cy="45427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GraphWriter vs. GAT vs. </a:t>
            </a:r>
            <a:r>
              <a:rPr lang="en-US" sz="18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EntityWriter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vs. Rewriter</a:t>
            </a:r>
            <a:endParaRPr lang="en-US" sz="1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736" lvl="1" indent="0" algn="just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GraphWriter </a:t>
            </a:r>
            <a:r>
              <a:rPr lang="en-US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demonstrates</a:t>
            </a: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superior performance </a:t>
            </a:r>
            <a:r>
              <a:rPr lang="en-US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GAT, </a:t>
            </a:r>
            <a:r>
              <a:rPr lang="en-US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EntityWriter</a:t>
            </a:r>
            <a:r>
              <a:rPr lang="en-US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Rewriter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effectively </a:t>
            </a: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incorporates more entities from the input, arranges them with clearer textual context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exhibits less repetition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GAT also performs well in terms of coherence but lacks the nuanced articulation seen in GraphWriter.</a:t>
            </a:r>
          </a:p>
          <a:p>
            <a:pPr marL="0" indent="0" algn="just">
              <a:buNone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Coherence and Context</a:t>
            </a:r>
            <a:endParaRPr lang="en-US" sz="1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736" lvl="1" indent="0" algn="just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GraphWriter and GAT excel in coherence, providing abstracts that are more contextually relevant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EntityWriter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Rewriter, which tend to copy entities without fitting them into the context logically.</a:t>
            </a:r>
          </a:p>
          <a:p>
            <a:pPr marL="0" indent="0" algn="just">
              <a:buNone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1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736" lvl="1" indent="0" algn="just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analysis of GraphWriter outputs reveals that 40% of entities in the knowledge graphs do not appear in the generated text. This indicates a coverage problem that needs to be addressed in future work.</a:t>
            </a:r>
          </a:p>
          <a:p>
            <a:pPr marL="0" indent="0" algn="just">
              <a:buNone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Repetition</a:t>
            </a:r>
            <a:r>
              <a:rPr lang="en-US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3736" lvl="1" indent="0" algn="just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 18% of sentences generated by GraphWriter exhibit repetition, prompting the need for post-processing pruning to enhance the quality of outputs.</a:t>
            </a:r>
          </a:p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44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0DEB-A212-5522-69C8-A8BA46906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73736"/>
            <a:ext cx="9720072" cy="1499616"/>
          </a:xfrm>
        </p:spPr>
        <p:txBody>
          <a:bodyPr/>
          <a:lstStyle/>
          <a:p>
            <a:r>
              <a:rPr lang="en-IN" dirty="0"/>
              <a:t>INFERENCE AND RESULTS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DF53-E05B-2CC4-63F3-D64A4CB35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1261872"/>
            <a:ext cx="4754880" cy="822960"/>
          </a:xfrm>
        </p:spPr>
        <p:txBody>
          <a:bodyPr/>
          <a:lstStyle/>
          <a:p>
            <a:r>
              <a:rPr lang="en-IN" dirty="0"/>
              <a:t>AGENDA DATASET RESULTS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AF985D-335B-707C-C85A-085647BF60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6870" y="1992496"/>
            <a:ext cx="8946778" cy="14709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05668-5C64-B7B9-F57F-6F2AE718F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24128" y="3463421"/>
            <a:ext cx="4754880" cy="822960"/>
          </a:xfrm>
        </p:spPr>
        <p:txBody>
          <a:bodyPr/>
          <a:lstStyle/>
          <a:p>
            <a:r>
              <a:rPr lang="en-IN" dirty="0"/>
              <a:t>CUSTOM DATASET RESULTS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5B5D71E-B33C-6AC7-3EC0-9A430CEEA03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286870" y="4194045"/>
            <a:ext cx="7958254" cy="1051229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BF85E7-18A6-C66C-4B17-D67EDD034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0469" y="1992496"/>
            <a:ext cx="2465112" cy="14365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EBDB9E-FCEF-8E59-CC4B-54FBDB042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0344" y="4182465"/>
            <a:ext cx="2099736" cy="12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5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0DEB-A212-5522-69C8-A8BA46906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28569"/>
            <a:ext cx="9720072" cy="1499616"/>
          </a:xfrm>
        </p:spPr>
        <p:txBody>
          <a:bodyPr/>
          <a:lstStyle/>
          <a:p>
            <a:r>
              <a:rPr lang="en-IN" dirty="0"/>
              <a:t>Metrics table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8C4813F-B2FF-512E-BDF0-BBDDEDD69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60114"/>
              </p:ext>
            </p:extLst>
          </p:nvPr>
        </p:nvGraphicFramePr>
        <p:xfrm>
          <a:off x="1024128" y="2068643"/>
          <a:ext cx="8924040" cy="3303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505">
                  <a:extLst>
                    <a:ext uri="{9D8B030D-6E8A-4147-A177-3AD203B41FA5}">
                      <a16:colId xmlns:a16="http://schemas.microsoft.com/office/drawing/2014/main" val="3718004091"/>
                    </a:ext>
                  </a:extLst>
                </a:gridCol>
                <a:gridCol w="1115505">
                  <a:extLst>
                    <a:ext uri="{9D8B030D-6E8A-4147-A177-3AD203B41FA5}">
                      <a16:colId xmlns:a16="http://schemas.microsoft.com/office/drawing/2014/main" val="2604241767"/>
                    </a:ext>
                  </a:extLst>
                </a:gridCol>
                <a:gridCol w="1115505">
                  <a:extLst>
                    <a:ext uri="{9D8B030D-6E8A-4147-A177-3AD203B41FA5}">
                      <a16:colId xmlns:a16="http://schemas.microsoft.com/office/drawing/2014/main" val="3462313592"/>
                    </a:ext>
                  </a:extLst>
                </a:gridCol>
                <a:gridCol w="1115505">
                  <a:extLst>
                    <a:ext uri="{9D8B030D-6E8A-4147-A177-3AD203B41FA5}">
                      <a16:colId xmlns:a16="http://schemas.microsoft.com/office/drawing/2014/main" val="460768891"/>
                    </a:ext>
                  </a:extLst>
                </a:gridCol>
                <a:gridCol w="1115505">
                  <a:extLst>
                    <a:ext uri="{9D8B030D-6E8A-4147-A177-3AD203B41FA5}">
                      <a16:colId xmlns:a16="http://schemas.microsoft.com/office/drawing/2014/main" val="2566710914"/>
                    </a:ext>
                  </a:extLst>
                </a:gridCol>
                <a:gridCol w="1115505">
                  <a:extLst>
                    <a:ext uri="{9D8B030D-6E8A-4147-A177-3AD203B41FA5}">
                      <a16:colId xmlns:a16="http://schemas.microsoft.com/office/drawing/2014/main" val="1153656753"/>
                    </a:ext>
                  </a:extLst>
                </a:gridCol>
                <a:gridCol w="1115505">
                  <a:extLst>
                    <a:ext uri="{9D8B030D-6E8A-4147-A177-3AD203B41FA5}">
                      <a16:colId xmlns:a16="http://schemas.microsoft.com/office/drawing/2014/main" val="162659755"/>
                    </a:ext>
                  </a:extLst>
                </a:gridCol>
                <a:gridCol w="1115505">
                  <a:extLst>
                    <a:ext uri="{9D8B030D-6E8A-4147-A177-3AD203B41FA5}">
                      <a16:colId xmlns:a16="http://schemas.microsoft.com/office/drawing/2014/main" val="4027996801"/>
                    </a:ext>
                  </a:extLst>
                </a:gridCol>
              </a:tblGrid>
              <a:tr h="680229"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Dataset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Model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BLEU-1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BLEU-2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BLEU-3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BLEU-4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METEOR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ROUGE-L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38246003"/>
                  </a:ext>
                </a:extLst>
              </a:tr>
              <a:tr h="1263283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Custom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Custom Graph Transformer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19.56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7.28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7.99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16.68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671946"/>
                  </a:ext>
                </a:extLst>
              </a:tr>
              <a:tr h="680229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Custom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Original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5.87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3.26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3.17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7.16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73964"/>
                  </a:ext>
                </a:extLst>
              </a:tr>
              <a:tr h="680229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Original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19.14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6.27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7.78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15.84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96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535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A06BA-C79C-32A0-E9E4-182C3B3AF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4C49-D0A3-4606-F4FD-3334AEFF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6615-056C-227C-68FF-8E5676AF7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integration of knowledge graphs into language processing systems present good benefits, particularly in handling structured data: </a:t>
            </a:r>
          </a:p>
          <a:p>
            <a:pPr algn="just"/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the rich interconnectedness encoded within knowledge graphs, language models can effectively </a:t>
            </a: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repetition, enhance coherence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text generation, and seamlessly </a:t>
            </a: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 information in a contextually relevant manner.</a:t>
            </a:r>
            <a:endParaRPr lang="en-US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structured nature of knowledge graphs empowers language processing systems to not only understand individual entities but also </a:t>
            </a: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grasp the intricate relationships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between them, thus facilitating </a:t>
            </a: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deeper comprehension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more </a:t>
            </a: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informed decision-making. 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2357-CFA3-3B3D-C74C-B1476544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DBE7D-AE24-4EB3-D5F4-E69740902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problem addressed in this paper is the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coherent multi-sentence texts from the output of an information extraction system </a:t>
            </a:r>
            <a:r>
              <a:rPr lang="en-US" sz="20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SciLE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specifically from a knowledge graph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generated by it.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task necessitates a structured representation of content to effectively express complex ideas across multiple sentences. However, manually creating such representations is costly.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 lies in effectively handling knowledge graphs, which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hierarchy,  long-distance dependencies, and demonstrate structural diversity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73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1A41-8D87-A12E-1AB5-88BDC00D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43173"/>
            <a:ext cx="9720072" cy="1499616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4C77-0168-9D65-2121-594138D6F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666013"/>
            <a:ext cx="9720073" cy="402336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 of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graph transforming encoder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GraphWriter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can leverage the relational structure of such knowledge graphs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imposing linearization or hierarchical constraints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GraphWriter incorporates a </a:t>
            </a:r>
            <a:r>
              <a:rPr lang="en-US" sz="1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attention model for graph encoding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allowing for a more structured representation of content compared to traditional methods.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paper also introduces the </a:t>
            </a:r>
            <a:r>
              <a:rPr lang="en-US" sz="1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AGENDA dataset, 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providing a valuable resource for the text generation community to further develop and evaluate their models.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 and automatic evaluations 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demonstrate the utility of GraphWriter compared to strong baselines, highlighting its effectiveness in generating coherent multi-sentence texts.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GraphWriter shows promising results, challenges such as repetition and entity coverage still need to be addressed. Nevertheless, the work emphasizes the </a:t>
            </a:r>
            <a:r>
              <a:rPr lang="en-US" sz="1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incorporating knowledge graphs into text generation systems to enhance performance across various domains.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key contributions include proposing a graph transformer encoder, demonstrating the use of IE output as a graph for attention-based encoders, and providing a dataset of knowledge graphs paired with scientific texts. </a:t>
            </a:r>
            <a:endParaRPr lang="en-US" sz="18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71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47EE-9A09-87E1-C9AB-2949B467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108" y="185721"/>
            <a:ext cx="9720072" cy="1499616"/>
          </a:xfrm>
        </p:spPr>
        <p:txBody>
          <a:bodyPr/>
          <a:lstStyle/>
          <a:p>
            <a:r>
              <a:rPr lang="en-US" dirty="0"/>
              <a:t>Previous works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9D499-9668-1C84-65EB-6CA509797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108" y="1293032"/>
            <a:ext cx="10934092" cy="402336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highlights the 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shift from table-based data to graph-based representations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discusses the challenges and improvements in encoding and utilizing graph structures for text generation tasks.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works focused on 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generating text from structured data like tables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with recent advancements moving towards more complex data structures like graphs.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 has tackled tasks such as generating Wikipedia entry introductions and sports game summaries, often relying on 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template-based methods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sequence encoding.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Previous approaches, like those by </a:t>
            </a:r>
            <a:r>
              <a:rPr lang="en-US" sz="1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Konstas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al. (2017), have utilized neural models for this task but relied on linearization and sequence encoding instead of directly modeling the graph structure.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Recent works, such as </a:t>
            </a:r>
            <a:r>
              <a:rPr lang="en-US" sz="1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Marcheggiani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Perez-</a:t>
            </a:r>
            <a:r>
              <a:rPr lang="en-US" sz="1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Beltrachini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(2018), have introduced more sophisticated graph encoding techniques, like graph convolutional encoders.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Song et al. (2018) and Beck et al. (2018), utilize 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gated graph neural networks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information propagation. These models heavily rely on label information, can be 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expensive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when dealing with large graphs or when multiple layers of gating mechanisms are used.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paper distinguishes itself from related works by emphasizing the use of extracted information as input,</a:t>
            </a:r>
            <a:r>
              <a:rPr lang="en-US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Flexibility in Representing Relationships</a:t>
            </a:r>
            <a:r>
              <a:rPr lang="en-US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of Multi-relational Data</a:t>
            </a:r>
            <a:r>
              <a:rPr lang="en-US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Capture of Higher-order Relationships</a:t>
            </a:r>
            <a:r>
              <a:rPr lang="en-US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to Varied Data Structures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45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D907-00B4-CF41-3CA8-AA4DC3C9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BB166-686A-FAEB-58DE-140047BB8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75954"/>
            <a:ext cx="9720073" cy="4023360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comprises pairs of </a:t>
            </a: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scientific paper titles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their </a:t>
            </a: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abstracts.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titles and abstracts are taken from the proceedings of 12 top AI conferences.</a:t>
            </a:r>
          </a:p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Split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AGENDA dataset is split into training, validation, and test sets, comprising 38,720 training data points, 1000 validation data points, and 1000 test data points.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B4D66-C1A2-D813-7061-99894FD8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427" y="218288"/>
            <a:ext cx="32004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7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E3BC66-F70F-FFA1-930F-91AB5A8E0C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05756" y="5146513"/>
            <a:ext cx="9720072" cy="1500930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ECE3F1-DE47-17F6-B944-FAF3689019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3197" y="732930"/>
            <a:ext cx="7784977" cy="42234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B38B32-381B-14C9-787C-417E9505F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688" y="1471186"/>
            <a:ext cx="4716115" cy="251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5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AF27-F32C-591D-8232-BAD276D0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62882-46AC-209E-651B-6F3B7CB5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98" y="1928740"/>
            <a:ext cx="8460420" cy="4729511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Title Encoder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This component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encodes the input title using a bidirectional recurrent neural network (Bi-RNN)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capturing contextual information from both directions.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Graph Transformer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 novel architecture used to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encode the knowledge graph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This Graph Transformer architecture is designed to process the graph structure and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capture relationships between entities and relations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Attention Layers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These layers are used to attend to the encodings of the knowledge graph and document title at each decoding time step. This allows the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model to focus on relevant information during the generation process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Copy Mechanism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This mechanism enables the model to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copy input directly from the knowledge graph when appropriate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instead of generating new text from the vocabulary. It helps to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ensure that important information from the graph is retained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in the generated text.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Vocab Softmax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This softmax layer generates the output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probability distribution over the vocabulary for the next word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in the sequence.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BE740-9E7F-6414-E2EC-92351DE8B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009" y="1953953"/>
            <a:ext cx="3340091" cy="335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5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9E3133A-A789-9811-3E03-EC1B9CA77BF7}"/>
              </a:ext>
            </a:extLst>
          </p:cNvPr>
          <p:cNvSpPr txBox="1">
            <a:spLocks/>
          </p:cNvSpPr>
          <p:nvPr/>
        </p:nvSpPr>
        <p:spPr>
          <a:xfrm>
            <a:off x="221942" y="923278"/>
            <a:ext cx="8016536" cy="58033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D0D0D"/>
                </a:solidFill>
                <a:latin typeface="Söhne"/>
              </a:rPr>
              <a:t>Graph Preparation: Knowledge graph</a:t>
            </a:r>
            <a:r>
              <a:rPr lang="en-US" sz="1800" dirty="0">
                <a:solidFill>
                  <a:srgbClr val="0D0D0D"/>
                </a:solidFill>
                <a:latin typeface="Söhne"/>
              </a:rPr>
              <a:t> is converted into an unlabeled connected graph. This restructuring involves </a:t>
            </a:r>
            <a:r>
              <a:rPr lang="en-US" sz="1800" b="1" dirty="0">
                <a:solidFill>
                  <a:srgbClr val="0D0D0D"/>
                </a:solidFill>
                <a:latin typeface="Söhne"/>
              </a:rPr>
              <a:t>replacing labeled edges with two vertices representing the forward and reverse directions of the relation. </a:t>
            </a:r>
            <a:r>
              <a:rPr lang="en-US" sz="1800" dirty="0">
                <a:solidFill>
                  <a:srgbClr val="0D0D0D"/>
                </a:solidFill>
                <a:latin typeface="Söhne"/>
              </a:rPr>
              <a:t>Additionally, </a:t>
            </a:r>
            <a:r>
              <a:rPr lang="en-US" sz="1800" b="1" dirty="0">
                <a:solidFill>
                  <a:srgbClr val="0D0D0D"/>
                </a:solidFill>
                <a:latin typeface="Söhne"/>
              </a:rPr>
              <a:t>a global vertex is added to connect all entity vertices, facilitating information flow across the graph</a:t>
            </a:r>
            <a:r>
              <a:rPr lang="en-US" sz="1800" dirty="0">
                <a:solidFill>
                  <a:srgbClr val="0D0D0D"/>
                </a:solidFill>
                <a:latin typeface="Söhne"/>
              </a:rPr>
              <a:t>.</a:t>
            </a:r>
            <a:endParaRPr lang="en-US" sz="1800" b="1" dirty="0">
              <a:solidFill>
                <a:srgbClr val="0D0D0D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D0D0D"/>
                </a:solidFill>
                <a:latin typeface="Söhne"/>
              </a:rPr>
              <a:t>Graph Transformer encoder </a:t>
            </a:r>
            <a:r>
              <a:rPr lang="en-US" sz="1800" dirty="0">
                <a:solidFill>
                  <a:srgbClr val="0D0D0D"/>
                </a:solidFill>
                <a:latin typeface="Söhne"/>
              </a:rPr>
              <a:t>contextualizes each vertex representation by attending over its neighbors in the graph. This allows for a more global contextualization of each vertex.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0D0D0D"/>
                </a:solidFill>
                <a:latin typeface="Söhne"/>
              </a:rPr>
              <a:t>Input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: The input to the Graph Transformer is </a:t>
            </a:r>
            <a:r>
              <a:rPr lang="en-US" sz="1600" b="1" dirty="0">
                <a:solidFill>
                  <a:srgbClr val="0D0D0D"/>
                </a:solidFill>
                <a:latin typeface="Söhne"/>
              </a:rPr>
              <a:t>the initial vertex encodings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, denoted as </a:t>
            </a:r>
            <a:r>
              <a:rPr lang="en-US" sz="1600" b="1" dirty="0">
                <a:solidFill>
                  <a:srgbClr val="0D0D0D"/>
                </a:solidFill>
                <a:latin typeface="KaTeX_Main"/>
              </a:rPr>
              <a:t>v^-1 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. These </a:t>
            </a:r>
            <a:r>
              <a:rPr lang="en-US" sz="1600" b="1" dirty="0">
                <a:solidFill>
                  <a:srgbClr val="0D0D0D"/>
                </a:solidFill>
                <a:latin typeface="Söhne"/>
              </a:rPr>
              <a:t>encodings represent entities, relations, and the global node in the graph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0D0D0D"/>
                </a:solidFill>
                <a:latin typeface="Söhne"/>
              </a:rPr>
              <a:t>Graph Attention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: The input encodings are passed through multiple layers of graph attention. Each layer </a:t>
            </a:r>
            <a:r>
              <a:rPr lang="en-US" sz="1600" b="1" dirty="0">
                <a:solidFill>
                  <a:srgbClr val="0D0D0D"/>
                </a:solidFill>
                <a:latin typeface="Söhne"/>
              </a:rPr>
              <a:t>computes attention scores between vertices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, allowing the </a:t>
            </a:r>
            <a:r>
              <a:rPr lang="en-US" sz="1600" b="1" dirty="0">
                <a:solidFill>
                  <a:srgbClr val="0D0D0D"/>
                </a:solidFill>
                <a:latin typeface="Söhne"/>
              </a:rPr>
              <a:t>model to focus on relevant information 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while aggregating information from neighboring vertices.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0D0D0D"/>
                </a:solidFill>
                <a:latin typeface="Söhne"/>
              </a:rPr>
              <a:t>Norm &amp; Add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: After attention computation, normalization and addition operations are applied to the attention scores. These operations </a:t>
            </a:r>
            <a:r>
              <a:rPr lang="en-US" sz="1600" b="1" dirty="0">
                <a:solidFill>
                  <a:srgbClr val="0D0D0D"/>
                </a:solidFill>
                <a:latin typeface="Söhne"/>
              </a:rPr>
              <a:t>help stabilize the learning process 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and </a:t>
            </a:r>
            <a:r>
              <a:rPr lang="en-US" sz="1600" b="1" dirty="0">
                <a:solidFill>
                  <a:srgbClr val="0D0D0D"/>
                </a:solidFill>
                <a:latin typeface="Söhne"/>
              </a:rPr>
              <a:t>prevent the model from diverging during training.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0D0D0D"/>
                </a:solidFill>
                <a:latin typeface="Söhne"/>
              </a:rPr>
              <a:t>Feedforward Network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: Following the attention mechanism, the output is passed through a feedforward network. This network applies </a:t>
            </a:r>
            <a:r>
              <a:rPr lang="en-US" sz="1600" b="1" dirty="0">
                <a:solidFill>
                  <a:srgbClr val="0D0D0D"/>
                </a:solidFill>
                <a:latin typeface="Söhne"/>
              </a:rPr>
              <a:t>non-linear transformations to the vertex encodings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, </a:t>
            </a:r>
            <a:r>
              <a:rPr lang="en-US" sz="1600" b="1" dirty="0">
                <a:solidFill>
                  <a:srgbClr val="0D0D0D"/>
                </a:solidFill>
                <a:latin typeface="Söhne"/>
              </a:rPr>
              <a:t>allowing the model to capture complex relationships and patterns in the graph structure.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0D0D0D"/>
                </a:solidFill>
                <a:latin typeface="Söhne"/>
              </a:rPr>
              <a:t>Output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: The final output of the </a:t>
            </a:r>
            <a:r>
              <a:rPr lang="en-US" sz="1600" b="1" dirty="0">
                <a:solidFill>
                  <a:srgbClr val="0D0D0D"/>
                </a:solidFill>
                <a:latin typeface="Söhne"/>
              </a:rPr>
              <a:t>Graph Transformer, denoted as </a:t>
            </a:r>
            <a:r>
              <a:rPr lang="en-US" sz="1600" b="1" dirty="0">
                <a:solidFill>
                  <a:srgbClr val="0D0D0D"/>
                </a:solidFill>
                <a:latin typeface="KaTeX_Main"/>
              </a:rPr>
              <a:t>V(cap) 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, represents the </a:t>
            </a:r>
            <a:r>
              <a:rPr lang="en-US" sz="1600" b="1" dirty="0">
                <a:solidFill>
                  <a:srgbClr val="0D0D0D"/>
                </a:solidFill>
                <a:latin typeface="Söhne"/>
              </a:rPr>
              <a:t>updated vertex encodings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 after passing through multiple layers of graph attention and feedforward networks.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55B33E-1FD7-E681-955E-1030224553AE}"/>
              </a:ext>
            </a:extLst>
          </p:cNvPr>
          <p:cNvSpPr txBox="1">
            <a:spLocks/>
          </p:cNvSpPr>
          <p:nvPr/>
        </p:nvSpPr>
        <p:spPr>
          <a:xfrm>
            <a:off x="78678" y="131388"/>
            <a:ext cx="9720072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METHODOLOGY: Encoder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1B575-B434-0C25-4981-020CF069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705" y="501455"/>
            <a:ext cx="3148003" cy="2419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60AB93-79FE-CE1E-C2DC-EB9CA3958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705" y="2920753"/>
            <a:ext cx="3324099" cy="371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6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A18C-4AC8-0A81-31B9-EF8D04F334DE}"/>
              </a:ext>
            </a:extLst>
          </p:cNvPr>
          <p:cNvSpPr txBox="1">
            <a:spLocks/>
          </p:cNvSpPr>
          <p:nvPr/>
        </p:nvSpPr>
        <p:spPr>
          <a:xfrm>
            <a:off x="216260" y="132455"/>
            <a:ext cx="9720072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decoder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E9E7-B7D3-4F84-249E-CE17ECBAE1BE}"/>
              </a:ext>
            </a:extLst>
          </p:cNvPr>
          <p:cNvSpPr txBox="1">
            <a:spLocks/>
          </p:cNvSpPr>
          <p:nvPr/>
        </p:nvSpPr>
        <p:spPr>
          <a:xfrm>
            <a:off x="216260" y="850125"/>
            <a:ext cx="10880827" cy="3257573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7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 in the GraphWriter model </a:t>
            </a:r>
            <a:r>
              <a:rPr lang="en-US" sz="17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employs an attention-based mechanism </a:t>
            </a:r>
            <a:r>
              <a:rPr lang="en-US" sz="17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copy mechanism for incorporating information from both the </a:t>
            </a:r>
            <a:r>
              <a:rPr lang="en-US" sz="17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 and the title</a:t>
            </a:r>
            <a:r>
              <a:rPr lang="en-US" sz="17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10000"/>
              </a:lnSpc>
            </a:pPr>
            <a:r>
              <a:rPr lang="en-IN" sz="17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each decoding timestep </a:t>
            </a:r>
            <a:r>
              <a:rPr lang="en-IN" sz="17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7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IN" sz="17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 hidden state </a:t>
            </a:r>
            <a:r>
              <a:rPr lang="en-IN" sz="17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lang="en-IN" sz="17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​ is used to compute context vectors </a:t>
            </a:r>
            <a:r>
              <a:rPr lang="en-IN" sz="17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</a:t>
            </a:r>
            <a:r>
              <a:rPr lang="en-IN" sz="17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​ and </a:t>
            </a:r>
            <a:r>
              <a:rPr lang="en-IN" sz="17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en-IN" sz="17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​ for the graph and title sequence</a:t>
            </a:r>
            <a:r>
              <a:rPr lang="en-IN" sz="17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respectively. </a:t>
            </a:r>
            <a:r>
              <a:rPr lang="en-IN" sz="17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</a:t>
            </a:r>
            <a:r>
              <a:rPr lang="en-IN" sz="17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​ is computed using multi-headed attention</a:t>
            </a:r>
            <a:r>
              <a:rPr lang="en-IN" sz="17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 the graph contextualized encodings </a:t>
            </a:r>
            <a:r>
              <a:rPr lang="en-IN" sz="17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</a:t>
            </a:r>
            <a:r>
              <a:rPr lang="en-IN" sz="17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IN" sz="17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while </a:t>
            </a:r>
            <a:r>
              <a:rPr lang="en-IN" sz="17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en-IN" sz="17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​ is computed similarly over the title encoding </a:t>
            </a:r>
            <a:r>
              <a:rPr lang="en-IN" sz="17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7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7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sz="17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computed context vectors </a:t>
            </a:r>
            <a:r>
              <a:rPr lang="en-US" sz="17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</a:t>
            </a:r>
            <a:r>
              <a:rPr lang="en-US" sz="17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​ and </a:t>
            </a:r>
            <a:r>
              <a:rPr lang="en-US" sz="17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en-US" sz="17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​ are concatenated to form the final </a:t>
            </a:r>
            <a:r>
              <a:rPr lang="en-US" sz="17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vector </a:t>
            </a:r>
            <a:r>
              <a:rPr lang="en-US" sz="17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7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​=[</a:t>
            </a:r>
            <a:r>
              <a:rPr lang="en-US" sz="17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cg, </a:t>
            </a:r>
            <a:r>
              <a:rPr lang="en-US" sz="17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US" sz="17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en-US" sz="17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​]</a:t>
            </a:r>
          </a:p>
          <a:p>
            <a:pPr lvl="1" algn="just">
              <a:lnSpc>
                <a:spcPct val="110000"/>
              </a:lnSpc>
            </a:pPr>
            <a:r>
              <a:rPr lang="en-US" sz="17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input-feeding decoder is utilized, where both the decoder hidden state </a:t>
            </a:r>
            <a:r>
              <a:rPr lang="en-US" sz="17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lang="en-US" sz="17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​ and the context vector </a:t>
            </a:r>
            <a:r>
              <a:rPr lang="en-US" sz="17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7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​ are passed as input to the next recurrent neural network (RNN) timestep.</a:t>
            </a:r>
          </a:p>
          <a:p>
            <a:pPr marL="173736" lvl="1" indent="-45720" algn="just">
              <a:lnSpc>
                <a:spcPct val="110000"/>
              </a:lnSpc>
              <a:buFont typeface="Wingdings 3" pitchFamily="18" charset="2"/>
              <a:buNone/>
            </a:pPr>
            <a:r>
              <a:rPr lang="en-US" sz="17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Mechanism Probability</a:t>
            </a:r>
            <a:r>
              <a:rPr lang="en-US" sz="17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probability </a:t>
            </a:r>
            <a:r>
              <a:rPr lang="en-US" sz="17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7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copying from the input is computed using </a:t>
            </a:r>
            <a:r>
              <a:rPr lang="en-US" sz="17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lang="en-US" sz="17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​ and </a:t>
            </a:r>
            <a:r>
              <a:rPr lang="en-US" sz="17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7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Vocab probability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7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distribution over entities and input tokens (copy) is computed using attention, while the remaining probability is assigned to the vocabulary and calculated using a softmax function.</a:t>
            </a:r>
          </a:p>
          <a:p>
            <a:pPr algn="just"/>
            <a:endParaRPr lang="en-US" sz="17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34ABEA-494D-C6DB-7A25-DC24B36E00F5}"/>
              </a:ext>
            </a:extLst>
          </p:cNvPr>
          <p:cNvSpPr txBox="1">
            <a:spLocks/>
          </p:cNvSpPr>
          <p:nvPr/>
        </p:nvSpPr>
        <p:spPr>
          <a:xfrm>
            <a:off x="340547" y="3951187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Implementation details</a:t>
            </a:r>
            <a:endParaRPr lang="en-IN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9B41CA-09A4-6905-C860-E7390BE8F23F}"/>
              </a:ext>
            </a:extLst>
          </p:cNvPr>
          <p:cNvSpPr txBox="1">
            <a:spLocks/>
          </p:cNvSpPr>
          <p:nvPr/>
        </p:nvSpPr>
        <p:spPr>
          <a:xfrm>
            <a:off x="340547" y="4990231"/>
            <a:ext cx="10596742" cy="1303418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models end to end</a:t>
            </a:r>
          </a:p>
          <a:p>
            <a:pPr algn="just"/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SGD optimization with momentum </a:t>
            </a:r>
          </a:p>
          <a:p>
            <a:pPr algn="just"/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scheduling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 to 0.05 over the course of 5 epochs, then re sets for the following epoch</a:t>
            </a: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utilize single-layer LSTMs for recurrent networks, dropout in self-attention layers, and fixed dimensions for hidden states and embeddings.</a:t>
            </a:r>
          </a:p>
          <a:p>
            <a:pPr algn="just"/>
            <a:endParaRPr lang="en-US" sz="16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628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2509</TotalTime>
  <Words>1826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KaTeX_Main</vt:lpstr>
      <vt:lpstr>Söhne</vt:lpstr>
      <vt:lpstr>Times New Roman</vt:lpstr>
      <vt:lpstr>Tw Cen MT</vt:lpstr>
      <vt:lpstr>Tw Cen MT Condensed</vt:lpstr>
      <vt:lpstr>Wingdings 3</vt:lpstr>
      <vt:lpstr>Integral</vt:lpstr>
      <vt:lpstr>Text Generation from Knowledge Graphs with Graph Transformers</vt:lpstr>
      <vt:lpstr>PROBLEM</vt:lpstr>
      <vt:lpstr>INTRODUCTION</vt:lpstr>
      <vt:lpstr>Previous works </vt:lpstr>
      <vt:lpstr>DATASET</vt:lpstr>
      <vt:lpstr>PowerPoint Presentation</vt:lpstr>
      <vt:lpstr>MODEL</vt:lpstr>
      <vt:lpstr>PowerPoint Presentation</vt:lpstr>
      <vt:lpstr>PowerPoint Presentation</vt:lpstr>
      <vt:lpstr>Evaluation metrics and results</vt:lpstr>
      <vt:lpstr>Evaluation metrics and results</vt:lpstr>
      <vt:lpstr>analysis</vt:lpstr>
      <vt:lpstr>INFERENCE AND RESULTS </vt:lpstr>
      <vt:lpstr>Metrics table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Generation from Knowledge Graphs with Graph Transformers</dc:title>
  <dc:creator>kiruthika babu</dc:creator>
  <cp:lastModifiedBy>kiruthika babu</cp:lastModifiedBy>
  <cp:revision>33</cp:revision>
  <dcterms:created xsi:type="dcterms:W3CDTF">2024-02-25T14:57:57Z</dcterms:created>
  <dcterms:modified xsi:type="dcterms:W3CDTF">2024-03-27T11:07:37Z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