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90661" y="31834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KIRUTHIKA N</a:t>
            </a:r>
          </a:p>
          <a:p>
            <a:r>
              <a:rPr lang="en-US" sz="2400" b="1" dirty="0"/>
              <a:t>REGISTER NO</a:t>
            </a:r>
            <a:r>
              <a:rPr lang="en-US" sz="2400" dirty="0"/>
              <a:t>: 312216969( 78540C1BF4E17F88FDC401908FA88FE6)</a:t>
            </a:r>
          </a:p>
          <a:p>
            <a:r>
              <a:rPr lang="en-US" sz="2400" b="1" dirty="0"/>
              <a:t>DEPARTMENT</a:t>
            </a:r>
            <a:r>
              <a:rPr lang="en-US" sz="2400" dirty="0"/>
              <a:t>: B.COM(G)</a:t>
            </a:r>
          </a:p>
          <a:p>
            <a:r>
              <a:rPr lang="en-US" sz="2400" b="1" dirty="0"/>
              <a:t>COLLEGE</a:t>
            </a:r>
            <a:r>
              <a:rPr lang="en-US" sz="2400" dirty="0"/>
              <a:t>: SHRI KRISHNASWAMY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u="sng" spc="1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M</a:t>
            </a:r>
            <a:r>
              <a:rPr sz="4800" b="1" u="sng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4800" b="1" u="sng" spc="-1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4800" b="1" u="sng" spc="-3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4800" b="1" u="sng" spc="-3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LL</a:t>
            </a:r>
            <a:r>
              <a:rPr sz="4800" b="1" u="sng" spc="-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4800" b="1" u="sng" spc="3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4800" b="1" u="sng" spc="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G</a:t>
            </a:r>
            <a:endParaRPr sz="4800" b="1" u="sng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F29EF-A691-686E-A55B-E23ECA36CCE3}"/>
              </a:ext>
            </a:extLst>
          </p:cNvPr>
          <p:cNvSpPr txBox="1"/>
          <p:nvPr/>
        </p:nvSpPr>
        <p:spPr>
          <a:xfrm>
            <a:off x="636166" y="1278092"/>
            <a:ext cx="58673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1.Summarize</a:t>
            </a:r>
            <a:r>
              <a:rPr lang="en-US" b="1" dirty="0"/>
              <a:t>-data across different dimensions (e.g., department, job role)</a:t>
            </a:r>
          </a:p>
          <a:p>
            <a:r>
              <a:rPr lang="en-US" b="1" dirty="0">
                <a:solidFill>
                  <a:schemeClr val="tx2"/>
                </a:solidFill>
              </a:rPr>
              <a:t>2.Filter-</a:t>
            </a:r>
            <a:r>
              <a:rPr lang="en-US" b="1" dirty="0"/>
              <a:t> data to focus on specific groups (e.g., employees with high turnover)</a:t>
            </a:r>
          </a:p>
          <a:p>
            <a:r>
              <a:rPr lang="en-US" b="1" dirty="0">
                <a:solidFill>
                  <a:schemeClr val="tx2"/>
                </a:solidFill>
              </a:rPr>
              <a:t>3.Cross-tabulate</a:t>
            </a:r>
            <a:r>
              <a:rPr lang="en-US" b="1" dirty="0"/>
              <a:t>-data to compare turnover rates across different variables (e.g., turnover by department and tenure) </a:t>
            </a:r>
          </a:p>
          <a:p>
            <a:r>
              <a:rPr lang="en-US" b="1" dirty="0">
                <a:solidFill>
                  <a:schemeClr val="tx2"/>
                </a:solidFill>
              </a:rPr>
              <a:t>4.Calculate-</a:t>
            </a:r>
            <a:r>
              <a:rPr lang="en-US" b="1" dirty="0"/>
              <a:t> turnover rates and other key metrics (e.g., average tenure of employees who left)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u="sng" spc="-40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u="sng" spc="15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u="sng" spc="-30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u="sng" spc="-405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u="sng" dirty="0">
                <a:solidFill>
                  <a:schemeClr val="accent2">
                    <a:lumMod val="75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6DCDCD-675D-80B4-8E2C-9C33C09D5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" t="2028" b="2973"/>
          <a:stretch/>
        </p:blipFill>
        <p:spPr>
          <a:xfrm>
            <a:off x="1980385" y="1564749"/>
            <a:ext cx="6072060" cy="36918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70B7C-2C51-11C5-3404-B2022B52E8DA}"/>
              </a:ext>
            </a:extLst>
          </p:cNvPr>
          <p:cNvSpPr txBox="1"/>
          <p:nvPr/>
        </p:nvSpPr>
        <p:spPr>
          <a:xfrm>
            <a:off x="755332" y="1550665"/>
            <a:ext cx="48924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•The use of pivot tables for employee turnover analysis provides a powerful tool for HR professionals and management to quickly identify key factors driving turnover.</a:t>
            </a:r>
          </a:p>
          <a:p>
            <a:r>
              <a:rPr lang="en-US" b="1" dirty="0"/>
              <a:t>• By focusing on the insights gained from this analysis, the organization can develop targeted strategies to improve employee retention, ultimately leading to a more stable and productive workforce.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u="sng" spc="5" dirty="0">
                <a:solidFill>
                  <a:schemeClr val="accent2">
                    <a:lumMod val="75000"/>
                  </a:schemeClr>
                </a:solidFill>
              </a:rPr>
              <a:t>PROJECT TITLE</a:t>
            </a:r>
            <a:endParaRPr sz="425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USING PIVOT TABLES FOR EMPLOYEE TURNOVER </a:t>
            </a:r>
            <a:r>
              <a:rPr lang="en-US" sz="4000" b="1"/>
              <a:t>ANALYSIS </a:t>
            </a:r>
            <a:endParaRPr lang="en-IN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62199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u="sng" spc="-5" dirty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u="sng" spc="-35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u="sng" spc="15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u="sng" dirty="0">
                <a:solidFill>
                  <a:schemeClr val="accent2">
                    <a:lumMod val="75000"/>
                  </a:schemeClr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962501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sz="4250" u="sng" spc="15" dirty="0">
                <a:solidFill>
                  <a:schemeClr val="accent2">
                    <a:lumMod val="75000"/>
                  </a:schemeClr>
                </a:solidFill>
              </a:rPr>
              <a:t>ROB</a:t>
            </a:r>
            <a:r>
              <a:rPr sz="4250" u="sng" spc="55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sz="4250" u="sng" spc="-20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sz="4250" u="sng" spc="20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sz="4250" u="sng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sz="4250" u="sng" spc="10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sz="4250" u="sng" spc="-37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sz="4250" u="sng" spc="-375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sz="4250" u="sng" spc="15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sz="4250" u="sng" spc="-10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sz="4250" u="sng" spc="-20" dirty="0">
                <a:solidFill>
                  <a:schemeClr val="accent2">
                    <a:lumMod val="75000"/>
                  </a:schemeClr>
                </a:solidFill>
              </a:rPr>
              <a:t>ME</a:t>
            </a:r>
            <a:r>
              <a:rPr sz="4250" u="sng" spc="10" dirty="0">
                <a:solidFill>
                  <a:schemeClr val="accent2">
                    <a:lumMod val="75000"/>
                  </a:schemeClr>
                </a:solidFill>
              </a:rPr>
              <a:t>NT</a:t>
            </a:r>
            <a:endParaRPr sz="4250" u="sng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FD7AF-0319-180E-5EC4-EADCB3F9224D}"/>
              </a:ext>
            </a:extLst>
          </p:cNvPr>
          <p:cNvSpPr txBox="1"/>
          <p:nvPr/>
        </p:nvSpPr>
        <p:spPr>
          <a:xfrm>
            <a:off x="834072" y="1695450"/>
            <a:ext cx="61000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•Employee turnover is a critical issue for organizations as it can lead to increased recruitment and training costs, loss of productivity, and decreased employee morale. </a:t>
            </a:r>
          </a:p>
          <a:p>
            <a:r>
              <a:rPr lang="en-US" b="1" dirty="0"/>
              <a:t>•Understanding the patterns and reasons behind employee turnover is essential for implementing effective retention strategies.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>
                <a:solidFill>
                  <a:schemeClr val="accent2">
                    <a:lumMod val="75000"/>
                  </a:schemeClr>
                </a:solidFill>
              </a:rPr>
              <a:t>PROJECT	</a:t>
            </a:r>
            <a:r>
              <a:rPr sz="4250" u="sng" spc="-20" dirty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sz="4250" u="sng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414BB3-AC40-9BE5-39B9-282023EBFA74}"/>
              </a:ext>
            </a:extLst>
          </p:cNvPr>
          <p:cNvSpPr txBox="1"/>
          <p:nvPr/>
        </p:nvSpPr>
        <p:spPr>
          <a:xfrm>
            <a:off x="739775" y="1873371"/>
            <a:ext cx="61000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1.This project focuses on analyzing employee turnover using pivot tables.</a:t>
            </a:r>
          </a:p>
          <a:p>
            <a:r>
              <a:rPr lang="en-US" b="1" dirty="0"/>
              <a:t>2. Pivot tables allow for the quick summarization and exploration of large datasets, making it easier to identify trends and correlations.</a:t>
            </a:r>
          </a:p>
          <a:p>
            <a:r>
              <a:rPr lang="en-US" b="1" dirty="0"/>
              <a:t>3. The goal is to provide insights into the factors contributing to employee turnover and to help the organization develop strategies to reduce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924177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sz="3200" u="sng" spc="-20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sz="3200" u="sng" spc="2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sz="3200" u="sng" spc="-23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z="3200" u="sng" spc="-10" dirty="0">
                <a:solidFill>
                  <a:schemeClr val="accent2">
                    <a:lumMod val="75000"/>
                  </a:schemeClr>
                </a:solidFill>
              </a:rPr>
              <a:t>AR</a:t>
            </a:r>
            <a:r>
              <a:rPr sz="3200" u="sng" spc="15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sz="3200" u="sng" spc="-3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z="3200" u="sng" spc="-1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sz="3200" u="sng" spc="-15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sz="3200" u="sng" spc="15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sz="3200" u="sng" spc="-3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z="3200" u="sng" spc="-20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sz="3200" u="sng" spc="30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sz="3200" u="sng" spc="15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sz="3200" u="sng" spc="-4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z="3200" u="sng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sz="3200" u="sng" spc="10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sz="3200" u="sng" spc="-25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sz="3200" u="sng" spc="-10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sz="3200" u="sng" spc="5" dirty="0">
                <a:solidFill>
                  <a:schemeClr val="accent2">
                    <a:lumMod val="75000"/>
                  </a:schemeClr>
                </a:solidFill>
              </a:rPr>
              <a:t>S?</a:t>
            </a:r>
            <a:endParaRPr sz="3200" u="sng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FE78E-6FC4-63C3-6186-256E989D51BF}"/>
              </a:ext>
            </a:extLst>
          </p:cNvPr>
          <p:cNvSpPr txBox="1"/>
          <p:nvPr/>
        </p:nvSpPr>
        <p:spPr>
          <a:xfrm>
            <a:off x="723900" y="1830785"/>
            <a:ext cx="62066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•HR Managers</a:t>
            </a:r>
            <a:r>
              <a:rPr lang="en-US" b="1" dirty="0"/>
              <a:t>: To identify trends in turnover and design targeted retention programs.- </a:t>
            </a:r>
          </a:p>
          <a:p>
            <a:r>
              <a:rPr lang="en-US" b="1" dirty="0">
                <a:solidFill>
                  <a:schemeClr val="tx2"/>
                </a:solidFill>
              </a:rPr>
              <a:t>•Executives</a:t>
            </a:r>
            <a:r>
              <a:rPr lang="en-US" b="1" dirty="0"/>
              <a:t>: To understand the impact of turnover on overall business performance.- </a:t>
            </a:r>
          </a:p>
          <a:p>
            <a:r>
              <a:rPr lang="en-US" b="1" dirty="0">
                <a:solidFill>
                  <a:schemeClr val="tx2"/>
                </a:solidFill>
              </a:rPr>
              <a:t>•Department Heads</a:t>
            </a:r>
            <a:r>
              <a:rPr lang="en-US" b="1" dirty="0"/>
              <a:t>: To gain insights into turnover within their specific departments.-</a:t>
            </a:r>
          </a:p>
          <a:p>
            <a:r>
              <a:rPr lang="en-US" b="1" dirty="0">
                <a:solidFill>
                  <a:schemeClr val="tx2"/>
                </a:solidFill>
              </a:rPr>
              <a:t>•Analysts</a:t>
            </a:r>
            <a:r>
              <a:rPr lang="en-US" b="1" dirty="0"/>
              <a:t>: To conduct in-depth analysis and report findings to stakeholders.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1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sz="3600" u="sng" spc="25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sz="3600" u="sng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sz="3600" u="sng" spc="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z="3600" u="sng" spc="25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sz="3600" u="sng" spc="1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sz="3600" u="sng" spc="25" dirty="0">
                <a:solidFill>
                  <a:schemeClr val="accent2">
                    <a:lumMod val="75000"/>
                  </a:schemeClr>
                </a:solidFill>
              </a:rPr>
              <a:t>LU</a:t>
            </a:r>
            <a:r>
              <a:rPr sz="3600" u="sng" spc="-35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sz="3600" u="sng" spc="-3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sz="3600" u="sng" spc="1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sz="3600" u="sng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sz="3600" u="sng" spc="-34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z="3600" u="sng" spc="-35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sz="3600" u="sng" spc="-5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sz="3600" u="sng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sz="3600" u="sng" spc="3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z="3600" u="sng" spc="-3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sz="3600" u="sng" spc="-35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sz="3600" u="sng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sz="3600" u="sng" spc="6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z="3600" u="sng" spc="-295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sz="3600" u="sng" spc="-35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sz="3600" u="sng" spc="25" dirty="0">
                <a:solidFill>
                  <a:schemeClr val="accent2">
                    <a:lumMod val="75000"/>
                  </a:schemeClr>
                </a:solidFill>
              </a:rPr>
              <a:t>LU</a:t>
            </a:r>
            <a:r>
              <a:rPr sz="3600" u="sng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sz="3600" u="sng" spc="-6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z="3600" u="sng" spc="-15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sz="3600" u="sng" spc="-30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sz="3600" u="sng" spc="1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sz="3600" u="sng" spc="-15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sz="3600" u="sng" spc="1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sz="3600" u="sng" spc="25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sz="3600" u="sng" spc="-3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sz="3600" u="sng" spc="-35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sz="3600" u="sng" spc="-3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sz="3600" u="sng" spc="1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sz="3600" u="sng" dirty="0">
                <a:solidFill>
                  <a:schemeClr val="accent2">
                    <a:lumMod val="75000"/>
                  </a:schemeClr>
                </a:solidFill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888D4-6DC9-7C43-9B29-2FA12063EF94}"/>
              </a:ext>
            </a:extLst>
          </p:cNvPr>
          <p:cNvSpPr txBox="1"/>
          <p:nvPr/>
        </p:nvSpPr>
        <p:spPr>
          <a:xfrm>
            <a:off x="3050038" y="2557949"/>
            <a:ext cx="6100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❗Our solution involves creating a comprehensive analysis of employee turnover using pivot tables. We will analyze various factors such as department, tenure, job role, and performance ratings to identify key drivers of turnover. </a:t>
            </a:r>
          </a:p>
          <a:p>
            <a:r>
              <a:rPr lang="en-US" b="1" dirty="0"/>
              <a:t>❗The proposition is that by using pivot tables, the organization can quickly and effectively identify actionable insights to reduce turnover rates.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210225"/>
            <a:ext cx="10681335" cy="758190"/>
          </a:xfrm>
        </p:spPr>
        <p:txBody>
          <a:bodyPr/>
          <a:lstStyle/>
          <a:p>
            <a:r>
              <a:rPr lang="en-IN" u="sng" dirty="0">
                <a:solidFill>
                  <a:schemeClr val="accent2"/>
                </a:solidFill>
              </a:rPr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2B4E2-C026-CD4D-0CA3-CC7168D3E25A}"/>
              </a:ext>
            </a:extLst>
          </p:cNvPr>
          <p:cNvSpPr txBox="1"/>
          <p:nvPr/>
        </p:nvSpPr>
        <p:spPr>
          <a:xfrm>
            <a:off x="668281" y="1347377"/>
            <a:ext cx="61000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Employee ID</a:t>
            </a:r>
            <a:r>
              <a:rPr lang="en-US" b="1" dirty="0"/>
              <a:t>: Unique identifier for each employee.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Employee name</a:t>
            </a:r>
            <a:r>
              <a:rPr lang="en-US" b="1" dirty="0"/>
              <a:t>: Name of the employee</a:t>
            </a:r>
          </a:p>
          <a:p>
            <a:r>
              <a:rPr lang="en-US" b="1" dirty="0"/>
              <a:t> </a:t>
            </a:r>
            <a:r>
              <a:rPr lang="en-US" b="1" dirty="0">
                <a:solidFill>
                  <a:schemeClr val="tx2"/>
                </a:solidFill>
              </a:rPr>
              <a:t>Department</a:t>
            </a:r>
            <a:r>
              <a:rPr lang="en-US" b="1" dirty="0"/>
              <a:t>: Department where the employee work</a:t>
            </a:r>
          </a:p>
          <a:p>
            <a:r>
              <a:rPr lang="en-US" b="1" dirty="0">
                <a:solidFill>
                  <a:schemeClr val="tx2"/>
                </a:solidFill>
              </a:rPr>
              <a:t>Job Role:</a:t>
            </a:r>
            <a:r>
              <a:rPr lang="en-US" b="1" dirty="0"/>
              <a:t> Specific role of the employee within the organization.</a:t>
            </a:r>
          </a:p>
          <a:p>
            <a:r>
              <a:rPr lang="en-US" b="1" dirty="0">
                <a:solidFill>
                  <a:schemeClr val="tx2"/>
                </a:solidFill>
              </a:rPr>
              <a:t>Tenure</a:t>
            </a:r>
            <a:r>
              <a:rPr lang="en-US" b="1" dirty="0"/>
              <a:t>: Duration of employment.</a:t>
            </a:r>
          </a:p>
          <a:p>
            <a:r>
              <a:rPr lang="en-US" b="1" dirty="0"/>
              <a:t> </a:t>
            </a:r>
            <a:r>
              <a:rPr lang="en-US" b="1" dirty="0">
                <a:solidFill>
                  <a:schemeClr val="tx2"/>
                </a:solidFill>
              </a:rPr>
              <a:t>Employees status</a:t>
            </a:r>
            <a:r>
              <a:rPr lang="en-US" b="1" dirty="0"/>
              <a:t>: Active/Future Active</a:t>
            </a:r>
          </a:p>
          <a:p>
            <a:r>
              <a:rPr lang="en-US" b="1" dirty="0">
                <a:solidFill>
                  <a:schemeClr val="tx2"/>
                </a:solidFill>
              </a:rPr>
              <a:t>Gender</a:t>
            </a:r>
            <a:r>
              <a:rPr lang="en-US" b="1" dirty="0"/>
              <a:t>: Employee’s gender.</a:t>
            </a:r>
          </a:p>
          <a:p>
            <a:r>
              <a:rPr lang="en-US" b="1" dirty="0"/>
              <a:t> </a:t>
            </a:r>
            <a:r>
              <a:rPr lang="en-US" b="1" dirty="0">
                <a:solidFill>
                  <a:schemeClr val="tx2"/>
                </a:solidFill>
              </a:rPr>
              <a:t>Education Level</a:t>
            </a:r>
            <a:r>
              <a:rPr lang="en-US" b="1" dirty="0"/>
              <a:t>: Highest level of education attained.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Performance Rating</a:t>
            </a:r>
            <a:r>
              <a:rPr lang="en-US" b="1" dirty="0"/>
              <a:t>: Performance evaluation score</a:t>
            </a:r>
          </a:p>
          <a:p>
            <a:r>
              <a:rPr lang="en-US" b="1" dirty="0"/>
              <a:t> </a:t>
            </a:r>
            <a:r>
              <a:rPr lang="en-US" b="1" dirty="0">
                <a:solidFill>
                  <a:schemeClr val="tx2"/>
                </a:solidFill>
              </a:rPr>
              <a:t>Exit Date</a:t>
            </a:r>
            <a:r>
              <a:rPr lang="en-US" b="1" dirty="0"/>
              <a:t>: Date of termination </a:t>
            </a:r>
          </a:p>
          <a:p>
            <a:r>
              <a:rPr lang="en-US" b="1" dirty="0">
                <a:solidFill>
                  <a:schemeClr val="tx2"/>
                </a:solidFill>
              </a:rPr>
              <a:t>Start Date</a:t>
            </a:r>
            <a:r>
              <a:rPr lang="en-US" b="1" dirty="0"/>
              <a:t>: Date of joining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15" dirty="0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sz="4250" u="sng" spc="2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250" u="sng" spc="2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sz="4250" u="sng" spc="10" dirty="0">
                <a:solidFill>
                  <a:schemeClr val="accent2">
                    <a:lumMod val="75000"/>
                  </a:schemeClr>
                </a:solidFill>
              </a:rPr>
              <a:t>WOW</a:t>
            </a:r>
            <a:r>
              <a:rPr lang="en-US" sz="4250" u="sng" spc="1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sz="4250" u="sng" spc="8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z="4250" u="sng" spc="10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sz="4250" u="sng" spc="-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z="4250" u="sng" spc="15" dirty="0">
                <a:solidFill>
                  <a:schemeClr val="accent2">
                    <a:lumMod val="75000"/>
                  </a:schemeClr>
                </a:solidFill>
              </a:rPr>
              <a:t>OUR</a:t>
            </a:r>
            <a:r>
              <a:rPr sz="4250" u="sng" spc="-1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z="4250" u="sng" spc="20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  <a:endParaRPr sz="425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B8F121-E793-8C3B-99E2-CABA3BF4E3F7}"/>
              </a:ext>
            </a:extLst>
          </p:cNvPr>
          <p:cNvSpPr txBox="1"/>
          <p:nvPr/>
        </p:nvSpPr>
        <p:spPr>
          <a:xfrm>
            <a:off x="2185758" y="1563552"/>
            <a:ext cx="745374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 1.Innovative Approach – Highlights the unique aspects of data analysis</a:t>
            </a:r>
          </a:p>
          <a:p>
            <a:r>
              <a:rPr lang="en-US" sz="2000" b="1" dirty="0"/>
              <a:t>2.User experience- Discuss how the Pivot table solution enhance the user experience</a:t>
            </a:r>
          </a:p>
          <a:p>
            <a:r>
              <a:rPr lang="en-US" sz="2000" b="1" dirty="0"/>
              <a:t>3. Impactful insights – Share any surprising or particularly valuable insights uncovered by the analysis that might not have been evident with standard approaches.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Kiruthika N</cp:lastModifiedBy>
  <cp:revision>27</cp:revision>
  <dcterms:created xsi:type="dcterms:W3CDTF">2024-03-29T15:07:22Z</dcterms:created>
  <dcterms:modified xsi:type="dcterms:W3CDTF">2024-09-10T12:27:48Z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