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35E7-60AF-DA7F-34EB-C9E0ED51F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690" y="294968"/>
            <a:ext cx="10323871" cy="279236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Profitability Dashboard – Superstore                   Sales Analysis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81435-68A6-B100-5B73-1A5FB8889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0877" y="5152103"/>
            <a:ext cx="3175820" cy="1317523"/>
          </a:xfrm>
        </p:spPr>
        <p:txBody>
          <a:bodyPr/>
          <a:lstStyle/>
          <a:p>
            <a:r>
              <a:rPr lang="en-US" b="1" dirty="0"/>
              <a:t>Presented by: Kiruthika</a:t>
            </a:r>
            <a:br>
              <a:rPr lang="en-US" b="1" dirty="0"/>
            </a:br>
            <a:r>
              <a:rPr lang="en-US" b="1" dirty="0"/>
              <a:t>Date: 24</a:t>
            </a:r>
            <a:r>
              <a:rPr lang="en-US" b="1" baseline="30000" dirty="0"/>
              <a:t>th</a:t>
            </a:r>
            <a:r>
              <a:rPr lang="en-US" b="1" dirty="0"/>
              <a:t> October 2025</a:t>
            </a:r>
          </a:p>
        </p:txBody>
      </p:sp>
    </p:spTree>
    <p:extLst>
      <p:ext uri="{BB962C8B-B14F-4D97-AF65-F5344CB8AC3E}">
        <p14:creationId xmlns:p14="http://schemas.microsoft.com/office/powerpoint/2010/main" val="374146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7B01-7CC9-47AE-EB81-EB7CA889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7C5CD-34D3-FD4F-B814-902113E42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Design an interactive dashboard that enables business stakeholders to explore sales and profitability trends across regions, products, and customer segments and make data-driven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69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1D55-7C29-12BD-797B-EDDC732E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48FB-D893-CFC6-61DA-D211459C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Dataset Used: Superstore Sales (Kaggle)</a:t>
            </a:r>
            <a:br>
              <a:rPr lang="en-IN" b="1" dirty="0"/>
            </a:br>
            <a:r>
              <a:rPr lang="en-IN" b="1" dirty="0"/>
              <a:t>Key Fields: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/>
              <a:t>Order Date, Region, Category, Sub-Category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/>
              <a:t>Sales, Profit, Discount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/>
              <a:t>Customer Segment, Product Name</a:t>
            </a:r>
          </a:p>
          <a:p>
            <a:r>
              <a:rPr lang="en-IN" b="1" dirty="0"/>
              <a:t>Purpose:</a:t>
            </a:r>
            <a:br>
              <a:rPr lang="en-IN" b="1" dirty="0"/>
            </a:br>
            <a:r>
              <a:rPr lang="en-IN" b="1" dirty="0"/>
              <a:t>To </a:t>
            </a:r>
            <a:r>
              <a:rPr lang="en-IN" b="1" dirty="0" err="1"/>
              <a:t>analyze</a:t>
            </a:r>
            <a:r>
              <a:rPr lang="en-IN" b="1" dirty="0"/>
              <a:t> profitability drivers and uncover actionable insights for strategic planning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886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8424-6285-39CE-14FB-0FD3DD07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00450"/>
          </a:xfrm>
        </p:spPr>
        <p:txBody>
          <a:bodyPr/>
          <a:lstStyle/>
          <a:p>
            <a:r>
              <a:rPr lang="en-IN" dirty="0"/>
              <a:t>KPI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E74A2F6-57FE-8735-234F-74169A38F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55540"/>
              </p:ext>
            </p:extLst>
          </p:nvPr>
        </p:nvGraphicFramePr>
        <p:xfrm>
          <a:off x="1120877" y="2153265"/>
          <a:ext cx="9928123" cy="3078411"/>
        </p:xfrm>
        <a:graphic>
          <a:graphicData uri="http://schemas.openxmlformats.org/drawingml/2006/table">
            <a:tbl>
              <a:tblPr/>
              <a:tblGrid>
                <a:gridCol w="4975123">
                  <a:extLst>
                    <a:ext uri="{9D8B030D-6E8A-4147-A177-3AD203B41FA5}">
                      <a16:colId xmlns:a16="http://schemas.microsoft.com/office/drawing/2014/main" val="4017898189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762324451"/>
                    </a:ext>
                  </a:extLst>
                </a:gridCol>
              </a:tblGrid>
              <a:tr h="4397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Total Sales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Overall revenue generated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018625"/>
                  </a:ext>
                </a:extLst>
              </a:tr>
              <a:tr h="439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Total Profit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Net earnings across all transactions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497066"/>
                  </a:ext>
                </a:extLst>
              </a:tr>
              <a:tr h="439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Profit Margin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Profit as a percentage of sales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413287"/>
                  </a:ext>
                </a:extLst>
              </a:tr>
              <a:tr h="439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Monthly Profit Trend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Seasonal performance across years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166436"/>
                  </a:ext>
                </a:extLst>
              </a:tr>
              <a:tr h="4397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Top Products by Profit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High-performing items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039460"/>
                  </a:ext>
                </a:extLst>
              </a:tr>
              <a:tr h="4397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Segment Contribution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Profit by customer segment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057934"/>
                  </a:ext>
                </a:extLst>
              </a:tr>
              <a:tr h="43977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2977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51F63479-F5B6-AFBC-1316-25211B741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KPIs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A2606FD-C547-32AB-4B84-AF49DDA36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081422"/>
              </p:ext>
            </p:extLst>
          </p:nvPr>
        </p:nvGraphicFramePr>
        <p:xfrm>
          <a:off x="1120877" y="2153264"/>
          <a:ext cx="9039124" cy="265471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519562">
                  <a:extLst>
                    <a:ext uri="{9D8B030D-6E8A-4147-A177-3AD203B41FA5}">
                      <a16:colId xmlns:a16="http://schemas.microsoft.com/office/drawing/2014/main" val="1594409007"/>
                    </a:ext>
                  </a:extLst>
                </a:gridCol>
                <a:gridCol w="4519562">
                  <a:extLst>
                    <a:ext uri="{9D8B030D-6E8A-4147-A177-3AD203B41FA5}">
                      <a16:colId xmlns:a16="http://schemas.microsoft.com/office/drawing/2014/main" val="1044810694"/>
                    </a:ext>
                  </a:extLst>
                </a:gridCol>
              </a:tblGrid>
              <a:tr h="4424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273696"/>
                  </a:ext>
                </a:extLst>
              </a:tr>
              <a:tr h="44245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58464"/>
                  </a:ext>
                </a:extLst>
              </a:tr>
              <a:tr h="44245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172597"/>
                  </a:ext>
                </a:extLst>
              </a:tr>
              <a:tr h="44245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049779"/>
                  </a:ext>
                </a:extLst>
              </a:tr>
              <a:tr h="44245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83463"/>
                  </a:ext>
                </a:extLst>
              </a:tr>
              <a:tr h="44245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35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58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01511-9D56-30AA-150F-B6CB85B2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6FE82A-E7F0-80A0-3463-F5F95A986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3357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0E02-0601-4C2A-7C96-C748D512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BA4B44-1CCB-894A-A70F-31DA87B99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4034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1608-A683-3014-B1E4-F65F92F0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0235A7-531A-FF7A-305F-075FF7F90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7604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3DB05-F919-1DB9-45CA-4631FB57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49611"/>
          </a:xfrm>
        </p:spPr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D4F30B-6240-64A1-3DC9-35EC8E69D3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055320"/>
            <a:ext cx="850403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Western region leads in profit; Central underperforms consistently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Copiers and Phones are top profit drivers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 and Bookcases show high sales but low profit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discounts reduce profit margins, especially in Furniture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 peaks in Q4, dips in Q1 — seasonal trends are strong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 segment contributes most to profit across categorie</a:t>
            </a:r>
            <a:r>
              <a:rPr lang="en-US" altLang="en-US" sz="1800" dirty="0">
                <a:latin typeface="Arial" panose="020B0604020202020204" pitchFamily="34" charset="0"/>
              </a:rPr>
              <a:t>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5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228E-C522-38A5-6A49-8E66C5DF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177600-7786-7E34-13D5-175ED48591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450684"/>
            <a:ext cx="795923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Revisit strategy for underperforming regions like Central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high-profit products (Copiers, Phones) in marketing and inventory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discounting strategy, especially for Furniture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 promotional campaigns with seasonal profit peaks (Q4)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Tailor services and retention efforts for high-value Corporate clients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670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</TotalTime>
  <Words>233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Tw Cen MT</vt:lpstr>
      <vt:lpstr>Wingdings</vt:lpstr>
      <vt:lpstr>Circuit</vt:lpstr>
      <vt:lpstr>Profitability Dashboard – Superstore                   Sales Analysis</vt:lpstr>
      <vt:lpstr>Objective</vt:lpstr>
      <vt:lpstr>Dataset</vt:lpstr>
      <vt:lpstr>KPI</vt:lpstr>
      <vt:lpstr>PowerPoint Presentation</vt:lpstr>
      <vt:lpstr>PowerPoint Presentation</vt:lpstr>
      <vt:lpstr>PowerPoint Presentation</vt:lpstr>
      <vt:lpstr>Key Insights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Kiruthika S</dc:creator>
  <cp:lastModifiedBy>Kiruthika S</cp:lastModifiedBy>
  <cp:revision>1</cp:revision>
  <dcterms:created xsi:type="dcterms:W3CDTF">2025-10-24T14:00:19Z</dcterms:created>
  <dcterms:modified xsi:type="dcterms:W3CDTF">2025-10-24T14:21:44Z</dcterms:modified>
</cp:coreProperties>
</file>