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P. KIRUTHIKA</a:t>
            </a:r>
            <a:endParaRPr sz="3200" dirty="0">
              <a:latin typeface="Trebuchet MS"/>
              <a:cs typeface="Trebuchet MS"/>
            </a:endParaRPr>
          </a:p>
        </p:txBody>
      </p:sp>
      <p:sp>
        <p:nvSpPr>
          <p:cNvPr id="8" name="object 8"/>
          <p:cNvSpPr txBox="1"/>
          <p:nvPr/>
        </p:nvSpPr>
        <p:spPr>
          <a:xfrm>
            <a:off x="6484620" y="2821622"/>
            <a:ext cx="326898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latin typeface="Trebuchet MS"/>
                <a:cs typeface="Trebuchet MS"/>
              </a:rPr>
              <a:t>112721214009</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0812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smtClean="0"/>
              <a:t>TITL</a:t>
            </a:r>
            <a:r>
              <a:rPr lang="en-US" sz="4250" spc="-10" dirty="0" smtClean="0"/>
              <a:t>E</a:t>
            </a:r>
            <a:br>
              <a:rPr lang="en-US" sz="4250" spc="-10" dirty="0" smtClean="0"/>
            </a:br>
            <a:r>
              <a:rPr lang="en-US" sz="4250" spc="-10" dirty="0" smtClean="0"/>
              <a:t/>
            </a:r>
            <a:br>
              <a:rPr lang="en-US" sz="4250" spc="-10" dirty="0" smtClean="0"/>
            </a:br>
            <a:r>
              <a:rPr lang="en-US" sz="4250" spc="-10" dirty="0" smtClean="0"/>
              <a:t/>
            </a:r>
            <a:br>
              <a:rPr lang="en-US" sz="4250" spc="-10" dirty="0" smtClean="0"/>
            </a:br>
            <a:r>
              <a:rPr lang="en-US" sz="4250" spc="-10" dirty="0" smtClean="0"/>
              <a:t>Credit card default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800599"/>
            <a:ext cx="2924175" cy="2028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10186035" cy="4505977"/>
          </a:xfrm>
          <a:prstGeom prst="rect">
            <a:avLst/>
          </a:prstGeom>
        </p:spPr>
        <p:txBody>
          <a:bodyPr vert="horz" wrap="square" lIns="0" tIns="73279" rIns="0" bIns="0" rtlCol="0">
            <a:spAutoFit/>
          </a:bodyPr>
          <a:lstStyle/>
          <a:p>
            <a:pPr marL="193675" algn="l">
              <a:lnSpc>
                <a:spcPct val="100000"/>
              </a:lnSpc>
              <a:spcBef>
                <a:spcPts val="105"/>
              </a:spcBef>
            </a:pPr>
            <a:r>
              <a:rPr spc="-10" dirty="0" smtClean="0"/>
              <a:t>AGENDA</a:t>
            </a:r>
            <a:r>
              <a:rPr lang="en-US" spc="-10" dirty="0" smtClean="0"/>
              <a:t/>
            </a:r>
            <a:br>
              <a:rPr lang="en-US" spc="-10" dirty="0" smtClean="0"/>
            </a:br>
            <a:r>
              <a:rPr lang="en-US" spc="-10" dirty="0" smtClean="0"/>
              <a:t/>
            </a:r>
            <a:br>
              <a:rPr lang="en-US" spc="-10" dirty="0" smtClean="0"/>
            </a:br>
            <a:r>
              <a:rPr lang="en-US" sz="3200" b="0" spc="-10" dirty="0" smtClean="0"/>
              <a:t>Introduction</a:t>
            </a:r>
            <a:br>
              <a:rPr lang="en-US" sz="3200" b="0" spc="-10" dirty="0" smtClean="0"/>
            </a:br>
            <a:r>
              <a:rPr lang="en-US" sz="3200" b="0" spc="-10" dirty="0" smtClean="0"/>
              <a:t>Problem statement</a:t>
            </a:r>
            <a:br>
              <a:rPr lang="en-US" sz="3200" b="0" spc="-10" dirty="0" smtClean="0"/>
            </a:br>
            <a:r>
              <a:rPr lang="en-US" sz="3200" b="0" spc="-10" dirty="0" smtClean="0"/>
              <a:t>project overview</a:t>
            </a:r>
            <a:br>
              <a:rPr lang="en-US" sz="3200" b="0" spc="-10" dirty="0" smtClean="0"/>
            </a:br>
            <a:r>
              <a:rPr lang="en-US" sz="3200" b="0" spc="-10" dirty="0" smtClean="0"/>
              <a:t>solution</a:t>
            </a:r>
            <a:br>
              <a:rPr lang="en-US" sz="3200" b="0" spc="-10" dirty="0" smtClean="0"/>
            </a:br>
            <a:r>
              <a:rPr lang="en-US" sz="3200" b="0" spc="-10" dirty="0" err="1" smtClean="0"/>
              <a:t>modelling</a:t>
            </a:r>
            <a:r>
              <a:rPr lang="en-US" sz="3200" b="0" spc="-10" dirty="0" smtClean="0"/>
              <a:t/>
            </a:r>
            <a:br>
              <a:rPr lang="en-US" sz="3200" b="0" spc="-10" dirty="0" smtClean="0"/>
            </a:br>
            <a:r>
              <a:rPr lang="en-US" sz="3200" b="0" spc="-10" dirty="0" smtClean="0"/>
              <a:t>results</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graphicFrame>
        <p:nvGraphicFramePr>
          <p:cNvPr id="11" name="Table 10"/>
          <p:cNvGraphicFramePr>
            <a:graphicFrameLocks noGrp="1"/>
          </p:cNvGraphicFramePr>
          <p:nvPr/>
        </p:nvGraphicFramePr>
        <p:xfrm>
          <a:off x="685800" y="1371600"/>
          <a:ext cx="9321800" cy="1883702"/>
        </p:xfrm>
        <a:graphic>
          <a:graphicData uri="http://schemas.openxmlformats.org/drawingml/2006/table">
            <a:tbl>
              <a:tblPr/>
              <a:tblGrid>
                <a:gridCol w="9321800"/>
              </a:tblGrid>
              <a:tr h="659910">
                <a:tc>
                  <a:txBody>
                    <a:bodyPr/>
                    <a:lstStyle/>
                    <a:p>
                      <a:pPr algn="l" fontAlgn="b"/>
                      <a:r>
                        <a:rPr lang="en-US" sz="2000" b="0" i="0" u="none" strike="noStrike" dirty="0">
                          <a:solidFill>
                            <a:srgbClr val="002060"/>
                          </a:solidFill>
                          <a:latin typeface="Trebuchet MS"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a:t>
                      </a:r>
                      <a:endParaRPr lang="en-US" sz="2000" b="0" i="0" u="none" strike="noStrike" dirty="0" smtClean="0">
                        <a:solidFill>
                          <a:srgbClr val="002060"/>
                        </a:solidFill>
                        <a:latin typeface="Trebuchet MS" pitchFamily="34" charset="0"/>
                      </a:endParaRPr>
                    </a:p>
                    <a:p>
                      <a:pPr algn="l" fontAlgn="b"/>
                      <a:r>
                        <a:rPr lang="en-US" sz="2000" b="0" i="0" u="none" strike="noStrike" dirty="0" smtClean="0">
                          <a:solidFill>
                            <a:srgbClr val="002060"/>
                          </a:solidFill>
                          <a:latin typeface="Trebuchet MS" pitchFamily="34" charset="0"/>
                        </a:rPr>
                        <a:t>K-S </a:t>
                      </a:r>
                      <a:r>
                        <a:rPr lang="en-US" sz="2000" b="0" i="0" u="none" strike="noStrike" dirty="0">
                          <a:solidFill>
                            <a:srgbClr val="002060"/>
                          </a:solidFill>
                          <a:latin typeface="Trebuchet MS" pitchFamily="34" charset="0"/>
                        </a:rPr>
                        <a:t>chart to evaluate which customers will default on their credit card payments. </a:t>
                      </a:r>
                    </a:p>
                  </a:txBody>
                  <a:tcPr marL="9466" marR="9466" marT="9466" marB="45436" anchor="b">
                    <a:lnL>
                      <a:noFill/>
                    </a:lnL>
                    <a:lnR>
                      <a:noFill/>
                    </a:lnR>
                    <a:lnT>
                      <a:noFill/>
                    </a:lnT>
                    <a:lnB>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6"/>
            <a:ext cx="9547225" cy="4979568"/>
          </a:xfrm>
          <a:prstGeom prst="rect">
            <a:avLst/>
          </a:prstGeom>
        </p:spPr>
        <p:txBody>
          <a:bodyPr vert="horz" wrap="square" lIns="0" tIns="16510" rIns="0" bIns="0" rtlCol="0">
            <a:spAutoFit/>
          </a:bodyPr>
          <a:lstStyle/>
          <a:p>
            <a:r>
              <a:rPr lang="en-US" sz="4250" spc="-10" dirty="0" smtClean="0"/>
              <a:t>  </a:t>
            </a:r>
            <a:r>
              <a:rPr sz="4250" spc="-10" dirty="0" smtClean="0"/>
              <a:t>PROJECT</a:t>
            </a:r>
            <a:r>
              <a:rPr lang="en-US" sz="4250" dirty="0" smtClean="0"/>
              <a:t> </a:t>
            </a:r>
            <a:r>
              <a:rPr sz="4250" spc="-10" dirty="0" smtClean="0"/>
              <a:t>OVERVIEW</a:t>
            </a:r>
            <a:r>
              <a:rPr lang="en-US" sz="2000" spc="-10" dirty="0" smtClean="0"/>
              <a:t/>
            </a:r>
            <a:br>
              <a:rPr lang="en-US" sz="2000" spc="-10" dirty="0" smtClean="0"/>
            </a:br>
            <a:r>
              <a:rPr lang="en-US" sz="2000" b="0" dirty="0" smtClean="0"/>
              <a:t>Credit </a:t>
            </a:r>
            <a:r>
              <a:rPr lang="en-US" sz="2000" b="0" dirty="0" smtClean="0"/>
              <a:t>card default prediction is a critical task for banks and financial institutions to assess the creditworthiness of individuals applying for credit cards. It involves using historical data on customer behavior and payment patterns to predict the likelihood of a customer defaulting on their credit card payments in the future.</a:t>
            </a:r>
            <a:br>
              <a:rPr lang="en-US" sz="2000" b="0" dirty="0" smtClean="0"/>
            </a:br>
            <a:r>
              <a:rPr lang="en-US" sz="2000" b="0" dirty="0" smtClean="0"/>
              <a:t>The process typically involves collecting and preprocessing data, selecting relevant features, and building a predictive model using techniques such as logistic regression, decision trees, or machine learning algorithms like random forests or gradient boosting. The model is then evaluated using metrics like accuracy, precision, recall, and ROC-AUC to assess its performance.</a:t>
            </a:r>
            <a:br>
              <a:rPr lang="en-US" sz="2000" b="0" dirty="0" smtClean="0"/>
            </a:br>
            <a:r>
              <a:rPr lang="en-US" sz="2000" b="0" dirty="0" smtClean="0"/>
              <a:t>By accurately predicting credit card defaults, banks can better manage risk, optimize credit card approval processes, and tailor credit limits and interest rates to individual customers.</a:t>
            </a:r>
            <a:br>
              <a:rPr lang="en-US" sz="2000" b="0" dirty="0" smtClean="0"/>
            </a:br>
            <a:r>
              <a:rPr lang="en-US" sz="2000" spc="-10" dirty="0" smtClean="0"/>
              <a:t/>
            </a:r>
            <a:br>
              <a:rPr lang="en-US" sz="2000" spc="-10" dirty="0" smtClean="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5"/>
            <a:ext cx="9652635" cy="4036617"/>
          </a:xfrm>
          <a:prstGeom prst="rect">
            <a:avLst/>
          </a:prstGeom>
        </p:spPr>
        <p:txBody>
          <a:bodyPr vert="horz" wrap="square" lIns="0" tIns="522858" rIns="0" bIns="0" rtlCol="0">
            <a:spAutoFit/>
          </a:bodyPr>
          <a:lstStyle/>
          <a:p>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smtClean="0"/>
              <a:t/>
            </a:r>
            <a:br>
              <a:rPr lang="en-US" sz="3200" spc="-10" dirty="0" smtClean="0"/>
            </a:br>
            <a:r>
              <a:rPr lang="en-US" sz="2000" dirty="0" smtClean="0"/>
              <a:t>End users of credit cards are individuals who use credit cards for making purchases or transactions. They are the consumers who hold the credit cards issued by banks or financial institutions. End users of credit cards can include individuals from various demographics and financial backgrounds who use credit cards for convenience, rewards, or other benefits offered by the card </a:t>
            </a:r>
            <a:r>
              <a:rPr lang="en-US" sz="2000" dirty="0" smtClean="0"/>
              <a:t>issuer.</a:t>
            </a:r>
            <a:r>
              <a:rPr lang="en-US" sz="3200" spc="-10" dirty="0" smtClean="0"/>
              <a:t/>
            </a:r>
            <a:br>
              <a:rPr lang="en-US" sz="3200" spc="-10" dirty="0" smtClean="0"/>
            </a:br>
            <a:r>
              <a:rPr lang="en-US" sz="3200" spc="-10" dirty="0" smtClean="0"/>
              <a:t/>
            </a:r>
            <a:br>
              <a:rPr lang="en-US" sz="3200" spc="-10"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800600"/>
            <a:ext cx="1371600" cy="16764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676280"/>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3600" spc="-10" dirty="0" smtClean="0"/>
              <a:t/>
            </a:r>
            <a:br>
              <a:rPr lang="en-US" sz="3600" spc="-10" dirty="0" smtClean="0"/>
            </a:br>
            <a:r>
              <a:rPr lang="en-US" sz="2000" b="0" dirty="0" smtClean="0"/>
              <a:t>The </a:t>
            </a:r>
            <a:r>
              <a:rPr lang="en-US" sz="2000" b="0" dirty="0" smtClean="0"/>
              <a:t>solution and value proposition of credit card default prediction lie in its ability to help banks and financial institutions mitigate risks associated with lending and manage their portfolios more effectively. Here's how</a:t>
            </a:r>
            <a:r>
              <a:rPr lang="en-US" sz="2000" b="0" dirty="0" smtClean="0"/>
              <a:t>:</a:t>
            </a:r>
            <a:br>
              <a:rPr lang="en-US" sz="2000" b="0" dirty="0" smtClean="0"/>
            </a:br>
            <a:r>
              <a:rPr lang="en-US" sz="2000" b="0" dirty="0" smtClean="0"/>
              <a:t/>
            </a:r>
            <a:br>
              <a:rPr lang="en-US" sz="2000" b="0" dirty="0" smtClean="0"/>
            </a:br>
            <a:r>
              <a:rPr lang="en-US" sz="2000" b="0" dirty="0" smtClean="0"/>
              <a:t>Risk management</a:t>
            </a:r>
            <a:br>
              <a:rPr lang="en-US" sz="2000" b="0" dirty="0" smtClean="0"/>
            </a:br>
            <a:r>
              <a:rPr lang="en-US" sz="2000" b="0" dirty="0" smtClean="0"/>
              <a:t>Cost reduction</a:t>
            </a:r>
            <a:br>
              <a:rPr lang="en-US" sz="2000" b="0" dirty="0" smtClean="0"/>
            </a:br>
            <a:r>
              <a:rPr lang="en-US" sz="2000" b="0" dirty="0" smtClean="0"/>
              <a:t>Improved decision making</a:t>
            </a:r>
            <a:br>
              <a:rPr lang="en-US" sz="2000" b="0" dirty="0" smtClean="0"/>
            </a:br>
            <a:r>
              <a:rPr lang="en-US" sz="2000" b="0" dirty="0" smtClean="0"/>
              <a:t>Customer retention</a:t>
            </a:r>
            <a:br>
              <a:rPr lang="en-US" sz="2000" b="0" dirty="0" smtClean="0"/>
            </a:br>
            <a:r>
              <a:rPr lang="en-US" sz="2000" b="0" dirty="0" smtClean="0"/>
              <a:t>Regulatory compliance</a:t>
            </a:r>
            <a:br>
              <a:rPr lang="en-US" sz="2000" b="0" dirty="0" smtClean="0"/>
            </a:b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800600"/>
            <a:ext cx="1152525" cy="1619248"/>
          </a:xfrm>
          <a:prstGeom prst="rect">
            <a:avLst/>
          </a:prstGeom>
        </p:spPr>
      </p:pic>
      <p:sp>
        <p:nvSpPr>
          <p:cNvPr id="7" name="object 7"/>
          <p:cNvSpPr txBox="1">
            <a:spLocks noGrp="1"/>
          </p:cNvSpPr>
          <p:nvPr>
            <p:ph type="title"/>
          </p:nvPr>
        </p:nvSpPr>
        <p:spPr>
          <a:xfrm>
            <a:off x="558165" y="385444"/>
            <a:ext cx="9764395" cy="5251694"/>
          </a:xfrm>
          <a:prstGeom prst="rect">
            <a:avLst/>
          </a:prstGeom>
        </p:spPr>
        <p:txBody>
          <a:bodyPr vert="horz" wrap="square" lIns="0" tIns="286004" rIns="0" bIns="0" rtlCol="0">
            <a:spAutoFit/>
          </a:bodyPr>
          <a:lstStyle/>
          <a:p>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2000" b="0" dirty="0" smtClean="0"/>
              <a:t>In the context of credit card default prediction, the "wow" factor in the solutions could come from several aspects, including</a:t>
            </a:r>
            <a:r>
              <a:rPr lang="en-US" sz="2000" b="0" dirty="0" smtClean="0"/>
              <a:t>:</a:t>
            </a:r>
            <a:br>
              <a:rPr lang="en-US" sz="2000" b="0" dirty="0" smtClean="0"/>
            </a:br>
            <a:r>
              <a:rPr lang="en-US" sz="2000" b="0" dirty="0" smtClean="0"/>
              <a:t/>
            </a:r>
            <a:br>
              <a:rPr lang="en-US" sz="2000" b="0" dirty="0" smtClean="0"/>
            </a:br>
            <a:r>
              <a:rPr lang="en-US" sz="2000" dirty="0" smtClean="0"/>
              <a:t>Precision </a:t>
            </a:r>
            <a:r>
              <a:rPr lang="en-US" sz="2000" dirty="0" smtClean="0"/>
              <a:t>and Accuracy</a:t>
            </a:r>
            <a:r>
              <a:rPr lang="en-US" sz="2000" b="0" dirty="0" smtClean="0"/>
              <a:t>:</a:t>
            </a:r>
            <a:br>
              <a:rPr lang="en-US" sz="2000" b="0" dirty="0" smtClean="0"/>
            </a:br>
            <a:r>
              <a:rPr lang="en-US" sz="2000" b="0" dirty="0" smtClean="0"/>
              <a:t> </a:t>
            </a:r>
            <a:r>
              <a:rPr lang="en-US" sz="2000" b="0" dirty="0" smtClean="0"/>
              <a:t>A predictive model that can accurately identify potential defaulters with a high degree of precision, minimizing false positives and maximizing the efficiency of risk management strategies.</a:t>
            </a:r>
            <a:br>
              <a:rPr lang="en-US" sz="2000" b="0" dirty="0" smtClean="0"/>
            </a:br>
            <a:r>
              <a:rPr lang="en-US" sz="2000" b="0" dirty="0" smtClean="0"/>
              <a:t/>
            </a:r>
            <a:br>
              <a:rPr lang="en-US" sz="2000" b="0" dirty="0" smtClean="0"/>
            </a:br>
            <a:r>
              <a:rPr lang="en-US" sz="2000" dirty="0" smtClean="0"/>
              <a:t>Real-time </a:t>
            </a:r>
            <a:r>
              <a:rPr lang="en-US" sz="2000" dirty="0" smtClean="0"/>
              <a:t>Monitoring</a:t>
            </a:r>
            <a:r>
              <a:rPr lang="en-US" sz="2000" b="0" dirty="0" smtClean="0"/>
              <a:t>: </a:t>
            </a:r>
            <a:r>
              <a:rPr lang="en-US" sz="2000" b="0" dirty="0" smtClean="0"/>
              <a:t/>
            </a:r>
            <a:br>
              <a:rPr lang="en-US" sz="2000" b="0" dirty="0" smtClean="0"/>
            </a:br>
            <a:r>
              <a:rPr lang="en-US" sz="2000" b="0" dirty="0" smtClean="0"/>
              <a:t>The </a:t>
            </a:r>
            <a:r>
              <a:rPr lang="en-US" sz="2000" b="0" dirty="0" smtClean="0"/>
              <a:t>ability to continuously monitor customer behavior and payment patterns in real-time, allowing for timely interventions and proactive measures to prevent defaults</a:t>
            </a:r>
            <a:r>
              <a:rPr lang="en-US" sz="2000" b="0" dirty="0" smtClean="0"/>
              <a:t>.</a:t>
            </a:r>
            <a:br>
              <a:rPr lang="en-US" sz="2000" b="0" dirty="0" smtClean="0"/>
            </a:br>
            <a:r>
              <a:rPr lang="en-US" sz="2000" b="0" dirty="0" smtClean="0"/>
              <a:t/>
            </a:r>
            <a:br>
              <a:rPr lang="en-US" sz="2000" b="0" dirty="0" smtClean="0"/>
            </a:br>
            <a:r>
              <a:rPr lang="en-US" sz="2000" b="0" dirty="0" smtClean="0"/>
              <a:t/>
            </a:r>
            <a:br>
              <a:rPr lang="en-US" sz="2000" b="0" dirty="0" smtClean="0"/>
            </a:b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p:nvPr/>
        </p:nvPicPr>
        <p:blipFill>
          <a:blip r:embed="rId4" cstate="print"/>
          <a:srcRect l="21635" t="30769" b="15385"/>
          <a:stretch>
            <a:fillRect/>
          </a:stretch>
        </p:blipFill>
        <p:spPr bwMode="auto">
          <a:xfrm>
            <a:off x="762000" y="1371600"/>
            <a:ext cx="8382000" cy="4267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122</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PROJECT TITLE   Credit card default prediction</vt:lpstr>
      <vt:lpstr>AGENDA  Introduction Problem statement project overview solution modelling results</vt:lpstr>
      <vt:lpstr>PROBLEM STATEMENT</vt:lpstr>
      <vt:lpstr>  PROJECT OVERVIEW Credit card default prediction is a critical task for banks and financial institutions to assess the creditworthiness of individuals applying for credit cards. It involves using historical data on customer behavior and payment patterns to predict the likelihood of a customer defaulting on their credit card payments in the future. The process typically involves collecting and preprocessing data, selecting relevant features, and building a predictive model using techniques such as logistic regression, decision trees, or machine learning algorithms like random forests or gradient boosting. The model is then evaluated using metrics like accuracy, precision, recall, and ROC-AUC to assess its performance. By accurately predicting credit card defaults, banks can better manage risk, optimize credit card approval processes, and tailor credit limits and interest rates to individual customers.  </vt:lpstr>
      <vt:lpstr>WHO ARE THE END USERS?  End users of credit cards are individuals who use credit cards for making purchases or transactions. They are the consumers who hold the credit cards issued by banks or financial institutions. End users of credit cards can include individuals from various demographics and financial backgrounds who use credit cards for convenience, rewards, or other benefits offered by the card issuer.  </vt:lpstr>
      <vt:lpstr>YOUR SOLUTION AND ITS VALUE PROPOSITION  The solution and value proposition of credit card default prediction lie in its ability to help banks and financial institutions mitigate risks associated with lending and manage their portfolios more effectively. Here's how:  Risk management Cost reduction Improved decision making Customer retention Regulatory compliance </vt:lpstr>
      <vt:lpstr>THE WOW IN YOUR SOLUTION In the context of credit card default prediction, the "wow" factor in the solutions could come from several aspects, including:  Precision and Accuracy:  A predictive model that can accurately identify potential defaulters with a high degree of precision, minimizing false positives and maximizing the efficiency of risk management strategies.  Real-time Monitoring:  The ability to continuously monitor customer behavior and payment patterns in real-time, allowing for timely interventions and proactive measures to prevent defaults.   </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3</cp:revision>
  <dcterms:created xsi:type="dcterms:W3CDTF">2024-04-01T09:30:58Z</dcterms:created>
  <dcterms:modified xsi:type="dcterms:W3CDTF">2024-04-01T10:06:26Z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