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74"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5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dit\AppData\Local\Temp\Rar$DIa12612.14676\test.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[test.csv]Sheet1!PivotTable3</c:name>
    <c:fmtId val="-1"/>
  </c:pivotSource>
  <c:chart>
    <c:autoTitleDeleted val="1"/>
    <c:plotArea>
      <c:layout>
        <c:manualLayout>
          <c:layoutTarget val="inner"/>
          <c:xMode val="edge"/>
          <c:yMode val="edge"/>
          <c:x val="0.126854546107698"/>
          <c:y val="0.110078512371169"/>
          <c:w val="0.652683478823149"/>
          <c:h val="0.58554718932592"/>
        </c:manualLayout>
      </c:layout>
      <c:lineChart>
        <c:grouping val="standard"/>
        <c:varyColors val="0"/>
        <c:ser>
          <c:idx val="0"/>
          <c:order val="0"/>
          <c:tx>
            <c:strRef>
              <c:f>[test.csv]Sheet1!$B$3:$B$4</c:f>
              <c:strCache>
                <c:ptCount val="1"/>
                <c:pt idx="0">
                  <c:v>Life Sciences</c:v>
                </c:pt>
              </c:strCache>
            </c:strRef>
          </c:tx>
          <c:spPr>
            <a:ln w="28575" cap="rnd">
              <a:solidFill>
                <a:schemeClr val="accent1"/>
              </a:solidFill>
              <a:round/>
            </a:ln>
            <a:effectLst/>
          </c:spPr>
          <c:marker>
            <c:symbol val="none"/>
          </c:marker>
          <c:dLbls>
            <c:delete val="1"/>
          </c:dLbls>
          <c:cat>
            <c:strRef>
              <c:f>[test.csv]Sheet1!$A$5:$A$10</c:f>
              <c:strCache>
                <c:ptCount val="5"/>
                <c:pt idx="0">
                  <c:v>Healthcare Representative</c:v>
                </c:pt>
                <c:pt idx="1">
                  <c:v>Laboratory Technician</c:v>
                </c:pt>
                <c:pt idx="2">
                  <c:v>Manager</c:v>
                </c:pt>
                <c:pt idx="3">
                  <c:v>Research Scientist</c:v>
                </c:pt>
                <c:pt idx="4">
                  <c:v>Sales Executive</c:v>
                </c:pt>
              </c:strCache>
            </c:strRef>
          </c:cat>
          <c:val>
            <c:numRef>
              <c:f>[test.csv]Sheet1!$B$5:$B$10</c:f>
              <c:numCache>
                <c:formatCode>General</c:formatCode>
                <c:ptCount val="5"/>
                <c:pt idx="0">
                  <c:v>28</c:v>
                </c:pt>
                <c:pt idx="1">
                  <c:v>26</c:v>
                </c:pt>
                <c:pt idx="2">
                  <c:v>9</c:v>
                </c:pt>
                <c:pt idx="3">
                  <c:v>30</c:v>
                </c:pt>
                <c:pt idx="4">
                  <c:v>35</c:v>
                </c:pt>
              </c:numCache>
            </c:numRef>
          </c:val>
          <c:smooth val="0"/>
        </c:ser>
        <c:ser>
          <c:idx val="1"/>
          <c:order val="1"/>
          <c:tx>
            <c:strRef>
              <c:f>[test.csv]Sheet1!$C$3:$C$4</c:f>
              <c:strCache>
                <c:ptCount val="1"/>
                <c:pt idx="0">
                  <c:v>Medical</c:v>
                </c:pt>
              </c:strCache>
            </c:strRef>
          </c:tx>
          <c:spPr>
            <a:ln w="28575" cap="rnd">
              <a:solidFill>
                <a:schemeClr val="accent2"/>
              </a:solidFill>
              <a:round/>
            </a:ln>
            <a:effectLst/>
          </c:spPr>
          <c:marker>
            <c:symbol val="none"/>
          </c:marker>
          <c:dLbls>
            <c:delete val="1"/>
          </c:dLbls>
          <c:cat>
            <c:strRef>
              <c:f>[test.csv]Sheet1!$A$5:$A$10</c:f>
              <c:strCache>
                <c:ptCount val="5"/>
                <c:pt idx="0">
                  <c:v>Healthcare Representative</c:v>
                </c:pt>
                <c:pt idx="1">
                  <c:v>Laboratory Technician</c:v>
                </c:pt>
                <c:pt idx="2">
                  <c:v>Manager</c:v>
                </c:pt>
                <c:pt idx="3">
                  <c:v>Research Scientist</c:v>
                </c:pt>
                <c:pt idx="4">
                  <c:v>Sales Executive</c:v>
                </c:pt>
              </c:strCache>
            </c:strRef>
          </c:cat>
          <c:val>
            <c:numRef>
              <c:f>[test.csv]Sheet1!$C$5:$C$10</c:f>
              <c:numCache>
                <c:formatCode>General</c:formatCode>
                <c:ptCount val="5"/>
                <c:pt idx="0">
                  <c:v>12</c:v>
                </c:pt>
                <c:pt idx="1">
                  <c:v>34</c:v>
                </c:pt>
                <c:pt idx="2">
                  <c:v>9</c:v>
                </c:pt>
                <c:pt idx="3">
                  <c:v>25</c:v>
                </c:pt>
                <c:pt idx="4">
                  <c:v>19</c:v>
                </c:pt>
              </c:numCache>
            </c:numRef>
          </c:val>
          <c:smooth val="0"/>
        </c:ser>
        <c:ser>
          <c:idx val="2"/>
          <c:order val="2"/>
          <c:tx>
            <c:strRef>
              <c:f>[test.csv]Sheet1!$D$3:$D$4</c:f>
              <c:strCache>
                <c:ptCount val="1"/>
                <c:pt idx="0">
                  <c:v>Other</c:v>
                </c:pt>
              </c:strCache>
            </c:strRef>
          </c:tx>
          <c:spPr>
            <a:ln w="28575" cap="rnd">
              <a:solidFill>
                <a:schemeClr val="accent3"/>
              </a:solidFill>
              <a:round/>
            </a:ln>
            <a:effectLst/>
          </c:spPr>
          <c:marker>
            <c:symbol val="none"/>
          </c:marker>
          <c:dLbls>
            <c:delete val="1"/>
          </c:dLbls>
          <c:cat>
            <c:strRef>
              <c:f>[test.csv]Sheet1!$A$5:$A$10</c:f>
              <c:strCache>
                <c:ptCount val="5"/>
                <c:pt idx="0">
                  <c:v>Healthcare Representative</c:v>
                </c:pt>
                <c:pt idx="1">
                  <c:v>Laboratory Technician</c:v>
                </c:pt>
                <c:pt idx="2">
                  <c:v>Manager</c:v>
                </c:pt>
                <c:pt idx="3">
                  <c:v>Research Scientist</c:v>
                </c:pt>
                <c:pt idx="4">
                  <c:v>Sales Executive</c:v>
                </c:pt>
              </c:strCache>
            </c:strRef>
          </c:cat>
          <c:val>
            <c:numRef>
              <c:f>[test.csv]Sheet1!$D$5:$D$10</c:f>
              <c:numCache>
                <c:formatCode>General</c:formatCode>
                <c:ptCount val="5"/>
                <c:pt idx="0">
                  <c:v>1</c:v>
                </c:pt>
                <c:pt idx="1">
                  <c:v>6</c:v>
                </c:pt>
                <c:pt idx="2">
                  <c:v>1</c:v>
                </c:pt>
                <c:pt idx="3">
                  <c:v>6</c:v>
                </c:pt>
                <c:pt idx="4">
                  <c:v>3</c:v>
                </c:pt>
              </c:numCache>
            </c:numRef>
          </c:val>
          <c:smooth val="0"/>
        </c:ser>
        <c:ser>
          <c:idx val="3"/>
          <c:order val="3"/>
          <c:tx>
            <c:strRef>
              <c:f>[test.csv]Sheet1!$E$3:$E$4</c:f>
              <c:strCache>
                <c:ptCount val="1"/>
                <c:pt idx="0">
                  <c:v>Technical Degree</c:v>
                </c:pt>
              </c:strCache>
            </c:strRef>
          </c:tx>
          <c:spPr>
            <a:ln w="28575" cap="rnd">
              <a:solidFill>
                <a:schemeClr val="accent4"/>
              </a:solidFill>
              <a:round/>
            </a:ln>
            <a:effectLst/>
          </c:spPr>
          <c:marker>
            <c:symbol val="none"/>
          </c:marker>
          <c:dLbls>
            <c:delete val="1"/>
          </c:dLbls>
          <c:cat>
            <c:strRef>
              <c:f>[test.csv]Sheet1!$A$5:$A$10</c:f>
              <c:strCache>
                <c:ptCount val="5"/>
                <c:pt idx="0">
                  <c:v>Healthcare Representative</c:v>
                </c:pt>
                <c:pt idx="1">
                  <c:v>Laboratory Technician</c:v>
                </c:pt>
                <c:pt idx="2">
                  <c:v>Manager</c:v>
                </c:pt>
                <c:pt idx="3">
                  <c:v>Research Scientist</c:v>
                </c:pt>
                <c:pt idx="4">
                  <c:v>Sales Executive</c:v>
                </c:pt>
              </c:strCache>
            </c:strRef>
          </c:cat>
          <c:val>
            <c:numRef>
              <c:f>[test.csv]Sheet1!$E$5:$E$10</c:f>
              <c:numCache>
                <c:formatCode>General</c:formatCode>
                <c:ptCount val="5"/>
                <c:pt idx="0">
                  <c:v>2</c:v>
                </c:pt>
                <c:pt idx="1">
                  <c:v>5</c:v>
                </c:pt>
                <c:pt idx="2">
                  <c:v>1</c:v>
                </c:pt>
                <c:pt idx="3">
                  <c:v>17</c:v>
                </c:pt>
                <c:pt idx="4">
                  <c:v>6</c:v>
                </c:pt>
              </c:numCache>
            </c:numRef>
          </c:val>
          <c:smooth val="0"/>
        </c:ser>
        <c:dLbls>
          <c:showLegendKey val="0"/>
          <c:showVal val="0"/>
          <c:showCatName val="0"/>
          <c:showSerName val="0"/>
          <c:showPercent val="0"/>
          <c:showBubbleSize val="0"/>
        </c:dLbls>
        <c:marker val="0"/>
        <c:smooth val="0"/>
        <c:axId val="517542843"/>
        <c:axId val="351707532"/>
      </c:lineChart>
      <c:catAx>
        <c:axId val="5175428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crossAx val="351707532"/>
        <c:crosses val="autoZero"/>
        <c:auto val="1"/>
        <c:lblAlgn val="ctr"/>
        <c:lblOffset val="100"/>
        <c:noMultiLvlLbl val="0"/>
      </c:catAx>
      <c:valAx>
        <c:axId val="3517075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crossAx val="517542843"/>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legendEntry>
      <c:legendEntry>
        <c:idx val="3"/>
        <c:txPr>
          <a:bodyPr rot="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sz="1400"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72399" y="117157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1066800" y="3048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762000" y="9144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914400" y="914400"/>
            <a:ext cx="9982200" cy="407035"/>
          </a:xfrm>
          <a:prstGeom prst="rect">
            <a:avLst/>
          </a:prstGeom>
        </p:spPr>
        <p:txBody>
          <a:bodyPr vert="horz" wrap="square" lIns="0" tIns="16510" rIns="0" bIns="0" rtlCol="0">
            <a:noAutofit/>
          </a:bodyPr>
          <a:lstStyle/>
          <a:p>
            <a:pPr marL="3213735" algn="l">
              <a:spcBef>
                <a:spcPts val="130"/>
              </a:spcBef>
            </a:pPr>
            <a:r>
              <a:rPr lang="en-US" b="1" dirty="0">
                <a:solidFill>
                  <a:srgbClr val="0F0F0F"/>
                </a:solidFill>
                <a:latin typeface="Times New Roman" panose="02020603050405020304" pitchFamily="18" charset="0"/>
                <a:cs typeface="Times New Roman" panose="02020603050405020304" pitchFamily="18" charset="0"/>
                <a:sym typeface="+mn-ea"/>
              </a:rPr>
              <a:t>Employee Data Analysis using Excel</a:t>
            </a:r>
            <a:r>
              <a:rPr lang="en-US" b="1" dirty="0">
                <a:solidFill>
                  <a:srgbClr val="0F0F0F"/>
                </a:solidFill>
                <a:effectLst/>
                <a:latin typeface="Times New Roman" panose="02020603050405020304" pitchFamily="18" charset="0"/>
                <a:cs typeface="Times New Roman" panose="02020603050405020304" pitchFamily="18" charset="0"/>
                <a:sym typeface="+mn-ea"/>
              </a:rPr>
              <a:t> </a:t>
            </a: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676275" y="3200400"/>
            <a:ext cx="10285730" cy="2094865"/>
          </a:xfrm>
          <a:prstGeom prst="rect">
            <a:avLst/>
          </a:prstGeom>
          <a:noFill/>
        </p:spPr>
        <p:txBody>
          <a:bodyPr wrap="square" rtlCol="0">
            <a:noAutofit/>
          </a:bodyPr>
          <a:lstStyle/>
          <a:p>
            <a:r>
              <a:rPr lang="en-US" sz="2400" b="1">
                <a:latin typeface="Times New Roman" panose="02020603050405020304" pitchFamily="18" charset="0"/>
                <a:cs typeface="Times New Roman" panose="02020603050405020304" pitchFamily="18" charset="0"/>
              </a:rPr>
              <a:t>STUDENT NAME: KIRUTHIKA S</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NO:181E131D200242A8DB6429857C48AD83, 312208708</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DEPARTMENT: B.COM(GENERAL)</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COLLEGE   : MEENAKSHI COLLEGE FOR WOMEN    </a:t>
            </a:r>
            <a:r>
              <a:rPr lang="en-US" sz="2400" dirty="0">
                <a:latin typeface="Times New Roman" panose="02020603050405020304" pitchFamily="18" charset="0"/>
                <a:cs typeface="Times New Roman" panose="02020603050405020304" pitchFamily="18" charset="0"/>
              </a:rPr>
              <a:t> </a:t>
            </a:r>
            <a:r>
              <a:rPr lang="en-US" sz="2400" dirty="0"/>
              <a:t>    </a:t>
            </a:r>
            <a:endParaRPr lang="en-IN" sz="2400" dirty="0"/>
          </a:p>
        </p:txBody>
      </p:sp>
      <p:sp>
        <p:nvSpPr>
          <p:cNvPr id="16" name="Text Box 15"/>
          <p:cNvSpPr txBox="1"/>
          <p:nvPr/>
        </p:nvSpPr>
        <p:spPr>
          <a:xfrm>
            <a:off x="4745990" y="5227320"/>
            <a:ext cx="4064000" cy="368300"/>
          </a:xfrm>
          <a:prstGeom prst="rect">
            <a:avLst/>
          </a:prstGeom>
          <a:noFill/>
        </p:spPr>
        <p:txBody>
          <a:bodyPr wrap="square" rtlCol="0">
            <a:spAutoFit/>
          </a:bodyPr>
          <a:p>
            <a:endParaRPr lang="en-US"/>
          </a:p>
        </p:txBody>
      </p:sp>
      <p:sp>
        <p:nvSpPr>
          <p:cNvPr id="20" name="Text Box 19"/>
          <p:cNvSpPr txBox="1"/>
          <p:nvPr/>
        </p:nvSpPr>
        <p:spPr>
          <a:xfrm>
            <a:off x="-639445" y="38481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Text Box 3"/>
          <p:cNvSpPr txBox="1"/>
          <p:nvPr/>
        </p:nvSpPr>
        <p:spPr>
          <a:xfrm>
            <a:off x="762000" y="1459865"/>
            <a:ext cx="9161780" cy="4024630"/>
          </a:xfrm>
          <a:prstGeom prst="rect">
            <a:avLst/>
          </a:prstGeom>
          <a:noFill/>
        </p:spPr>
        <p:txBody>
          <a:bodyPr wrap="square" rtlCol="0" anchor="t">
            <a:noAutofit/>
          </a:bodyPr>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a:t>
            </a:r>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1 </a:t>
            </a:r>
            <a:r>
              <a:rPr lang="en-US" sz="2400">
                <a:solidFill>
                  <a:schemeClr val="tx1"/>
                </a:solidFill>
                <a:latin typeface="Andalus" panose="02020603050405020304" charset="0"/>
                <a:cs typeface="Andalus" panose="02020603050405020304" charset="0"/>
              </a:rPr>
              <a:t>: </a:t>
            </a:r>
            <a:r>
              <a:rPr lang="en-US" sz="2400">
                <a:latin typeface="Andalus" panose="02020603050405020304" charset="0"/>
                <a:cs typeface="Andalus" panose="02020603050405020304" charset="0"/>
              </a:rPr>
              <a:t>DOWNLOAD THE EMPLOYEE DATASET  AND OPEN THE                  EMPLOYEE DATASET IN EXCEL</a:t>
            </a:r>
            <a:endParaRPr lang="en-US" sz="2400">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-2</a:t>
            </a:r>
            <a:r>
              <a:rPr lang="en-US" sz="2400">
                <a:gradFill>
                  <a:gsLst>
                    <a:gs pos="0">
                      <a:srgbClr val="E30000"/>
                    </a:gs>
                    <a:gs pos="100000">
                      <a:srgbClr val="760303"/>
                    </a:gs>
                  </a:gsLst>
                  <a:lin scaled="0"/>
                </a:gradFill>
                <a:latin typeface="Andalus" panose="02020603050405020304" charset="0"/>
                <a:cs typeface="Andalus" panose="02020603050405020304" charset="0"/>
              </a:rPr>
              <a:t> </a:t>
            </a:r>
            <a:r>
              <a:rPr lang="en-US" sz="2400">
                <a:latin typeface="Andalus" panose="02020603050405020304" charset="0"/>
                <a:cs typeface="Andalus" panose="02020603050405020304" charset="0"/>
              </a:rPr>
              <a:t>: SELECT THE ENTIRE DATA AND CLICK ON DATA AND CLICK ON FILTER OPTION.</a:t>
            </a:r>
            <a:endParaRPr lang="en-US" sz="2400">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-3</a:t>
            </a:r>
            <a:r>
              <a:rPr lang="en-US" sz="2400">
                <a:gradFill>
                  <a:gsLst>
                    <a:gs pos="0">
                      <a:srgbClr val="E30000"/>
                    </a:gs>
                    <a:gs pos="100000">
                      <a:srgbClr val="760303"/>
                    </a:gs>
                  </a:gsLst>
                  <a:lin scaled="0"/>
                </a:gradFill>
                <a:latin typeface="Andalus" panose="02020603050405020304" charset="0"/>
                <a:cs typeface="Andalus" panose="02020603050405020304" charset="0"/>
              </a:rPr>
              <a:t> </a:t>
            </a:r>
            <a:r>
              <a:rPr lang="en-US" sz="2400">
                <a:latin typeface="Andalus" panose="02020603050405020304" charset="0"/>
                <a:cs typeface="Andalus" panose="02020603050405020304" charset="0"/>
              </a:rPr>
              <a:t>:  FILTER FTP FROM A TO Z ORDER.</a:t>
            </a:r>
            <a:endParaRPr lang="en-US" sz="2400">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-4</a:t>
            </a:r>
            <a:r>
              <a:rPr lang="en-US" sz="2400">
                <a:gradFill>
                  <a:gsLst>
                    <a:gs pos="0">
                      <a:srgbClr val="E30000"/>
                    </a:gs>
                    <a:gs pos="100000">
                      <a:srgbClr val="760303"/>
                    </a:gs>
                  </a:gsLst>
                  <a:lin scaled="0"/>
                </a:gradFill>
                <a:latin typeface="Andalus" panose="02020603050405020304" charset="0"/>
                <a:cs typeface="Andalus" panose="02020603050405020304" charset="0"/>
              </a:rPr>
              <a:t> </a:t>
            </a:r>
            <a:r>
              <a:rPr lang="en-US" sz="2400">
                <a:latin typeface="Andalus" panose="02020603050405020304" charset="0"/>
                <a:cs typeface="Andalus" panose="02020603050405020304" charset="0"/>
              </a:rPr>
              <a:t>:  SELECT THE ENTIRE DATA AND CLICK ON INSERT AND CLICK ON PIVOT TABLE TO CREATE PIVOT TABLE.</a:t>
            </a:r>
            <a:endParaRPr lang="en-US" sz="2400">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-5</a:t>
            </a:r>
            <a:r>
              <a:rPr lang="en-US" sz="2400">
                <a:effectLst>
                  <a:outerShdw blurRad="38100" dist="38100" dir="2700000" algn="tl">
                    <a:srgbClr val="000000">
                      <a:alpha val="43137"/>
                    </a:srgbClr>
                  </a:outerShdw>
                </a:effectLst>
                <a:latin typeface="Andalus" panose="02020603050405020304" charset="0"/>
                <a:cs typeface="Andalus" panose="02020603050405020304" charset="0"/>
              </a:rPr>
              <a:t> : </a:t>
            </a:r>
            <a:r>
              <a:rPr lang="en-US" sz="2400">
                <a:effectLst/>
                <a:latin typeface="Andalus" panose="02020603050405020304" charset="0"/>
                <a:cs typeface="Andalus" panose="02020603050405020304" charset="0"/>
              </a:rPr>
              <a:t>DRAG THE NEEDED DATA AND CREATE A  PIVOT TABLE.</a:t>
            </a:r>
            <a:endParaRPr lang="en-US" sz="2400">
              <a:effectLst/>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-6 </a:t>
            </a:r>
            <a:r>
              <a:rPr lang="en-US" sz="2400">
                <a:effectLst>
                  <a:outerShdw blurRad="38100" dist="38100" dir="2700000" algn="tl">
                    <a:srgbClr val="000000">
                      <a:alpha val="43137"/>
                    </a:srgbClr>
                  </a:outerShdw>
                </a:effectLst>
                <a:latin typeface="Andalus" panose="02020603050405020304" charset="0"/>
                <a:cs typeface="Andalus" panose="02020603050405020304" charset="0"/>
              </a:rPr>
              <a:t>: </a:t>
            </a:r>
            <a:r>
              <a:rPr lang="en-US" sz="2400">
                <a:effectLst/>
                <a:latin typeface="Andalus" panose="02020603050405020304" charset="0"/>
                <a:cs typeface="Andalus" panose="02020603050405020304" charset="0"/>
              </a:rPr>
              <a:t>SELECT THE PIVOT TABLE AND CLICK ON  INSERT.</a:t>
            </a:r>
            <a:endParaRPr lang="en-US" sz="2400">
              <a:effectLst/>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STEP-7 </a:t>
            </a:r>
            <a:r>
              <a:rPr lang="en-US" sz="2400">
                <a:gradFill>
                  <a:gsLst>
                    <a:gs pos="0">
                      <a:srgbClr val="E30000"/>
                    </a:gs>
                    <a:gs pos="100000">
                      <a:srgbClr val="760303"/>
                    </a:gs>
                  </a:gsLst>
                  <a:lin scaled="0"/>
                </a:gradFill>
                <a:effectLst/>
                <a:latin typeface="Andalus" panose="02020603050405020304" charset="0"/>
                <a:cs typeface="Andalus" panose="02020603050405020304" charset="0"/>
              </a:rPr>
              <a:t> </a:t>
            </a:r>
            <a:r>
              <a:rPr lang="en-US" sz="2400">
                <a:solidFill>
                  <a:schemeClr val="tx1"/>
                </a:solidFill>
                <a:effectLst/>
                <a:latin typeface="Andalus" panose="02020603050405020304" charset="0"/>
                <a:cs typeface="Andalus" panose="02020603050405020304" charset="0"/>
              </a:rPr>
              <a:t>:NOW CLICK ON THE CHART THAT YOU WANT.</a:t>
            </a:r>
            <a:endParaRPr lang="en-US" sz="2400">
              <a:solidFill>
                <a:schemeClr val="tx1"/>
              </a:solidFill>
              <a:effectLst/>
              <a:latin typeface="Andalus" panose="02020603050405020304" charset="0"/>
              <a:cs typeface="Andalus" panose="02020603050405020304" charset="0"/>
            </a:endParaRPr>
          </a:p>
          <a:p>
            <a:r>
              <a:rPr lang="en-US" sz="2400">
                <a:gradFill>
                  <a:gsLst>
                    <a:gs pos="0">
                      <a:srgbClr val="E30000"/>
                    </a:gs>
                    <a:gs pos="100000">
                      <a:srgbClr val="760303"/>
                    </a:gs>
                  </a:gsLst>
                  <a:lin scaled="0"/>
                </a:gradFill>
                <a:effectLst>
                  <a:outerShdw blurRad="38100" dist="38100" dir="2700000" algn="tl">
                    <a:srgbClr val="000000">
                      <a:alpha val="43137"/>
                    </a:srgbClr>
                  </a:outerShdw>
                </a:effectLst>
                <a:latin typeface="Andalus" panose="02020603050405020304" charset="0"/>
                <a:cs typeface="Andalus" panose="02020603050405020304" charset="0"/>
              </a:rPr>
              <a:t>STEP -8 </a:t>
            </a:r>
            <a:r>
              <a:rPr lang="en-US" sz="2400">
                <a:latin typeface="Andalus" panose="02020603050405020304" charset="0"/>
                <a:cs typeface="Andalus" panose="02020603050405020304" charset="0"/>
              </a:rPr>
              <a:t> :THE CHART IS CREATED</a:t>
            </a:r>
            <a:endParaRPr lang="en-US" sz="2400">
              <a:latin typeface="Andalus" panose="02020603050405020304" charset="0"/>
              <a:cs typeface="Andalus" panose="02020603050405020304" charset="0"/>
            </a:endParaRPr>
          </a:p>
          <a:p>
            <a:endParaRPr lang="en-US" sz="2400">
              <a:latin typeface="Andalus" panose="02020603050405020304" charset="0"/>
              <a:cs typeface="Andalus"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3152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 Box 7"/>
          <p:cNvSpPr txBox="1"/>
          <p:nvPr/>
        </p:nvSpPr>
        <p:spPr>
          <a:xfrm>
            <a:off x="1143000" y="1143635"/>
            <a:ext cx="6096000" cy="521970"/>
          </a:xfrm>
          <a:prstGeom prst="rect">
            <a:avLst/>
          </a:prstGeom>
          <a:noFill/>
        </p:spPr>
        <p:txBody>
          <a:bodyPr wrap="square" rtlCol="0" anchor="t">
            <a:spAutoFit/>
          </a:bodyPr>
          <a:p>
            <a:r>
              <a:rPr lang="en-US" sz="2800" b="1">
                <a:latin typeface="Times New Roman" panose="02020603050405020304" pitchFamily="18" charset="0"/>
                <a:cs typeface="Times New Roman" panose="02020603050405020304" pitchFamily="18" charset="0"/>
              </a:rPr>
              <a:t>1.TABLE</a:t>
            </a:r>
            <a:endParaRPr lang="en-US" sz="2800" b="1">
              <a:latin typeface="Times New Roman" panose="02020603050405020304" pitchFamily="18" charset="0"/>
              <a:cs typeface="Times New Roman" panose="02020603050405020304" pitchFamily="18" charset="0"/>
            </a:endParaRPr>
          </a:p>
        </p:txBody>
      </p:sp>
      <p:graphicFrame>
        <p:nvGraphicFramePr>
          <p:cNvPr id="11" name="Table 10"/>
          <p:cNvGraphicFramePr/>
          <p:nvPr/>
        </p:nvGraphicFramePr>
        <p:xfrm>
          <a:off x="1323340" y="1945640"/>
          <a:ext cx="7937500" cy="3547745"/>
        </p:xfrm>
        <a:graphic>
          <a:graphicData uri="http://schemas.openxmlformats.org/drawingml/2006/table">
            <a:tbl>
              <a:tblPr/>
              <a:tblGrid>
                <a:gridCol w="1963420"/>
                <a:gridCol w="1277620"/>
                <a:gridCol w="1278255"/>
                <a:gridCol w="1277620"/>
                <a:gridCol w="1278255"/>
                <a:gridCol w="862330"/>
              </a:tblGrid>
              <a:tr h="546100">
                <a:tc>
                  <a:txBody>
                    <a:bodyPr/>
                    <a:p>
                      <a:pPr indent="0" algn="l">
                        <a:buNone/>
                      </a:pPr>
                      <a:r>
                        <a:rPr lang="en-US" sz="1600" b="1">
                          <a:solidFill>
                            <a:srgbClr val="000000"/>
                          </a:solidFill>
                          <a:latin typeface="Calibri" panose="020F0502020204030204" charset="-122"/>
                        </a:rPr>
                        <a:t>Sum of EmployeeCount</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EducationField</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endParaRPr lang="en-US" sz="1600" b="1">
                        <a:solidFill>
                          <a:srgbClr val="000000"/>
                        </a:solidFill>
                        <a:latin typeface="Calibri" panose="020F0502020204030204" charset="-122"/>
                      </a:endParaRPr>
                    </a:p>
                  </a:txBody>
                  <a:tcPr marL="12700" marR="12700" marT="12700" vert="horz" anchor="ctr" anchorCtr="0">
                    <a:lnL>
                      <a:noFill/>
                    </a:lnL>
                    <a:lnR cap="flat">
                      <a:noFill/>
                    </a:lnR>
                    <a:lnT cap="flat">
                      <a:noFill/>
                    </a:lnT>
                    <a:lnB w="6350" cap="flat" cmpd="sng">
                      <a:solidFill>
                        <a:srgbClr val="9BC2E6"/>
                      </a:solidFill>
                      <a:prstDash val="solid"/>
                      <a:headEnd type="none" w="med" len="med"/>
                      <a:tailEnd type="none" w="med" len="med"/>
                    </a:lnB>
                    <a:lnTlToBr>
                      <a:noFill/>
                    </a:lnTlToBr>
                    <a:lnBlToTr>
                      <a:noFill/>
                    </a:lnBlToTr>
                    <a:solidFill>
                      <a:srgbClr val="DDEBF7"/>
                    </a:solidFill>
                  </a:tcPr>
                </a:tc>
              </a:tr>
              <a:tr h="629285">
                <a:tc>
                  <a:txBody>
                    <a:bodyPr/>
                    <a:p>
                      <a:pPr indent="0" algn="l">
                        <a:buNone/>
                      </a:pPr>
                      <a:r>
                        <a:rPr lang="en-US" sz="1600" b="1">
                          <a:solidFill>
                            <a:srgbClr val="000000"/>
                          </a:solidFill>
                          <a:latin typeface="Calibri" panose="020F0502020204030204" charset="-122"/>
                        </a:rPr>
                        <a:t>JobRole</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Life Sciences</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Medical</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Other</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Technical Degree</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Grand Total</a:t>
                      </a:r>
                      <a:endParaRPr lang="en-US" sz="1600" b="1">
                        <a:solidFill>
                          <a:srgbClr val="000000"/>
                        </a:solidFill>
                        <a:latin typeface="Calibri" panose="020F0502020204030204" charset="-122"/>
                      </a:endParaRPr>
                    </a:p>
                  </a:txBody>
                  <a:tcPr marL="12700" marR="12700" marT="12700" vert="horz" anchor="ctr" anchorCtr="0">
                    <a:lnL>
                      <a:noFill/>
                    </a:lnL>
                    <a:lnR cap="flat">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r h="629920">
                <a:tc>
                  <a:txBody>
                    <a:bodyPr/>
                    <a:p>
                      <a:pPr indent="0" algn="l">
                        <a:buNone/>
                      </a:pPr>
                      <a:r>
                        <a:rPr lang="en-US" sz="1600" b="1">
                          <a:solidFill>
                            <a:srgbClr val="000000"/>
                          </a:solidFill>
                          <a:latin typeface="Calibri" panose="020F0502020204030204" charset="-122"/>
                        </a:rPr>
                        <a:t>Healthcare Representative</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28</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12</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1</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2</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43</a:t>
                      </a:r>
                      <a:endParaRPr lang="en-US" sz="1600" b="1">
                        <a:solidFill>
                          <a:srgbClr val="000000"/>
                        </a:solidFill>
                        <a:latin typeface="Calibri" panose="020F0502020204030204" charset="-122"/>
                      </a:endParaRPr>
                    </a:p>
                  </a:txBody>
                  <a:tcPr marL="12700" marR="12700" marT="12700" vert="horz" anchor="ctr" anchorCtr="0">
                    <a:lnL>
                      <a:noFill/>
                    </a:lnL>
                    <a:lnR cap="flat">
                      <a:noFill/>
                    </a:lnR>
                    <a:lnT w="6350" cap="flat" cmpd="sng">
                      <a:solidFill>
                        <a:srgbClr val="9BC2E6"/>
                      </a:solidFill>
                      <a:prstDash val="solid"/>
                      <a:headEnd type="none" w="med" len="med"/>
                      <a:tailEnd type="none" w="med" len="med"/>
                    </a:lnT>
                    <a:lnB cap="flat">
                      <a:noFill/>
                    </a:lnB>
                    <a:lnTlToBr>
                      <a:noFill/>
                    </a:lnTlToBr>
                    <a:lnBlToTr>
                      <a:noFill/>
                    </a:lnBlToTr>
                    <a:noFill/>
                  </a:tcPr>
                </a:tc>
              </a:tr>
              <a:tr h="348615">
                <a:tc>
                  <a:txBody>
                    <a:bodyPr/>
                    <a:p>
                      <a:pPr indent="0" algn="l">
                        <a:buNone/>
                      </a:pPr>
                      <a:r>
                        <a:rPr lang="en-US" sz="1600" b="1">
                          <a:solidFill>
                            <a:srgbClr val="000000"/>
                          </a:solidFill>
                          <a:latin typeface="Calibri" panose="020F0502020204030204" charset="-122"/>
                        </a:rPr>
                        <a:t>Laboratory Technician</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26</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34</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6</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5</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71</a:t>
                      </a:r>
                      <a:endParaRPr lang="en-US" sz="1600" b="1">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8615">
                <a:tc>
                  <a:txBody>
                    <a:bodyPr/>
                    <a:p>
                      <a:pPr indent="0" algn="l">
                        <a:buNone/>
                      </a:pPr>
                      <a:r>
                        <a:rPr lang="en-US" sz="1600" b="1">
                          <a:solidFill>
                            <a:srgbClr val="000000"/>
                          </a:solidFill>
                          <a:latin typeface="Calibri" panose="020F0502020204030204" charset="-122"/>
                        </a:rPr>
                        <a:t>Manager</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9</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9</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1</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1</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20</a:t>
                      </a:r>
                      <a:endParaRPr lang="en-US" sz="1600" b="1">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7980">
                <a:tc>
                  <a:txBody>
                    <a:bodyPr/>
                    <a:p>
                      <a:pPr indent="0" algn="l">
                        <a:buNone/>
                      </a:pPr>
                      <a:r>
                        <a:rPr lang="en-US" sz="1600" b="1">
                          <a:solidFill>
                            <a:srgbClr val="000000"/>
                          </a:solidFill>
                          <a:latin typeface="Calibri" panose="020F0502020204030204" charset="-122"/>
                        </a:rPr>
                        <a:t>Research Scientist</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30</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25</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6</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17</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cap="flat">
                      <a:noFill/>
                    </a:lnB>
                    <a:lnTlToBr>
                      <a:noFill/>
                    </a:lnTlToBr>
                    <a:lnBlToTr>
                      <a:noFill/>
                    </a:lnBlToTr>
                    <a:noFill/>
                  </a:tcPr>
                </a:tc>
                <a:tc>
                  <a:txBody>
                    <a:bodyPr/>
                    <a:p>
                      <a:pPr indent="0" algn="l">
                        <a:buNone/>
                      </a:pPr>
                      <a:r>
                        <a:rPr lang="en-US" sz="1600" b="1">
                          <a:solidFill>
                            <a:srgbClr val="000000"/>
                          </a:solidFill>
                          <a:latin typeface="Calibri" panose="020F0502020204030204" charset="-122"/>
                        </a:rPr>
                        <a:t>78</a:t>
                      </a:r>
                      <a:endParaRPr lang="en-US" sz="1600" b="1">
                        <a:solidFill>
                          <a:srgbClr val="000000"/>
                        </a:solidFill>
                        <a:latin typeface="Calibri" panose="020F050202020403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r h="348615">
                <a:tc>
                  <a:txBody>
                    <a:bodyPr/>
                    <a:p>
                      <a:pPr indent="0" algn="l">
                        <a:buNone/>
                      </a:pPr>
                      <a:r>
                        <a:rPr lang="en-US" sz="1600" b="1">
                          <a:solidFill>
                            <a:srgbClr val="000000"/>
                          </a:solidFill>
                          <a:latin typeface="Calibri" panose="020F0502020204030204" charset="-122"/>
                        </a:rPr>
                        <a:t>Sales Executive</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600" b="1">
                          <a:solidFill>
                            <a:srgbClr val="000000"/>
                          </a:solidFill>
                          <a:latin typeface="Calibri" panose="020F0502020204030204" charset="-122"/>
                        </a:rPr>
                        <a:t>35</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600" b="1">
                          <a:solidFill>
                            <a:srgbClr val="000000"/>
                          </a:solidFill>
                          <a:latin typeface="Calibri" panose="020F0502020204030204" charset="-122"/>
                        </a:rPr>
                        <a:t>19</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600" b="1">
                          <a:solidFill>
                            <a:srgbClr val="000000"/>
                          </a:solidFill>
                          <a:latin typeface="Calibri" panose="020F0502020204030204" charset="-122"/>
                        </a:rPr>
                        <a:t>3</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600" b="1">
                          <a:solidFill>
                            <a:srgbClr val="000000"/>
                          </a:solidFill>
                          <a:latin typeface="Calibri" panose="020F0502020204030204" charset="-122"/>
                        </a:rPr>
                        <a:t>6</a:t>
                      </a:r>
                      <a:endParaRPr lang="en-US" sz="1600" b="1">
                        <a:solidFill>
                          <a:srgbClr val="000000"/>
                        </a:solidFill>
                        <a:latin typeface="Calibri" panose="020F0502020204030204" charset="-122"/>
                      </a:endParaRPr>
                    </a:p>
                  </a:txBody>
                  <a:tcPr marL="12700" marR="12700" marT="12700" vert="horz" anchor="ctr" anchorCtr="0">
                    <a:lnL>
                      <a:noFill/>
                    </a:lnL>
                    <a:lnR>
                      <a:noFill/>
                    </a:lnR>
                    <a:lnT cap="flat">
                      <a:noFill/>
                    </a:lnT>
                    <a:lnB w="6350" cap="flat" cmpd="sng">
                      <a:solidFill>
                        <a:srgbClr val="9BC2E6"/>
                      </a:solidFill>
                      <a:prstDash val="solid"/>
                      <a:headEnd type="none" w="med" len="med"/>
                      <a:tailEnd type="none" w="med" len="med"/>
                    </a:lnB>
                    <a:lnTlToBr>
                      <a:noFill/>
                    </a:lnTlToBr>
                    <a:lnBlToTr>
                      <a:noFill/>
                    </a:lnBlToTr>
                    <a:noFill/>
                  </a:tcPr>
                </a:tc>
                <a:tc>
                  <a:txBody>
                    <a:bodyPr/>
                    <a:p>
                      <a:pPr indent="0" algn="l">
                        <a:buNone/>
                      </a:pPr>
                      <a:r>
                        <a:rPr lang="en-US" sz="1600" b="1">
                          <a:solidFill>
                            <a:srgbClr val="000000"/>
                          </a:solidFill>
                          <a:latin typeface="Calibri" panose="020F0502020204030204" charset="-122"/>
                        </a:rPr>
                        <a:t>63</a:t>
                      </a:r>
                      <a:endParaRPr lang="en-US" sz="1600" b="1">
                        <a:solidFill>
                          <a:srgbClr val="000000"/>
                        </a:solidFill>
                        <a:latin typeface="Calibri" panose="020F0502020204030204" charset="-122"/>
                      </a:endParaRPr>
                    </a:p>
                  </a:txBody>
                  <a:tcPr marL="12700" marR="12700" marT="12700" vert="horz" anchor="ctr" anchorCtr="0">
                    <a:lnL>
                      <a:noFill/>
                    </a:lnL>
                    <a:lnR cap="flat">
                      <a:noFill/>
                    </a:lnR>
                    <a:lnT cap="flat">
                      <a:noFill/>
                    </a:lnT>
                    <a:lnB w="6350" cap="flat" cmpd="sng">
                      <a:solidFill>
                        <a:srgbClr val="9BC2E6"/>
                      </a:solidFill>
                      <a:prstDash val="solid"/>
                      <a:headEnd type="none" w="med" len="med"/>
                      <a:tailEnd type="none" w="med" len="med"/>
                    </a:lnB>
                    <a:lnTlToBr>
                      <a:noFill/>
                    </a:lnTlToBr>
                    <a:lnBlToTr>
                      <a:noFill/>
                    </a:lnBlToTr>
                    <a:noFill/>
                  </a:tcPr>
                </a:tc>
              </a:tr>
              <a:tr h="348615">
                <a:tc>
                  <a:txBody>
                    <a:bodyPr/>
                    <a:p>
                      <a:pPr indent="0" algn="l">
                        <a:buNone/>
                      </a:pPr>
                      <a:r>
                        <a:rPr lang="en-US" sz="1600" b="1">
                          <a:solidFill>
                            <a:srgbClr val="000000"/>
                          </a:solidFill>
                          <a:latin typeface="Calibri" panose="020F0502020204030204" charset="-122"/>
                        </a:rPr>
                        <a:t>Grand Total</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128</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99</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17</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31</a:t>
                      </a:r>
                      <a:endParaRPr lang="en-US" sz="1600" b="1">
                        <a:solidFill>
                          <a:srgbClr val="000000"/>
                        </a:solidFill>
                        <a:latin typeface="Calibri" panose="020F0502020204030204" charset="-122"/>
                      </a:endParaRPr>
                    </a:p>
                  </a:txBody>
                  <a:tcPr marL="12700" marR="12700" marT="12700" vert="horz" anchor="ctr" anchorCtr="0">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c>
                  <a:txBody>
                    <a:bodyPr/>
                    <a:p>
                      <a:pPr indent="0" algn="l">
                        <a:buNone/>
                      </a:pPr>
                      <a:r>
                        <a:rPr lang="en-US" sz="1600" b="1">
                          <a:solidFill>
                            <a:srgbClr val="000000"/>
                          </a:solidFill>
                          <a:latin typeface="Calibri" panose="020F0502020204030204" charset="-122"/>
                        </a:rPr>
                        <a:t>275</a:t>
                      </a:r>
                      <a:endParaRPr lang="en-US" sz="1600" b="1">
                        <a:solidFill>
                          <a:srgbClr val="000000"/>
                        </a:solidFill>
                        <a:latin typeface="Calibri" panose="020F0502020204030204" charset="-122"/>
                      </a:endParaRPr>
                    </a:p>
                  </a:txBody>
                  <a:tcPr marL="12700" marR="12700" marT="12700" vert="horz" anchor="ctr" anchorCtr="0">
                    <a:lnL>
                      <a:noFill/>
                    </a:lnL>
                    <a:lnR cap="flat">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lnTlToBr>
                      <a:noFill/>
                    </a:lnTlToBr>
                    <a:lnBlToTr>
                      <a:noFill/>
                    </a:lnBlToTr>
                    <a:solidFill>
                      <a:srgbClr val="DDEBF7"/>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73152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6074410" y="6022975"/>
            <a:ext cx="4064000" cy="368300"/>
          </a:xfrm>
          <a:prstGeom prst="rect">
            <a:avLst/>
          </a:prstGeom>
          <a:noFill/>
        </p:spPr>
        <p:txBody>
          <a:bodyPr wrap="square" rtlCol="0">
            <a:spAutoFit/>
          </a:bodyPr>
          <a:p>
            <a:endParaRPr lang="en-US"/>
          </a:p>
        </p:txBody>
      </p:sp>
      <p:sp>
        <p:nvSpPr>
          <p:cNvPr id="10" name="Title 9"/>
          <p:cNvSpPr/>
          <p:nvPr>
            <p:ph type="title"/>
          </p:nvPr>
        </p:nvSpPr>
        <p:spPr>
          <a:xfrm>
            <a:off x="755332" y="385444"/>
            <a:ext cx="10681335" cy="861695"/>
          </a:xfrm>
        </p:spPr>
        <p:txBody>
          <a:bodyPr/>
          <a:p>
            <a:r>
              <a:rPr lang="en-US" sz="2800">
                <a:latin typeface="Times New Roman" panose="02020603050405020304" pitchFamily="18" charset="0"/>
                <a:cs typeface="Times New Roman" panose="02020603050405020304" pitchFamily="18" charset="0"/>
              </a:rPr>
              <a:t>2. LINE DIAGRAM</a:t>
            </a:r>
            <a:br>
              <a:rPr lang="en-US" sz="2800">
                <a:latin typeface="Times New Roman" panose="02020603050405020304" pitchFamily="18" charset="0"/>
                <a:cs typeface="Times New Roman" panose="02020603050405020304" pitchFamily="18" charset="0"/>
              </a:rPr>
            </a:br>
            <a:endParaRPr lang="en-US" sz="2800">
              <a:latin typeface="Times New Roman" panose="02020603050405020304" pitchFamily="18" charset="0"/>
              <a:cs typeface="Times New Roman" panose="02020603050405020304" pitchFamily="18" charset="0"/>
            </a:endParaRPr>
          </a:p>
        </p:txBody>
      </p:sp>
      <p:graphicFrame>
        <p:nvGraphicFramePr>
          <p:cNvPr id="7" name="Chart 6"/>
          <p:cNvGraphicFramePr/>
          <p:nvPr/>
        </p:nvGraphicFramePr>
        <p:xfrm>
          <a:off x="923925" y="1362710"/>
          <a:ext cx="7595870" cy="38049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29665" y="1359535"/>
            <a:ext cx="8577580" cy="4443730"/>
          </a:xfrm>
          <a:prstGeom prst="rect">
            <a:avLst/>
          </a:prstGeom>
          <a:noFill/>
        </p:spPr>
        <p:txBody>
          <a:bodyPr wrap="square" rtlCol="0" anchor="t">
            <a:noAutofit/>
          </a:bodyPr>
          <a:p>
            <a:r>
              <a:rPr lang="en-US">
                <a:latin typeface="AR JULIAN" panose="02000000000000000000" charset="0"/>
                <a:cs typeface="AR JULIAN" panose="02000000000000000000" charset="0"/>
              </a:rPr>
              <a:t>      </a:t>
            </a:r>
            <a:r>
              <a:rPr lang="en-US" sz="2400">
                <a:latin typeface="AR JULIAN" panose="02000000000000000000" charset="0"/>
                <a:cs typeface="AR JULIAN" panose="02000000000000000000" charset="0"/>
              </a:rPr>
              <a:t> </a:t>
            </a:r>
            <a:r>
              <a:rPr lang="en-US" sz="2400">
                <a:latin typeface="Adobe Caslon Pro Bold" panose="0205070206050A020403" charset="0"/>
                <a:cs typeface="Adobe Caslon Pro Bold" panose="0205070206050A020403" charset="0"/>
              </a:rPr>
              <a:t>The dataset reveals the overall composition of the workforce, including demographics such as gender, salary, employee type and work location This information is crucial for understanding the diversity and experience level within the organization.</a:t>
            </a:r>
            <a:endParaRPr lang="en-US" sz="2400">
              <a:latin typeface="Adobe Caslon Pro Bold" panose="0205070206050A020403" charset="0"/>
              <a:cs typeface="Adobe Caslon Pro Bold" panose="0205070206050A020403" charset="0"/>
            </a:endParaRPr>
          </a:p>
          <a:p>
            <a:r>
              <a:rPr lang="en-US" sz="2400">
                <a:latin typeface="Adobe Caslon Pro Bold" panose="0205070206050A020403" charset="0"/>
                <a:cs typeface="Adobe Caslon Pro Bold" panose="0205070206050A020403" charset="0"/>
              </a:rPr>
              <a:t>       The analysis aids in workforce planning by forecasting future staffing needs based on current trends and organizational growth projections. This enables better preparation for scaling operations or restructuring the workforce</a:t>
            </a:r>
            <a:endParaRPr lang="en-US" sz="2400">
              <a:latin typeface="Adobe Caslon Pro Bold" panose="0205070206050A020403" charset="0"/>
              <a:cs typeface="Adobe Caslon Pro Bold" panose="0205070206050A0204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371600" y="2425700"/>
            <a:ext cx="8288020" cy="1487170"/>
          </a:xfrm>
          <a:prstGeom prst="rect">
            <a:avLst/>
          </a:prstGeom>
          <a:noFill/>
        </p:spPr>
        <p:txBody>
          <a:bodyPr wrap="square" rtlCol="0">
            <a:noAutofit/>
          </a:bodyPr>
          <a:lstStyle/>
          <a:p>
            <a:r>
              <a:rPr lang="en-US" sz="4400" b="1" dirty="0">
                <a:solidFill>
                  <a:srgbClr val="0F0F0F"/>
                </a:solidFill>
                <a:latin typeface="AR JULIAN" panose="02000000000000000000" charset="0"/>
                <a:cs typeface="AR JULIAN" panose="02000000000000000000" charset="0"/>
              </a:rPr>
              <a:t>employee performance based on job role and employee type</a:t>
            </a:r>
            <a:endParaRPr lang="en-IN" sz="2800" dirty="0">
              <a:solidFill>
                <a:srgbClr val="7030A0"/>
              </a:solidFill>
              <a:latin typeface="AR JULIAN" panose="02000000000000000000" charset="0"/>
              <a:cs typeface="AR JULIAN" panose="0200000000000000000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43290" y="2895600"/>
            <a:ext cx="2840355" cy="304101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447800" y="1676400"/>
            <a:ext cx="7065010" cy="3040380"/>
          </a:xfrm>
          <a:prstGeom prst="rect">
            <a:avLst/>
          </a:prstGeom>
          <a:noFill/>
        </p:spPr>
        <p:txBody>
          <a:bodyPr wrap="square" rtlCol="0" anchor="t">
            <a:noAutofit/>
          </a:bodyPr>
          <a:p>
            <a:r>
              <a:rPr lang="en-US" sz="2400" b="1">
                <a:latin typeface="Times New Roman" panose="02020603050405020304" pitchFamily="18" charset="0"/>
                <a:cs typeface="Times New Roman" panose="02020603050405020304" pitchFamily="18" charset="0"/>
                <a:sym typeface="+mn-ea"/>
              </a:rPr>
              <a:t>The purpose  is to align individual contributions with organizational goals, identify areas for growth, ensure fair compensation and promotion decisions, and enhance employee engagement by recognizing achievements and addressing specific needs related to their role and type.</a:t>
            </a:r>
            <a:endParaRPr lang="en-US" sz="2400"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67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97280" y="2133600"/>
            <a:ext cx="7809230" cy="460375"/>
          </a:xfrm>
          <a:prstGeom prst="rect">
            <a:avLst/>
          </a:prstGeom>
          <a:noFill/>
        </p:spPr>
        <p:txBody>
          <a:bodyPr wrap="square" rtlCol="0">
            <a:spAutoFit/>
          </a:bodyPr>
          <a:lstStyle/>
          <a:p>
            <a:pPr indent="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421130" y="1773555"/>
            <a:ext cx="4064000" cy="368300"/>
          </a:xfrm>
          <a:prstGeom prst="rect">
            <a:avLst/>
          </a:prstGeom>
          <a:noFill/>
        </p:spPr>
        <p:txBody>
          <a:bodyPr wrap="square" rtlCol="0">
            <a:spAutoFit/>
          </a:bodyPr>
          <a:p>
            <a:endParaRPr lang="en-US"/>
          </a:p>
        </p:txBody>
      </p:sp>
      <p:sp>
        <p:nvSpPr>
          <p:cNvPr id="9" name="Text Box 8"/>
          <p:cNvSpPr txBox="1"/>
          <p:nvPr/>
        </p:nvSpPr>
        <p:spPr>
          <a:xfrm>
            <a:off x="1714500" y="1721485"/>
            <a:ext cx="7429500" cy="2676525"/>
          </a:xfrm>
          <a:prstGeom prst="rect">
            <a:avLst/>
          </a:prstGeom>
          <a:noFill/>
        </p:spPr>
        <p:txBody>
          <a:bodyPr wrap="square" rtlCol="0">
            <a:spAutoFit/>
          </a:bodyPr>
          <a:p>
            <a:pPr indent="0" algn="l">
              <a:buFont typeface="Arial" panose="020B0604020202020204" pitchFamily="34" charset="0"/>
              <a:buNone/>
            </a:pPr>
            <a:r>
              <a:rPr lang="en-US" sz="2400" dirty="0">
                <a:solidFill>
                  <a:srgbClr val="0D0D0D"/>
                </a:solidFill>
                <a:effectLst/>
                <a:latin typeface="Times New Roman" panose="02020603050405020304" pitchFamily="18" charset="0"/>
                <a:cs typeface="Times New Roman" panose="02020603050405020304" pitchFamily="18" charset="0"/>
                <a:sym typeface="+mn-ea"/>
              </a:rPr>
              <a:t>Effective employee performance is pivotal in achieving organizational goals. By aligning individual contributions with specific job roles, we can ensure that each team member excels in their area of expertise. This approach not only enhances productivity but also fosters professional growth and job satisfaction.</a:t>
            </a:r>
            <a:r>
              <a:rPr lang="en-IN" sz="2400" dirty="0">
                <a:latin typeface="Times New Roman" panose="02020603050405020304" pitchFamily="18" charset="0"/>
                <a:cs typeface="Times New Roman" panose="02020603050405020304" pitchFamily="18" charset="0"/>
                <a:sym typeface="+mn-ea"/>
              </a:rPr>
              <a:t>This presentation will explore how performance metrics are applied across different roles</a:t>
            </a:r>
            <a:r>
              <a:rPr lang="en-US" altLang="en-IN" sz="2400" dirty="0">
                <a:latin typeface="Times New Roman" panose="02020603050405020304" pitchFamily="18" charset="0"/>
                <a:cs typeface="Times New Roman" panose="02020603050405020304" pitchFamily="18" charset="0"/>
                <a:sym typeface="+mn-ea"/>
              </a:rPr>
              <a:t>.</a:t>
            </a:r>
            <a:endParaRPr lang="en-US" altLang="en-IN"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8772525"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1295400" y="1828800"/>
            <a:ext cx="6096000" cy="2245360"/>
          </a:xfrm>
          <a:prstGeom prst="rect">
            <a:avLst/>
          </a:prstGeom>
          <a:noFill/>
        </p:spPr>
        <p:txBody>
          <a:bodyPr wrap="square" rtlCol="0" anchor="t">
            <a:spAutoFit/>
          </a:bodyPr>
          <a:p>
            <a:r>
              <a:rPr lang="en-US" sz="2000">
                <a:latin typeface="AR JULIAN" panose="02000000000000000000" charset="0"/>
                <a:cs typeface="AR JULIAN" panose="02000000000000000000" charset="0"/>
              </a:rPr>
              <a:t>● HUMAN RESOURCE DEPARTMENTS</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MANAGEMENT AND LEADERSHIP</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TEAM LEADERS AND SUPERVISORS</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EMPLOYEES</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EXECUTIVE LEADERSHIP</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BUSINESS ANALYSTS</a:t>
            </a:r>
            <a:endParaRPr lang="en-US" sz="2000">
              <a:latin typeface="AR JULIAN" panose="02000000000000000000" charset="0"/>
              <a:cs typeface="AR JULIAN" panose="02000000000000000000" charset="0"/>
            </a:endParaRPr>
          </a:p>
          <a:p>
            <a:r>
              <a:rPr lang="en-US" sz="2000">
                <a:latin typeface="AR JULIAN" panose="02000000000000000000" charset="0"/>
                <a:cs typeface="AR JULIAN" panose="02000000000000000000" charset="0"/>
              </a:rPr>
              <a:t>● RECRUITERS</a:t>
            </a:r>
            <a:endParaRPr lang="en-US" sz="2000">
              <a:latin typeface="AR JULIAN" panose="02000000000000000000" charset="0"/>
              <a:cs typeface="AR JULIAN" panose="02000000000000000000" charset="0"/>
            </a:endParaRPr>
          </a:p>
        </p:txBody>
      </p:sp>
      <p:pic>
        <p:nvPicPr>
          <p:cNvPr id="101" name="Picture 100"/>
          <p:cNvPicPr/>
          <p:nvPr/>
        </p:nvPicPr>
        <p:blipFill>
          <a:blip r:embed="rId2"/>
          <a:srcRect l="27860" t="-5132" b="-1887"/>
          <a:stretch>
            <a:fillRect/>
          </a:stretch>
        </p:blipFill>
        <p:spPr>
          <a:xfrm>
            <a:off x="6542405" y="1219200"/>
            <a:ext cx="2992120" cy="3064510"/>
          </a:xfrm>
          <a:prstGeom prst="teardrop">
            <a:avLst/>
          </a:prstGeom>
          <a:noFill/>
          <a:ln w="76200">
            <a:solidFill>
              <a:schemeClr val="accent1">
                <a:lumMod val="7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clrChange>
              <a:clrFrom>
                <a:srgbClr val="F6F6F6">
                  <a:alpha val="100000"/>
                </a:srgbClr>
              </a:clrFrom>
              <a:clrTo>
                <a:srgbClr val="F6F6F6">
                  <a:alpha val="100000"/>
                  <a:alpha val="0"/>
                </a:srgbClr>
              </a:clrTo>
            </a:clrChange>
          </a:blip>
          <a:stretch>
            <a:fillRect/>
          </a:stretch>
        </p:blipFill>
        <p:spPr>
          <a:xfrm>
            <a:off x="0" y="1476375"/>
            <a:ext cx="2521585" cy="2711450"/>
          </a:xfrm>
          <a:prstGeom prst="rect">
            <a:avLst/>
          </a:prstGeom>
        </p:spPr>
      </p:pic>
      <p:sp>
        <p:nvSpPr>
          <p:cNvPr id="3" name="object 3"/>
          <p:cNvSpPr/>
          <p:nvPr/>
        </p:nvSpPr>
        <p:spPr>
          <a:xfrm>
            <a:off x="9296400" y="5410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144000" y="5791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296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3505200" y="2362200"/>
            <a:ext cx="6096000" cy="1191895"/>
          </a:xfrm>
          <a:prstGeom prst="rect">
            <a:avLst/>
          </a:prstGeom>
          <a:noFill/>
        </p:spPr>
        <p:txBody>
          <a:bodyPr wrap="square" rtlCol="0" anchor="t">
            <a:noAutofit/>
          </a:bodyPr>
          <a:p>
            <a:pPr marL="342900" indent="-342900">
              <a:buFont typeface="Wingdings" panose="05000000000000000000" charset="0"/>
              <a:buChar char="Ø"/>
            </a:pPr>
            <a:r>
              <a:rPr lang="en-US" sz="2400">
                <a:latin typeface="Adobe Garamond Pro Bold" panose="02020702060506020403" charset="0"/>
                <a:cs typeface="Adobe Garamond Pro Bold" panose="02020702060506020403" charset="0"/>
              </a:rPr>
              <a:t>FILTERING- REMOVE VALUES</a:t>
            </a:r>
            <a:endParaRPr lang="en-US" sz="2400">
              <a:latin typeface="Adobe Garamond Pro Bold" panose="02020702060506020403" charset="0"/>
              <a:cs typeface="Adobe Garamond Pro Bold" panose="02020702060506020403" charset="0"/>
            </a:endParaRPr>
          </a:p>
          <a:p>
            <a:pPr marL="342900" indent="-342900">
              <a:buFont typeface="Wingdings" panose="05000000000000000000" charset="0"/>
              <a:buChar char="Ø"/>
            </a:pPr>
            <a:r>
              <a:rPr lang="en-US" sz="2400">
                <a:latin typeface="Adobe Garamond Pro Bold" panose="02020702060506020403" charset="0"/>
                <a:cs typeface="Adobe Garamond Pro Bold" panose="02020702060506020403" charset="0"/>
              </a:rPr>
              <a:t>PIVOT TABLE - SUMMARY OF </a:t>
            </a:r>
            <a:endParaRPr lang="en-US" sz="2400">
              <a:latin typeface="Adobe Garamond Pro Bold" panose="02020702060506020403" charset="0"/>
              <a:cs typeface="Adobe Garamond Pro Bold" panose="02020702060506020403" charset="0"/>
            </a:endParaRPr>
          </a:p>
          <a:p>
            <a:pPr marL="342900" indent="-342900">
              <a:buFont typeface="Wingdings" panose="05000000000000000000" charset="0"/>
              <a:buChar char="Ø"/>
            </a:pPr>
            <a:r>
              <a:rPr lang="en-US" sz="2400">
                <a:latin typeface="Adobe Garamond Pro Bold" panose="02020702060506020403" charset="0"/>
                <a:cs typeface="Adobe Garamond Pro Bold" panose="02020702060506020403" charset="0"/>
              </a:rPr>
              <a:t>EMPLOYEE PERFORMANCE</a:t>
            </a:r>
            <a:endParaRPr lang="en-US" sz="2400">
              <a:latin typeface="Adobe Garamond Pro Bold" panose="02020702060506020403" charset="0"/>
              <a:cs typeface="Adobe Garamond Pro Bold" panose="02020702060506020403" charset="0"/>
            </a:endParaRPr>
          </a:p>
          <a:p>
            <a:pPr marL="342900" indent="-342900">
              <a:buFont typeface="Wingdings" panose="05000000000000000000" charset="0"/>
              <a:buChar char="Ø"/>
            </a:pPr>
            <a:r>
              <a:rPr lang="en-US" sz="2400">
                <a:latin typeface="Adobe Garamond Pro Bold" panose="02020702060506020403" charset="0"/>
                <a:cs typeface="Adobe Garamond Pro Bold" panose="02020702060506020403" charset="0"/>
              </a:rPr>
              <a:t>LINE DIAGRAM - FINAL REPORT</a:t>
            </a:r>
            <a:endParaRPr lang="en-US" sz="2400">
              <a:latin typeface="Adobe Garamond Pro Bold" panose="02020702060506020403" charset="0"/>
              <a:cs typeface="Adobe Garamond Pro Bold" panose="020207020605060204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4" name="Text Box 3"/>
          <p:cNvSpPr txBox="1"/>
          <p:nvPr/>
        </p:nvSpPr>
        <p:spPr>
          <a:xfrm>
            <a:off x="1958975" y="1219200"/>
            <a:ext cx="6867525" cy="3784600"/>
          </a:xfrm>
          <a:prstGeom prst="rect">
            <a:avLst/>
          </a:prstGeom>
          <a:noFill/>
        </p:spPr>
        <p:txBody>
          <a:bodyPr wrap="square" rtlCol="0">
            <a:noAutofit/>
          </a:bodyPr>
          <a:p>
            <a:pPr marL="285750" indent="-285750">
              <a:buFont typeface="Arial" panose="020B0604020202020204" pitchFamily="34" charset="0"/>
              <a:buChar char="•"/>
            </a:pPr>
            <a:r>
              <a:rPr lang="en-US" sz="2000">
                <a:latin typeface="AR JULIAN" panose="02000000000000000000" charset="0"/>
                <a:cs typeface="AR JULIAN" panose="02000000000000000000" charset="0"/>
                <a:sym typeface="+mn-ea"/>
              </a:rPr>
              <a:t>EMPLOYEE DATA SET- KAGGLE</a:t>
            </a:r>
            <a:endParaRPr lang="en-US" sz="2000">
              <a:latin typeface="AR JULIAN" panose="02000000000000000000" charset="0"/>
              <a:cs typeface="AR JULIAN" panose="02000000000000000000" charset="0"/>
            </a:endParaRPr>
          </a:p>
          <a:p>
            <a:pPr marL="285750" indent="-285750">
              <a:buFont typeface="Arial" panose="020B0604020202020204" pitchFamily="34" charset="0"/>
              <a:buChar char="•"/>
            </a:pPr>
            <a:r>
              <a:rPr lang="en-US" sz="2000">
                <a:latin typeface="AR JULIAN" panose="02000000000000000000" charset="0"/>
                <a:cs typeface="AR JULIAN" panose="02000000000000000000" charset="0"/>
                <a:sym typeface="+mn-ea"/>
              </a:rPr>
              <a:t>9 FEATURES IN EXCEL :</a:t>
            </a:r>
            <a:endParaRPr lang="en-US" sz="2000">
              <a:latin typeface="Adobe Garamond Pro Bold" panose="02020702060506020403" charset="0"/>
              <a:cs typeface="Adobe Garamond Pro Bold" panose="02020702060506020403" charset="0"/>
              <a:sym typeface="+mn-ea"/>
            </a:endParaRPr>
          </a:p>
          <a:p>
            <a:pPr indent="0">
              <a:buNone/>
            </a:pPr>
            <a:r>
              <a:rPr lang="en-US" sz="2000">
                <a:latin typeface="Adobe Garamond Pro Bold" panose="02020702060506020403" charset="0"/>
                <a:cs typeface="Adobe Garamond Pro Bold" panose="02020702060506020403" charset="0"/>
              </a:rPr>
              <a:t>               </a:t>
            </a:r>
            <a:r>
              <a:rPr lang="en-US" sz="2000">
                <a:latin typeface="Adobe Garamond Pro Bold" panose="02020702060506020403" charset="0"/>
                <a:cs typeface="Adobe Garamond Pro Bold" panose="02020702060506020403" charset="0"/>
                <a:sym typeface="+mn-ea"/>
              </a:rPr>
              <a:t>EMPLOYEE ID- ALPHANUMERIC(TEXT)</a:t>
            </a:r>
            <a:endParaRPr lang="en-US" sz="2000">
              <a:latin typeface="Adobe Garamond Pro Bold" panose="02020702060506020403" charset="0"/>
              <a:cs typeface="Adobe Garamond Pro Bold" panose="02020702060506020403" charset="0"/>
              <a:sym typeface="+mn-ea"/>
            </a:endParaRPr>
          </a:p>
          <a:p>
            <a:pPr indent="0">
              <a:buNone/>
            </a:pPr>
            <a:r>
              <a:rPr lang="en-US" sz="2000">
                <a:latin typeface="Adobe Garamond Pro Bold" panose="02020702060506020403" charset="0"/>
                <a:cs typeface="Adobe Garamond Pro Bold" panose="02020702060506020403" charset="0"/>
                <a:sym typeface="+mn-ea"/>
              </a:rPr>
              <a:t>               NAME- ALPHABETICAL(TEXT)</a:t>
            </a:r>
            <a:endParaRPr lang="en-US" sz="2000">
              <a:latin typeface="Adobe Garamond Pro Bold" panose="02020702060506020403" charset="0"/>
              <a:cs typeface="Adobe Garamond Pro Bold" panose="02020702060506020403" charset="0"/>
              <a:sym typeface="+mn-ea"/>
            </a:endParaRPr>
          </a:p>
          <a:p>
            <a:pPr indent="0">
              <a:buNone/>
            </a:pPr>
            <a:r>
              <a:rPr lang="en-US" sz="2000">
                <a:latin typeface="Adobe Garamond Pro Bold" panose="02020702060506020403" charset="0"/>
                <a:cs typeface="Adobe Garamond Pro Bold" panose="02020702060506020403" charset="0"/>
                <a:sym typeface="+mn-ea"/>
              </a:rPr>
              <a:t>               GENDER- ALPHABETICAL(TEXT)</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DEPARTMENT - ALPHABETICAL(TEXT)</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SALARY - NUMERICAL </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START DATE - ALPHANUMERIC(TEXT)</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FTE- NUMERICAL</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EMPLOYEE TYPE- ALPHABETICAL(TEXT)</a:t>
            </a:r>
            <a:endParaRPr lang="en-US" sz="2000">
              <a:latin typeface="Adobe Garamond Pro Bold" panose="02020702060506020403" charset="0"/>
              <a:cs typeface="Adobe Garamond Pro Bold" panose="02020702060506020403" charset="0"/>
            </a:endParaRPr>
          </a:p>
          <a:p>
            <a:pPr lvl="2" indent="0" algn="just">
              <a:buNone/>
            </a:pPr>
            <a:r>
              <a:rPr lang="en-US" sz="2000">
                <a:latin typeface="Adobe Garamond Pro Bold" panose="02020702060506020403" charset="0"/>
                <a:cs typeface="Adobe Garamond Pro Bold" panose="02020702060506020403" charset="0"/>
                <a:sym typeface="+mn-ea"/>
              </a:rPr>
              <a:t>EMPLOYEE LOCATION- ALPHABETICAL(TEXT)</a:t>
            </a:r>
            <a:endParaRPr lang="en-US" sz="2000">
              <a:latin typeface="Adobe Garamond Pro Bold" panose="02020702060506020403" charset="0"/>
              <a:cs typeface="Adobe Garamond Pro Bold" panose="02020702060506020403" charset="0"/>
              <a:sym typeface="+mn-ea"/>
            </a:endParaRPr>
          </a:p>
          <a:p>
            <a:pPr lvl="2" indent="0" algn="just">
              <a:buFont typeface="Wingdings" panose="05000000000000000000" charset="0"/>
              <a:buNone/>
            </a:pPr>
            <a:endParaRPr lang="en-US" sz="2000">
              <a:latin typeface="Adobe Garamond Pro Bold" panose="02020702060506020403" charset="0"/>
              <a:cs typeface="Adobe Garamond Pro Bold" panose="02020702060506020403" charset="0"/>
              <a:sym typeface="+mn-ea"/>
            </a:endParaRPr>
          </a:p>
          <a:p>
            <a:pPr lvl="2" indent="0" algn="just">
              <a:buNone/>
            </a:pPr>
            <a:endParaRPr lang="en-US" sz="2000">
              <a:latin typeface="Adobe Garamond Pro Bold" panose="02020702060506020403" charset="0"/>
              <a:cs typeface="Adobe Garamond Pro Bold" panose="02020702060506020403" charset="0"/>
              <a:sym typeface="+mn-ea"/>
            </a:endParaRPr>
          </a:p>
        </p:txBody>
      </p:sp>
      <p:sp>
        <p:nvSpPr>
          <p:cNvPr id="3" name="Text Box 2"/>
          <p:cNvSpPr txBox="1"/>
          <p:nvPr/>
        </p:nvSpPr>
        <p:spPr>
          <a:xfrm>
            <a:off x="2209800" y="4800600"/>
            <a:ext cx="6616700" cy="1300480"/>
          </a:xfrm>
          <a:prstGeom prst="rect">
            <a:avLst/>
          </a:prstGeom>
          <a:noFill/>
        </p:spPr>
        <p:txBody>
          <a:bodyPr wrap="square" rtlCol="0" anchor="t">
            <a:noAutofit/>
          </a:bodyPr>
          <a:p>
            <a:r>
              <a:rPr lang="en-US" b="1">
                <a:gradFill>
                  <a:gsLst>
                    <a:gs pos="0">
                      <a:srgbClr val="7B32B2"/>
                    </a:gs>
                    <a:gs pos="100000">
                      <a:srgbClr val="401A5D"/>
                    </a:gs>
                  </a:gsLst>
                  <a:lin scaled="0"/>
                </a:gradFill>
                <a:effectLst>
                  <a:outerShdw blurRad="38100" dist="38100" dir="2700000" algn="tl">
                    <a:srgbClr val="000000">
                      <a:alpha val="43137"/>
                    </a:srgbClr>
                  </a:outerShdw>
                </a:effectLst>
                <a:latin typeface="AR JULIAN" panose="02000000000000000000" charset="0"/>
                <a:cs typeface="AR JULIAN" panose="02000000000000000000" charset="0"/>
              </a:rPr>
              <a:t>USED FEATURES :</a:t>
            </a:r>
            <a:endParaRPr lang="en-US" b="1">
              <a:gradFill>
                <a:gsLst>
                  <a:gs pos="0">
                    <a:srgbClr val="7B32B2"/>
                  </a:gs>
                  <a:gs pos="100000">
                    <a:srgbClr val="401A5D"/>
                  </a:gs>
                </a:gsLst>
                <a:lin scaled="0"/>
              </a:gradFill>
              <a:effectLst>
                <a:outerShdw blurRad="38100" dist="38100" dir="2700000" algn="tl">
                  <a:srgbClr val="000000">
                    <a:alpha val="43137"/>
                  </a:srgbClr>
                </a:outerShdw>
              </a:effectLst>
              <a:latin typeface="AR JULIAN" panose="02000000000000000000" charset="0"/>
              <a:cs typeface="AR JULIAN" panose="02000000000000000000" charset="0"/>
            </a:endParaRPr>
          </a:p>
          <a:p>
            <a:pPr marL="1257300" lvl="2" indent="-342900">
              <a:buFont typeface="Wingdings" panose="05000000000000000000" charset="0"/>
              <a:buChar char="v"/>
            </a:pPr>
            <a:r>
              <a:rPr lang="en-US" sz="2000" i="1">
                <a:solidFill>
                  <a:schemeClr val="accent4">
                    <a:lumMod val="50000"/>
                  </a:schemeClr>
                </a:solidFill>
                <a:effectLst/>
                <a:latin typeface="Adobe Garamond Pro Bold" panose="02020702060506020403" charset="0"/>
                <a:cs typeface="Adobe Garamond Pro Bold" panose="02020702060506020403" charset="0"/>
              </a:rPr>
              <a:t>EDUCATION FIELD - ALPHABETICAL(TEXT)</a:t>
            </a:r>
            <a:endParaRPr lang="en-US" sz="2000" i="1">
              <a:solidFill>
                <a:schemeClr val="accent4">
                  <a:lumMod val="50000"/>
                </a:schemeClr>
              </a:solidFill>
              <a:effectLst/>
              <a:latin typeface="Adobe Garamond Pro Bold" panose="02020702060506020403" charset="0"/>
              <a:cs typeface="Adobe Garamond Pro Bold" panose="02020702060506020403" charset="0"/>
            </a:endParaRPr>
          </a:p>
          <a:p>
            <a:pPr marL="1257300" lvl="2" indent="-342900">
              <a:buFont typeface="Wingdings" panose="05000000000000000000" charset="0"/>
              <a:buChar char="v"/>
            </a:pPr>
            <a:r>
              <a:rPr lang="en-US" sz="2000" i="1">
                <a:solidFill>
                  <a:schemeClr val="accent4">
                    <a:lumMod val="50000"/>
                  </a:schemeClr>
                </a:solidFill>
                <a:effectLst/>
                <a:latin typeface="Adobe Garamond Pro Bold" panose="02020702060506020403" charset="0"/>
                <a:cs typeface="Adobe Garamond Pro Bold" panose="02020702060506020403" charset="0"/>
              </a:rPr>
              <a:t>EMPLOYEE COUNT - NUMERICAL</a:t>
            </a:r>
            <a:endParaRPr lang="en-US" sz="2000" i="1">
              <a:solidFill>
                <a:schemeClr val="accent4">
                  <a:lumMod val="50000"/>
                </a:schemeClr>
              </a:solidFill>
              <a:effectLst/>
              <a:latin typeface="Adobe Garamond Pro Bold" panose="02020702060506020403" charset="0"/>
              <a:cs typeface="Adobe Garamond Pro Bold" panose="02020702060506020403" charset="0"/>
            </a:endParaRPr>
          </a:p>
          <a:p>
            <a:pPr marL="1257300" lvl="2" indent="-342900">
              <a:buFont typeface="Wingdings" panose="05000000000000000000" charset="0"/>
              <a:buChar char="v"/>
            </a:pPr>
            <a:r>
              <a:rPr lang="en-US" sz="2000" i="1">
                <a:solidFill>
                  <a:schemeClr val="accent4">
                    <a:lumMod val="50000"/>
                  </a:schemeClr>
                </a:solidFill>
                <a:effectLst/>
                <a:latin typeface="Adobe Garamond Pro Bold" panose="02020702060506020403" charset="0"/>
                <a:cs typeface="Adobe Garamond Pro Bold" panose="02020702060506020403" charset="0"/>
              </a:rPr>
              <a:t>JOB ROLE - ALPHABETICAL(TEXT)</a:t>
            </a:r>
            <a:endParaRPr lang="en-US" sz="2000" i="1">
              <a:solidFill>
                <a:schemeClr val="accent4">
                  <a:lumMod val="50000"/>
                </a:schemeClr>
              </a:solidFill>
              <a:effectLst/>
              <a:latin typeface="Adobe Garamond Pro Bold" panose="02020702060506020403" charset="0"/>
              <a:cs typeface="Adobe Garamond Pro Bold" panose="02020702060506020403" charset="0"/>
            </a:endParaRPr>
          </a:p>
        </p:txBody>
      </p:sp>
      <p:sp>
        <p:nvSpPr>
          <p:cNvPr id="6" name="Rectangles 5"/>
          <p:cNvSpPr/>
          <p:nvPr/>
        </p:nvSpPr>
        <p:spPr>
          <a:xfrm flipH="1">
            <a:off x="2116455" y="4724400"/>
            <a:ext cx="6366510" cy="1433830"/>
          </a:xfrm>
          <a:prstGeom prst="rect">
            <a:avLst/>
          </a:prstGeom>
          <a:ln>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220200" y="5715000"/>
            <a:ext cx="224155" cy="263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420620" y="1828800"/>
            <a:ext cx="6932930" cy="3051175"/>
          </a:xfrm>
          <a:prstGeom prst="rect">
            <a:avLst/>
          </a:prstGeom>
          <a:noFill/>
        </p:spPr>
        <p:txBody>
          <a:bodyPr wrap="square" rtlCol="0">
            <a:no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Effective data visualization makes it easier to present complex data in an engaging and understandable way.</a:t>
            </a:r>
            <a:endParaRPr lang="en-IN"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Well-presented data can have a significant impact on decision-makers, helping to drive change and innovation</a:t>
            </a:r>
            <a:endParaRPr lang="en-US" alt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3458</Words>
  <Application>WPS Presentation</Application>
  <PresentationFormat>Widescreen</PresentationFormat>
  <Paragraphs>211</Paragraphs>
  <Slides>13</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Trebuchet MS</vt:lpstr>
      <vt:lpstr>Times New Roman</vt:lpstr>
      <vt:lpstr>AR JULIAN</vt:lpstr>
      <vt:lpstr>Wingdings</vt:lpstr>
      <vt:lpstr>Adobe Garamond Pro Bold</vt:lpstr>
      <vt:lpstr>Andalus</vt:lpstr>
      <vt:lpstr>Calibri</vt:lpstr>
      <vt:lpstr>Adobe Caslon Pro Bold</vt:lpstr>
      <vt:lpstr>Microsoft YaHei</vt:lpstr>
      <vt:lpstr>Arial Unicode MS</vt:lpstr>
      <vt:lpstr>Arial Black</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2. LINE DIAGRAM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Edit</cp:lastModifiedBy>
  <cp:revision>21</cp:revision>
  <dcterms:created xsi:type="dcterms:W3CDTF">2024-03-29T15:07:00Z</dcterms:created>
  <dcterms:modified xsi:type="dcterms:W3CDTF">2024-08-30T16:31:58Z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2024-03-30T14:30:00Z</vt:filetime>
  </property>
  <property fmtid="{D5CDD505-2E9C-101B-9397-08002B2CF9AE}" pid="4" name="ICV">
    <vt:lpwstr>EE017F675DE441B48B89FC44AE334591_13</vt:lpwstr>
  </property>
  <property fmtid="{D5CDD505-2E9C-101B-9397-08002B2CF9AE}" pid="5" name="KSOProductBuildVer">
    <vt:lpwstr>1033-12.2.0.13472</vt:lpwstr>
  </property>
</Properties>
</file>