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IRUTHIKA32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7944-DD9F-4598-894A-678CF1DBB939}"/>
              </a:ext>
            </a:extLst>
          </p:cNvPr>
          <p:cNvSpPr>
            <a:spLocks noGrp="1"/>
          </p:cNvSpPr>
          <p:nvPr>
            <p:ph type="ctrTitle"/>
          </p:nvPr>
        </p:nvSpPr>
        <p:spPr>
          <a:xfrm>
            <a:off x="1876424" y="1122363"/>
            <a:ext cx="8791575" cy="857439"/>
          </a:xfrm>
        </p:spPr>
        <p:txBody>
          <a:bodyPr/>
          <a:lstStyle/>
          <a:p>
            <a:r>
              <a:rPr lang="en-IN" b="1" u="sng" dirty="0" err="1">
                <a:solidFill>
                  <a:schemeClr val="bg1"/>
                </a:solidFill>
              </a:rPr>
              <a:t>HandwrittenDigits</a:t>
            </a:r>
            <a:r>
              <a:rPr lang="en-IN" b="1" u="sng" dirty="0">
                <a:solidFill>
                  <a:schemeClr val="bg1"/>
                </a:solidFill>
              </a:rPr>
              <a:t> GAN:</a:t>
            </a:r>
          </a:p>
        </p:txBody>
      </p:sp>
      <p:sp>
        <p:nvSpPr>
          <p:cNvPr id="3" name="Subtitle 2">
            <a:extLst>
              <a:ext uri="{FF2B5EF4-FFF2-40B4-BE49-F238E27FC236}">
                <a16:creationId xmlns:a16="http://schemas.microsoft.com/office/drawing/2014/main" id="{42229CDA-00D9-490B-B0CA-65FF20485939}"/>
              </a:ext>
            </a:extLst>
          </p:cNvPr>
          <p:cNvSpPr>
            <a:spLocks noGrp="1"/>
          </p:cNvSpPr>
          <p:nvPr>
            <p:ph type="subTitle" idx="1"/>
          </p:nvPr>
        </p:nvSpPr>
        <p:spPr>
          <a:xfrm>
            <a:off x="1876424" y="2147582"/>
            <a:ext cx="8791575" cy="3110218"/>
          </a:xfrm>
        </p:spPr>
        <p:txBody>
          <a:bodyPr>
            <a:normAutofit/>
          </a:bodyPr>
          <a:lstStyle/>
          <a:p>
            <a:r>
              <a:rPr lang="en-IN" b="1" dirty="0">
                <a:solidFill>
                  <a:schemeClr val="bg1"/>
                </a:solidFill>
              </a:rPr>
              <a:t>DONE BY :</a:t>
            </a:r>
          </a:p>
          <a:p>
            <a:pPr algn="ctr"/>
            <a:r>
              <a:rPr lang="en-IN" dirty="0" err="1">
                <a:solidFill>
                  <a:schemeClr val="bg1"/>
                </a:solidFill>
              </a:rPr>
              <a:t>kiruthika.p</a:t>
            </a:r>
            <a:r>
              <a:rPr lang="en-IN" dirty="0">
                <a:solidFill>
                  <a:schemeClr val="bg1"/>
                </a:solidFill>
              </a:rPr>
              <a:t> </a:t>
            </a:r>
            <a:r>
              <a:rPr lang="en-IN" dirty="0" err="1">
                <a:solidFill>
                  <a:schemeClr val="bg1"/>
                </a:solidFill>
              </a:rPr>
              <a:t>btech</a:t>
            </a:r>
            <a:r>
              <a:rPr lang="en-IN" dirty="0">
                <a:solidFill>
                  <a:schemeClr val="bg1"/>
                </a:solidFill>
              </a:rPr>
              <a:t>/it 3</a:t>
            </a:r>
            <a:r>
              <a:rPr lang="en-IN" baseline="30000" dirty="0">
                <a:solidFill>
                  <a:schemeClr val="bg1"/>
                </a:solidFill>
              </a:rPr>
              <a:t>rd</a:t>
            </a:r>
            <a:r>
              <a:rPr lang="en-IN" dirty="0">
                <a:solidFill>
                  <a:schemeClr val="bg1"/>
                </a:solidFill>
              </a:rPr>
              <a:t> </a:t>
            </a:r>
            <a:r>
              <a:rPr lang="en-IN" dirty="0" err="1">
                <a:solidFill>
                  <a:schemeClr val="bg1"/>
                </a:solidFill>
              </a:rPr>
              <a:t>yeaR</a:t>
            </a:r>
            <a:endParaRPr lang="en-IN" dirty="0">
              <a:solidFill>
                <a:schemeClr val="bg1"/>
              </a:solidFill>
            </a:endParaRPr>
          </a:p>
          <a:p>
            <a:pPr algn="ctr"/>
            <a:r>
              <a:rPr lang="en-IN" dirty="0">
                <a:solidFill>
                  <a:schemeClr val="bg1"/>
                </a:solidFill>
              </a:rPr>
              <a:t>210921205027</a:t>
            </a:r>
          </a:p>
          <a:p>
            <a:pPr algn="ctr"/>
            <a:r>
              <a:rPr lang="en-IN" dirty="0">
                <a:solidFill>
                  <a:schemeClr val="bg1"/>
                </a:solidFill>
              </a:rPr>
              <a:t>   </a:t>
            </a:r>
            <a:r>
              <a:rPr lang="en-IN" cap="none" dirty="0">
                <a:solidFill>
                  <a:schemeClr val="bg1"/>
                </a:solidFill>
                <a:hlinkClick r:id="rId2">
                  <a:extLst>
                    <a:ext uri="{A12FA001-AC4F-418D-AE19-62706E023703}">
                      <ahyp:hlinkClr xmlns:ahyp="http://schemas.microsoft.com/office/drawing/2018/hyperlinkcolor" val="tx"/>
                    </a:ext>
                  </a:extLst>
                </a:hlinkClick>
              </a:rPr>
              <a:t>kiruthika3204@gmail.com</a:t>
            </a:r>
            <a:endParaRPr lang="en-IN" cap="none" dirty="0">
              <a:solidFill>
                <a:schemeClr val="bg1"/>
              </a:solidFill>
            </a:endParaRPr>
          </a:p>
          <a:p>
            <a:pPr algn="ctr"/>
            <a:r>
              <a:rPr lang="en-IN" dirty="0">
                <a:solidFill>
                  <a:schemeClr val="bg1"/>
                </a:solidFill>
              </a:rPr>
              <a:t>     LOYOLA INSTITUTE OF TECHNOLOGY </a:t>
            </a:r>
          </a:p>
          <a:p>
            <a:pPr algn="ctr"/>
            <a:r>
              <a:rPr lang="en-IN" dirty="0">
                <a:solidFill>
                  <a:schemeClr val="bg1"/>
                </a:solidFill>
              </a:rPr>
              <a:t>    PALANCHUR,CHENNAI-123</a:t>
            </a:r>
          </a:p>
          <a:p>
            <a:endParaRPr lang="en-IN" dirty="0"/>
          </a:p>
        </p:txBody>
      </p:sp>
    </p:spTree>
    <p:extLst>
      <p:ext uri="{BB962C8B-B14F-4D97-AF65-F5344CB8AC3E}">
        <p14:creationId xmlns:p14="http://schemas.microsoft.com/office/powerpoint/2010/main" val="59452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5E1A-E943-4189-92E4-1A5FE1E97F04}"/>
              </a:ext>
            </a:extLst>
          </p:cNvPr>
          <p:cNvSpPr>
            <a:spLocks noGrp="1"/>
          </p:cNvSpPr>
          <p:nvPr>
            <p:ph type="title"/>
          </p:nvPr>
        </p:nvSpPr>
        <p:spPr/>
        <p:txBody>
          <a:bodyPr/>
          <a:lstStyle/>
          <a:p>
            <a:r>
              <a:rPr lang="en-IN" b="1" u="sng" dirty="0">
                <a:solidFill>
                  <a:schemeClr val="bg1"/>
                </a:solidFill>
              </a:rPr>
              <a:t>ALGORITHM</a:t>
            </a:r>
            <a:r>
              <a:rPr lang="en-IN" b="1" u="sng" dirty="0"/>
              <a:t>:</a:t>
            </a:r>
            <a:endParaRPr lang="en-IN" dirty="0"/>
          </a:p>
        </p:txBody>
      </p:sp>
      <p:sp>
        <p:nvSpPr>
          <p:cNvPr id="3" name="Content Placeholder 2">
            <a:extLst>
              <a:ext uri="{FF2B5EF4-FFF2-40B4-BE49-F238E27FC236}">
                <a16:creationId xmlns:a16="http://schemas.microsoft.com/office/drawing/2014/main" id="{775DF052-11DB-49B0-99AA-F575995D049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Load and Preprocess MNIST </a:t>
            </a:r>
            <a:r>
              <a:rPr lang="en-US" b="1" dirty="0" err="1"/>
              <a:t>DaTa</a:t>
            </a:r>
            <a:r>
              <a:rPr lang="en-US" b="1" dirty="0"/>
              <a:t> set </a:t>
            </a:r>
            <a:r>
              <a:rPr lang="en-US" dirty="0"/>
              <a:t>: Load the MNIST dataset and preprocess it by scaling pixel values to the range [0, 1].</a:t>
            </a:r>
          </a:p>
          <a:p>
            <a:pPr>
              <a:buFont typeface="Wingdings" panose="05000000000000000000" pitchFamily="2" charset="2"/>
              <a:buChar char="Ø"/>
            </a:pPr>
            <a:r>
              <a:rPr lang="en-US" b="1" dirty="0"/>
              <a:t>Build and Compile Discriminator</a:t>
            </a:r>
            <a:r>
              <a:rPr lang="en-US" dirty="0"/>
              <a:t> : Build the discriminator model and compile it with an optimizer and loss function.</a:t>
            </a:r>
          </a:p>
          <a:p>
            <a:pPr>
              <a:buFont typeface="Wingdings" panose="05000000000000000000" pitchFamily="2" charset="2"/>
              <a:buChar char="Ø"/>
            </a:pPr>
            <a:r>
              <a:rPr lang="en-US" dirty="0"/>
              <a:t> </a:t>
            </a:r>
            <a:r>
              <a:rPr lang="en-US" b="1" dirty="0"/>
              <a:t>Build and Compile Generator </a:t>
            </a:r>
            <a:r>
              <a:rPr lang="en-US" dirty="0"/>
              <a:t>: Build the generator model and compile it with an optimizer and loss function. </a:t>
            </a:r>
          </a:p>
          <a:p>
            <a:pPr>
              <a:buFont typeface="Wingdings" panose="05000000000000000000" pitchFamily="2" charset="2"/>
              <a:buChar char="Ø"/>
            </a:pPr>
            <a:r>
              <a:rPr lang="en-US" b="1" dirty="0"/>
              <a:t>Build and Compile GAN </a:t>
            </a:r>
            <a:r>
              <a:rPr lang="en-US" dirty="0"/>
              <a:t>: Build the GAN model by combining the generator and discriminator. Compile the GAN with an optimizer and loss function. </a:t>
            </a:r>
            <a:endParaRPr lang="en-IN" dirty="0"/>
          </a:p>
        </p:txBody>
      </p:sp>
    </p:spTree>
    <p:extLst>
      <p:ext uri="{BB962C8B-B14F-4D97-AF65-F5344CB8AC3E}">
        <p14:creationId xmlns:p14="http://schemas.microsoft.com/office/powerpoint/2010/main" val="329236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A505-728F-4178-87D2-F03CE8D0B5EE}"/>
              </a:ext>
            </a:extLst>
          </p:cNvPr>
          <p:cNvSpPr>
            <a:spLocks noGrp="1"/>
          </p:cNvSpPr>
          <p:nvPr>
            <p:ph type="title"/>
          </p:nvPr>
        </p:nvSpPr>
        <p:spPr/>
        <p:txBody>
          <a:bodyPr/>
          <a:lstStyle/>
          <a:p>
            <a:r>
              <a:rPr lang="en-IN" b="1" u="sng" dirty="0">
                <a:solidFill>
                  <a:schemeClr val="bg1"/>
                </a:solidFill>
              </a:rPr>
              <a:t>ALGORITHM</a:t>
            </a:r>
            <a:r>
              <a:rPr lang="en-IN" b="1" u="sng" dirty="0"/>
              <a:t>:</a:t>
            </a:r>
            <a:endParaRPr lang="en-IN" dirty="0"/>
          </a:p>
        </p:txBody>
      </p:sp>
      <p:sp>
        <p:nvSpPr>
          <p:cNvPr id="3" name="Content Placeholder 2">
            <a:extLst>
              <a:ext uri="{FF2B5EF4-FFF2-40B4-BE49-F238E27FC236}">
                <a16:creationId xmlns:a16="http://schemas.microsoft.com/office/drawing/2014/main" id="{0F7203BE-2ED5-4A29-A3E5-8511CEBC1E73}"/>
              </a:ext>
            </a:extLst>
          </p:cNvPr>
          <p:cNvSpPr>
            <a:spLocks noGrp="1"/>
          </p:cNvSpPr>
          <p:nvPr>
            <p:ph idx="1"/>
          </p:nvPr>
        </p:nvSpPr>
        <p:spPr/>
        <p:txBody>
          <a:bodyPr/>
          <a:lstStyle/>
          <a:p>
            <a:pPr>
              <a:buFont typeface="Wingdings" panose="05000000000000000000" pitchFamily="2" charset="2"/>
              <a:buChar char="Ø"/>
            </a:pPr>
            <a:r>
              <a:rPr lang="en-US" b="1" dirty="0"/>
              <a:t>Training Loop :</a:t>
            </a:r>
            <a:r>
              <a:rPr lang="en-US" dirty="0"/>
              <a:t> Iterate over a fixed number of epochs:</a:t>
            </a:r>
          </a:p>
          <a:p>
            <a:pPr>
              <a:buFont typeface="Wingdings" panose="05000000000000000000" pitchFamily="2" charset="2"/>
              <a:buChar char="Ø"/>
            </a:pPr>
            <a:r>
              <a:rPr lang="en-US" b="1" dirty="0"/>
              <a:t>Evaluation and Visualization </a:t>
            </a:r>
            <a:r>
              <a:rPr lang="en-US" dirty="0"/>
              <a:t>: Evaluate the trained GAN model and visualize generated images to assess the quality of digit generation. </a:t>
            </a:r>
            <a:endParaRPr lang="en-IN" dirty="0"/>
          </a:p>
        </p:txBody>
      </p:sp>
    </p:spTree>
    <p:extLst>
      <p:ext uri="{BB962C8B-B14F-4D97-AF65-F5344CB8AC3E}">
        <p14:creationId xmlns:p14="http://schemas.microsoft.com/office/powerpoint/2010/main" val="356046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1052-6915-4557-A96A-E8FCC76A510A}"/>
              </a:ext>
            </a:extLst>
          </p:cNvPr>
          <p:cNvSpPr>
            <a:spLocks noGrp="1"/>
          </p:cNvSpPr>
          <p:nvPr>
            <p:ph type="title"/>
          </p:nvPr>
        </p:nvSpPr>
        <p:spPr/>
        <p:txBody>
          <a:bodyPr/>
          <a:lstStyle/>
          <a:p>
            <a:r>
              <a:rPr lang="en-IN" b="1" u="sng" dirty="0">
                <a:solidFill>
                  <a:schemeClr val="bg1"/>
                </a:solidFill>
              </a:rPr>
              <a:t>DEPLOYMENT</a:t>
            </a:r>
            <a:r>
              <a:rPr lang="en-IN" b="1" u="sng" dirty="0"/>
              <a:t>:</a:t>
            </a:r>
          </a:p>
        </p:txBody>
      </p:sp>
      <p:sp>
        <p:nvSpPr>
          <p:cNvPr id="3" name="Content Placeholder 2">
            <a:extLst>
              <a:ext uri="{FF2B5EF4-FFF2-40B4-BE49-F238E27FC236}">
                <a16:creationId xmlns:a16="http://schemas.microsoft.com/office/drawing/2014/main" id="{6646A297-C378-43CD-B0CA-77AD0FD9B557}"/>
              </a:ext>
            </a:extLst>
          </p:cNvPr>
          <p:cNvSpPr>
            <a:spLocks noGrp="1"/>
          </p:cNvSpPr>
          <p:nvPr>
            <p:ph idx="1"/>
          </p:nvPr>
        </p:nvSpPr>
        <p:spPr/>
        <p:txBody>
          <a:bodyPr>
            <a:normAutofit fontScale="92500"/>
          </a:bodyPr>
          <a:lstStyle/>
          <a:p>
            <a:pPr>
              <a:buFont typeface="Wingdings" panose="05000000000000000000" pitchFamily="2" charset="2"/>
              <a:buChar char="Ø"/>
            </a:pPr>
            <a:r>
              <a:rPr lang="en-IN" b="1" dirty="0"/>
              <a:t>Model Serialization</a:t>
            </a:r>
            <a:r>
              <a:rPr lang="en-IN" dirty="0"/>
              <a:t> : Save the trained generator model to disk using HDF5orSavedModel format.</a:t>
            </a:r>
          </a:p>
          <a:p>
            <a:pPr>
              <a:buFont typeface="Wingdings" panose="05000000000000000000" pitchFamily="2" charset="2"/>
              <a:buChar char="Ø"/>
            </a:pPr>
            <a:r>
              <a:rPr lang="en-IN" b="1" dirty="0"/>
              <a:t> Web Application Deployment </a:t>
            </a:r>
            <a:r>
              <a:rPr lang="en-IN" dirty="0"/>
              <a:t>: Build a web app with Flask or Django, load the model, expose an endpoint for image generation, and return generated images. </a:t>
            </a:r>
          </a:p>
          <a:p>
            <a:pPr>
              <a:buFont typeface="Wingdings" panose="05000000000000000000" pitchFamily="2" charset="2"/>
              <a:buChar char="Ø"/>
            </a:pPr>
            <a:r>
              <a:rPr lang="en-IN" b="1" dirty="0"/>
              <a:t>Cloud  Deployment </a:t>
            </a:r>
            <a:r>
              <a:rPr lang="en-IN" dirty="0"/>
              <a:t>: Deploy the model on GCP, AWS ,or Azure ,expose endpoints over HTTP(S) or </a:t>
            </a:r>
            <a:r>
              <a:rPr lang="en-IN" dirty="0" err="1"/>
              <a:t>Grpc</a:t>
            </a:r>
            <a:r>
              <a:rPr lang="en-IN" dirty="0"/>
              <a:t> ,and  secure access. API Deployment: Serve the model as a RESTful org RPC API using TensorFlow Serving or ONNX Runtime, and integrate with other systems. </a:t>
            </a:r>
          </a:p>
        </p:txBody>
      </p:sp>
    </p:spTree>
    <p:extLst>
      <p:ext uri="{BB962C8B-B14F-4D97-AF65-F5344CB8AC3E}">
        <p14:creationId xmlns:p14="http://schemas.microsoft.com/office/powerpoint/2010/main" val="107463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B93-1E22-41F7-A7C6-56C2EC2D93C2}"/>
              </a:ext>
            </a:extLst>
          </p:cNvPr>
          <p:cNvSpPr>
            <a:spLocks noGrp="1"/>
          </p:cNvSpPr>
          <p:nvPr>
            <p:ph type="title"/>
          </p:nvPr>
        </p:nvSpPr>
        <p:spPr/>
        <p:txBody>
          <a:bodyPr/>
          <a:lstStyle/>
          <a:p>
            <a:r>
              <a:rPr lang="en-IN" b="1" u="sng" dirty="0">
                <a:solidFill>
                  <a:schemeClr val="bg1"/>
                </a:solidFill>
              </a:rPr>
              <a:t>DEPLOYMENT</a:t>
            </a:r>
            <a:r>
              <a:rPr lang="en-IN" b="1" u="sng" dirty="0"/>
              <a:t>:</a:t>
            </a:r>
            <a:endParaRPr lang="en-IN" dirty="0"/>
          </a:p>
        </p:txBody>
      </p:sp>
      <p:sp>
        <p:nvSpPr>
          <p:cNvPr id="3" name="Content Placeholder 2">
            <a:extLst>
              <a:ext uri="{FF2B5EF4-FFF2-40B4-BE49-F238E27FC236}">
                <a16:creationId xmlns:a16="http://schemas.microsoft.com/office/drawing/2014/main" id="{750B19C7-3809-4BD9-A77F-5FE50FFC9E1B}"/>
              </a:ext>
            </a:extLst>
          </p:cNvPr>
          <p:cNvSpPr>
            <a:spLocks noGrp="1"/>
          </p:cNvSpPr>
          <p:nvPr>
            <p:ph idx="1"/>
          </p:nvPr>
        </p:nvSpPr>
        <p:spPr/>
        <p:txBody>
          <a:bodyPr/>
          <a:lstStyle/>
          <a:p>
            <a:pPr>
              <a:buFont typeface="Wingdings" panose="05000000000000000000" pitchFamily="2" charset="2"/>
              <a:buChar char="Ø"/>
            </a:pPr>
            <a:r>
              <a:rPr lang="en-IN" b="1" dirty="0"/>
              <a:t>Monitoring and Maintenance </a:t>
            </a:r>
            <a:r>
              <a:rPr lang="en-IN" dirty="0"/>
              <a:t>: Implement monitoring, logging, and alerting mechanisms, and perform regular maintenance and updates.</a:t>
            </a:r>
          </a:p>
          <a:p>
            <a:pPr>
              <a:buFont typeface="Wingdings" panose="05000000000000000000" pitchFamily="2" charset="2"/>
              <a:buChar char="Ø"/>
            </a:pPr>
            <a:r>
              <a:rPr lang="en-IN" b="1" dirty="0"/>
              <a:t>Documentation and User Support </a:t>
            </a:r>
            <a:r>
              <a:rPr lang="en-IN" dirty="0"/>
              <a:t>: Provide user-friendly documentation and support channels for users. </a:t>
            </a:r>
          </a:p>
          <a:p>
            <a:pPr marL="0" indent="0">
              <a:buNone/>
            </a:pPr>
            <a:r>
              <a:rPr lang="en-IN" dirty="0"/>
              <a:t>                                          By following these steps, you can deploy your GAN model for MNIST digit generation effectively in various environments for real-world usage</a:t>
            </a:r>
          </a:p>
        </p:txBody>
      </p:sp>
    </p:spTree>
    <p:extLst>
      <p:ext uri="{BB962C8B-B14F-4D97-AF65-F5344CB8AC3E}">
        <p14:creationId xmlns:p14="http://schemas.microsoft.com/office/powerpoint/2010/main" val="147503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8EC5-3D81-4E11-84F2-9570813F5825}"/>
              </a:ext>
            </a:extLst>
          </p:cNvPr>
          <p:cNvSpPr>
            <a:spLocks noGrp="1"/>
          </p:cNvSpPr>
          <p:nvPr>
            <p:ph type="title"/>
          </p:nvPr>
        </p:nvSpPr>
        <p:spPr/>
        <p:txBody>
          <a:bodyPr/>
          <a:lstStyle/>
          <a:p>
            <a:r>
              <a:rPr lang="en-IN" b="1" u="sng" dirty="0">
                <a:solidFill>
                  <a:schemeClr val="bg1"/>
                </a:solidFill>
              </a:rPr>
              <a:t>RESULT</a:t>
            </a:r>
            <a:r>
              <a:rPr lang="en-IN" b="1" u="sng" dirty="0"/>
              <a:t>:</a:t>
            </a:r>
          </a:p>
        </p:txBody>
      </p:sp>
      <p:pic>
        <p:nvPicPr>
          <p:cNvPr id="5" name="Content Placeholder 4">
            <a:extLst>
              <a:ext uri="{FF2B5EF4-FFF2-40B4-BE49-F238E27FC236}">
                <a16:creationId xmlns:a16="http://schemas.microsoft.com/office/drawing/2014/main" id="{B4E2420F-DA59-4FB5-9A34-84C81F82CBEB}"/>
              </a:ext>
            </a:extLst>
          </p:cNvPr>
          <p:cNvPicPr>
            <a:picLocks noGrp="1" noChangeAspect="1"/>
          </p:cNvPicPr>
          <p:nvPr>
            <p:ph idx="1"/>
          </p:nvPr>
        </p:nvPicPr>
        <p:blipFill>
          <a:blip r:embed="rId2"/>
          <a:stretch>
            <a:fillRect/>
          </a:stretch>
        </p:blipFill>
        <p:spPr>
          <a:xfrm>
            <a:off x="1141414" y="1710267"/>
            <a:ext cx="9543520" cy="4368800"/>
          </a:xfrm>
        </p:spPr>
      </p:pic>
    </p:spTree>
    <p:extLst>
      <p:ext uri="{BB962C8B-B14F-4D97-AF65-F5344CB8AC3E}">
        <p14:creationId xmlns:p14="http://schemas.microsoft.com/office/powerpoint/2010/main" val="357773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156C-A3D0-4D77-832A-288903858132}"/>
              </a:ext>
            </a:extLst>
          </p:cNvPr>
          <p:cNvSpPr>
            <a:spLocks noGrp="1"/>
          </p:cNvSpPr>
          <p:nvPr>
            <p:ph type="title"/>
          </p:nvPr>
        </p:nvSpPr>
        <p:spPr/>
        <p:txBody>
          <a:bodyPr/>
          <a:lstStyle/>
          <a:p>
            <a:r>
              <a:rPr lang="en-IN" b="1" u="sng" dirty="0">
                <a:solidFill>
                  <a:schemeClr val="bg1"/>
                </a:solidFill>
              </a:rPr>
              <a:t>RESULT</a:t>
            </a:r>
            <a:r>
              <a:rPr lang="en-IN" b="1" u="sng" dirty="0"/>
              <a:t>:</a:t>
            </a:r>
            <a:endParaRPr lang="en-IN" dirty="0"/>
          </a:p>
        </p:txBody>
      </p:sp>
      <p:pic>
        <p:nvPicPr>
          <p:cNvPr id="5" name="Content Placeholder 4">
            <a:extLst>
              <a:ext uri="{FF2B5EF4-FFF2-40B4-BE49-F238E27FC236}">
                <a16:creationId xmlns:a16="http://schemas.microsoft.com/office/drawing/2014/main" id="{C2F8DA68-D0E5-4A6A-937A-5EEF919026B3}"/>
              </a:ext>
            </a:extLst>
          </p:cNvPr>
          <p:cNvPicPr>
            <a:picLocks noGrp="1" noChangeAspect="1"/>
          </p:cNvPicPr>
          <p:nvPr>
            <p:ph idx="1"/>
          </p:nvPr>
        </p:nvPicPr>
        <p:blipFill>
          <a:blip r:embed="rId2"/>
          <a:stretch>
            <a:fillRect/>
          </a:stretch>
        </p:blipFill>
        <p:spPr>
          <a:xfrm>
            <a:off x="1405467" y="1778000"/>
            <a:ext cx="9025466" cy="4461482"/>
          </a:xfrm>
        </p:spPr>
      </p:pic>
    </p:spTree>
    <p:extLst>
      <p:ext uri="{BB962C8B-B14F-4D97-AF65-F5344CB8AC3E}">
        <p14:creationId xmlns:p14="http://schemas.microsoft.com/office/powerpoint/2010/main" val="32167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4760-A3B2-4B62-86D6-A7F08F77162E}"/>
              </a:ext>
            </a:extLst>
          </p:cNvPr>
          <p:cNvSpPr>
            <a:spLocks noGrp="1"/>
          </p:cNvSpPr>
          <p:nvPr>
            <p:ph type="title"/>
          </p:nvPr>
        </p:nvSpPr>
        <p:spPr/>
        <p:txBody>
          <a:bodyPr/>
          <a:lstStyle/>
          <a:p>
            <a:r>
              <a:rPr lang="en-IN" b="1" u="sng" dirty="0">
                <a:solidFill>
                  <a:schemeClr val="bg1"/>
                </a:solidFill>
              </a:rPr>
              <a:t>CONCLUSION</a:t>
            </a:r>
            <a:r>
              <a:rPr lang="en-IN" b="1" u="sng" dirty="0"/>
              <a:t>:</a:t>
            </a:r>
          </a:p>
        </p:txBody>
      </p:sp>
      <p:sp>
        <p:nvSpPr>
          <p:cNvPr id="3" name="Content Placeholder 2">
            <a:extLst>
              <a:ext uri="{FF2B5EF4-FFF2-40B4-BE49-F238E27FC236}">
                <a16:creationId xmlns:a16="http://schemas.microsoft.com/office/drawing/2014/main" id="{2EFD615E-32B6-47F4-97ED-7062A9CA25D8}"/>
              </a:ext>
            </a:extLst>
          </p:cNvPr>
          <p:cNvSpPr>
            <a:spLocks noGrp="1"/>
          </p:cNvSpPr>
          <p:nvPr>
            <p:ph idx="1"/>
          </p:nvPr>
        </p:nvSpPr>
        <p:spPr/>
        <p:txBody>
          <a:bodyPr/>
          <a:lstStyle/>
          <a:p>
            <a:pPr>
              <a:buFont typeface="Wingdings" panose="05000000000000000000" pitchFamily="2" charset="2"/>
              <a:buChar char="Ø"/>
            </a:pPr>
            <a:r>
              <a:rPr lang="en-IN" dirty="0"/>
              <a:t>This project achieved successful implementation and training of a Generative Adversarial Network (GAN) for generating MNIST digit images using “ Tensor Flow and </a:t>
            </a:r>
            <a:r>
              <a:rPr lang="en-IN" dirty="0" err="1"/>
              <a:t>Keras</a:t>
            </a:r>
            <a:r>
              <a:rPr lang="en-IN" dirty="0"/>
              <a:t>” .</a:t>
            </a:r>
          </a:p>
          <a:p>
            <a:pPr>
              <a:buFont typeface="Wingdings" panose="05000000000000000000" pitchFamily="2" charset="2"/>
              <a:buChar char="Ø"/>
            </a:pPr>
            <a:r>
              <a:rPr lang="en-IN" dirty="0"/>
              <a:t> Deployment options such as web apps ,</a:t>
            </a:r>
            <a:r>
              <a:rPr lang="en-IN" dirty="0" err="1"/>
              <a:t>cloudservices</a:t>
            </a:r>
            <a:r>
              <a:rPr lang="en-IN" dirty="0"/>
              <a:t>, and APIs were explored, highlighting the GAN’s potential for real-world applications. Ongoing optimization efforts can further enhance model usability and performance, promising broader impact in diverse domains. </a:t>
            </a:r>
          </a:p>
        </p:txBody>
      </p:sp>
    </p:spTree>
    <p:extLst>
      <p:ext uri="{BB962C8B-B14F-4D97-AF65-F5344CB8AC3E}">
        <p14:creationId xmlns:p14="http://schemas.microsoft.com/office/powerpoint/2010/main" val="298881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B967-C5AE-447F-947C-DE2886745E44}"/>
              </a:ext>
            </a:extLst>
          </p:cNvPr>
          <p:cNvSpPr>
            <a:spLocks noGrp="1"/>
          </p:cNvSpPr>
          <p:nvPr>
            <p:ph type="title"/>
          </p:nvPr>
        </p:nvSpPr>
        <p:spPr/>
        <p:txBody>
          <a:bodyPr/>
          <a:lstStyle/>
          <a:p>
            <a:r>
              <a:rPr lang="en-IN" b="1" u="sng" dirty="0">
                <a:solidFill>
                  <a:schemeClr val="bg1"/>
                </a:solidFill>
              </a:rPr>
              <a:t>REFERENCES</a:t>
            </a:r>
            <a:r>
              <a:rPr lang="en-IN" b="1" u="sng" dirty="0"/>
              <a:t>:</a:t>
            </a:r>
          </a:p>
        </p:txBody>
      </p:sp>
      <p:pic>
        <p:nvPicPr>
          <p:cNvPr id="5" name="Content Placeholder 4">
            <a:extLst>
              <a:ext uri="{FF2B5EF4-FFF2-40B4-BE49-F238E27FC236}">
                <a16:creationId xmlns:a16="http://schemas.microsoft.com/office/drawing/2014/main" id="{A8B797C1-B16D-4043-8101-5CE06D1313FE}"/>
              </a:ext>
            </a:extLst>
          </p:cNvPr>
          <p:cNvPicPr>
            <a:picLocks noGrp="1" noChangeAspect="1"/>
          </p:cNvPicPr>
          <p:nvPr>
            <p:ph idx="1"/>
          </p:nvPr>
        </p:nvPicPr>
        <p:blipFill>
          <a:blip r:embed="rId2"/>
          <a:stretch>
            <a:fillRect/>
          </a:stretch>
        </p:blipFill>
        <p:spPr>
          <a:xfrm>
            <a:off x="897467" y="1659467"/>
            <a:ext cx="9550400" cy="4580015"/>
          </a:xfrm>
        </p:spPr>
      </p:pic>
    </p:spTree>
    <p:extLst>
      <p:ext uri="{BB962C8B-B14F-4D97-AF65-F5344CB8AC3E}">
        <p14:creationId xmlns:p14="http://schemas.microsoft.com/office/powerpoint/2010/main" val="35970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FCD4-1695-4221-9DBB-9DAB61572F04}"/>
              </a:ext>
            </a:extLst>
          </p:cNvPr>
          <p:cNvSpPr>
            <a:spLocks noGrp="1"/>
          </p:cNvSpPr>
          <p:nvPr>
            <p:ph type="title"/>
          </p:nvPr>
        </p:nvSpPr>
        <p:spPr/>
        <p:txBody>
          <a:bodyPr/>
          <a:lstStyle/>
          <a:p>
            <a:r>
              <a:rPr lang="en-IN" b="1" u="sng" dirty="0">
                <a:solidFill>
                  <a:schemeClr val="bg1"/>
                </a:solidFill>
              </a:rPr>
              <a:t>OUTLINE :</a:t>
            </a:r>
          </a:p>
        </p:txBody>
      </p:sp>
      <p:sp>
        <p:nvSpPr>
          <p:cNvPr id="3" name="Content Placeholder 2">
            <a:extLst>
              <a:ext uri="{FF2B5EF4-FFF2-40B4-BE49-F238E27FC236}">
                <a16:creationId xmlns:a16="http://schemas.microsoft.com/office/drawing/2014/main" id="{AEAD2175-F6BD-4016-865B-BD037BA87C0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 Proposed System/Solution </a:t>
            </a:r>
          </a:p>
          <a:p>
            <a:pPr>
              <a:buFont typeface="Wingdings" panose="05000000000000000000" pitchFamily="2" charset="2"/>
              <a:buChar char="Ø"/>
            </a:pPr>
            <a:r>
              <a:rPr lang="en-US" dirty="0"/>
              <a:t>System Development Approach</a:t>
            </a:r>
          </a:p>
          <a:p>
            <a:pPr>
              <a:buFont typeface="Wingdings" panose="05000000000000000000" pitchFamily="2" charset="2"/>
              <a:buChar char="Ø"/>
            </a:pPr>
            <a:r>
              <a:rPr lang="en-US" dirty="0"/>
              <a:t> Algorithm and Deployment </a:t>
            </a:r>
          </a:p>
          <a:p>
            <a:pPr>
              <a:buFont typeface="Wingdings" panose="05000000000000000000" pitchFamily="2" charset="2"/>
              <a:buChar char="Ø"/>
            </a:pPr>
            <a:r>
              <a:rPr lang="en-US" dirty="0"/>
              <a:t>Result </a:t>
            </a:r>
          </a:p>
          <a:p>
            <a:pPr>
              <a:buFont typeface="Wingdings" panose="05000000000000000000" pitchFamily="2" charset="2"/>
              <a:buChar char="Ø"/>
            </a:pPr>
            <a:r>
              <a:rPr lang="en-US" dirty="0"/>
              <a:t>Conclusion </a:t>
            </a:r>
          </a:p>
          <a:p>
            <a:pPr>
              <a:buFont typeface="Wingdings" panose="05000000000000000000" pitchFamily="2" charset="2"/>
              <a:buChar char="Ø"/>
            </a:pPr>
            <a:r>
              <a:rPr lang="en-US" dirty="0"/>
              <a:t>References</a:t>
            </a:r>
            <a:endParaRPr lang="en-IN" dirty="0"/>
          </a:p>
        </p:txBody>
      </p:sp>
    </p:spTree>
    <p:extLst>
      <p:ext uri="{BB962C8B-B14F-4D97-AF65-F5344CB8AC3E}">
        <p14:creationId xmlns:p14="http://schemas.microsoft.com/office/powerpoint/2010/main" val="424478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B042-6DA8-4C0B-91DD-E133E2D4B465}"/>
              </a:ext>
            </a:extLst>
          </p:cNvPr>
          <p:cNvSpPr>
            <a:spLocks noGrp="1"/>
          </p:cNvSpPr>
          <p:nvPr>
            <p:ph type="title"/>
          </p:nvPr>
        </p:nvSpPr>
        <p:spPr/>
        <p:txBody>
          <a:bodyPr/>
          <a:lstStyle/>
          <a:p>
            <a:r>
              <a:rPr lang="en-IN" b="1" u="sng" dirty="0">
                <a:solidFill>
                  <a:schemeClr val="bg1"/>
                </a:solidFill>
              </a:rPr>
              <a:t>PROBLEM STATEMENT</a:t>
            </a:r>
            <a:r>
              <a:rPr lang="en-IN" b="1" u="sng" dirty="0"/>
              <a:t>:</a:t>
            </a:r>
          </a:p>
        </p:txBody>
      </p:sp>
      <p:sp>
        <p:nvSpPr>
          <p:cNvPr id="3" name="Content Placeholder 2">
            <a:extLst>
              <a:ext uri="{FF2B5EF4-FFF2-40B4-BE49-F238E27FC236}">
                <a16:creationId xmlns:a16="http://schemas.microsoft.com/office/drawing/2014/main" id="{B9406B6A-4DE3-40F7-9684-5C854805CD0B}"/>
              </a:ext>
            </a:extLst>
          </p:cNvPr>
          <p:cNvSpPr>
            <a:spLocks noGrp="1"/>
          </p:cNvSpPr>
          <p:nvPr>
            <p:ph idx="1"/>
          </p:nvPr>
        </p:nvSpPr>
        <p:spPr/>
        <p:txBody>
          <a:bodyPr>
            <a:normAutofit lnSpcReduction="10000"/>
          </a:bodyPr>
          <a:lstStyle/>
          <a:p>
            <a:r>
              <a:rPr lang="en-US" dirty="0"/>
              <a:t>Design and implement a Generative Adversarial Network(GAN) to generate realistic handwritten digits resembling those from the MNIST dataset. The objective is to train a GAN model using” Tensor Flow and </a:t>
            </a:r>
            <a:r>
              <a:rPr lang="en-US" dirty="0" err="1"/>
              <a:t>Keras</a:t>
            </a:r>
            <a:r>
              <a:rPr lang="en-US" dirty="0"/>
              <a:t>” to generate new digit images that closely resemble the distribution of digits in the MNIST dataset. </a:t>
            </a:r>
          </a:p>
          <a:p>
            <a:r>
              <a:rPr lang="en-US" dirty="0"/>
              <a:t>The model should be capable of generating diverse and visually convincing digit images, demonstrating the effectiveness of the GAN architecture for image generation tasks.</a:t>
            </a:r>
            <a:endParaRPr lang="en-IN" dirty="0"/>
          </a:p>
        </p:txBody>
      </p:sp>
    </p:spTree>
    <p:extLst>
      <p:ext uri="{BB962C8B-B14F-4D97-AF65-F5344CB8AC3E}">
        <p14:creationId xmlns:p14="http://schemas.microsoft.com/office/powerpoint/2010/main" val="188709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1EFF-A29E-4D83-8D78-F5E92291B761}"/>
              </a:ext>
            </a:extLst>
          </p:cNvPr>
          <p:cNvSpPr>
            <a:spLocks noGrp="1"/>
          </p:cNvSpPr>
          <p:nvPr>
            <p:ph type="title"/>
          </p:nvPr>
        </p:nvSpPr>
        <p:spPr>
          <a:xfrm>
            <a:off x="1141413" y="643685"/>
            <a:ext cx="9905998" cy="1478570"/>
          </a:xfrm>
        </p:spPr>
        <p:txBody>
          <a:bodyPr/>
          <a:lstStyle/>
          <a:p>
            <a:r>
              <a:rPr lang="en-IN" b="1" u="sng"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C8DACA1D-B3F6-496B-8917-452936D2F586}"/>
              </a:ext>
            </a:extLst>
          </p:cNvPr>
          <p:cNvSpPr>
            <a:spLocks noGrp="1"/>
          </p:cNvSpPr>
          <p:nvPr>
            <p:ph idx="1"/>
          </p:nvPr>
        </p:nvSpPr>
        <p:spPr>
          <a:xfrm>
            <a:off x="1141412" y="1778000"/>
            <a:ext cx="9905999" cy="4284133"/>
          </a:xfrm>
        </p:spPr>
        <p:txBody>
          <a:bodyPr>
            <a:normAutofit fontScale="92500"/>
          </a:bodyPr>
          <a:lstStyle/>
          <a:p>
            <a:pPr marL="0" indent="0">
              <a:buNone/>
            </a:pPr>
            <a:r>
              <a:rPr lang="en-US" dirty="0"/>
              <a:t>                                       The proposed system aims to utilize a GAN architecture to generate realistic handwritten digits similar to those found in the MNIST dataset. The system consists of the following components:</a:t>
            </a:r>
          </a:p>
          <a:p>
            <a:pPr marL="0" indent="0">
              <a:buNone/>
            </a:pPr>
            <a:r>
              <a:rPr lang="en-US" dirty="0"/>
              <a:t> 1. </a:t>
            </a:r>
            <a:r>
              <a:rPr lang="en-US" b="1" dirty="0"/>
              <a:t>Generator Model: </a:t>
            </a:r>
            <a:r>
              <a:rPr lang="en-US" dirty="0"/>
              <a:t>A neural network model designed to generate synthetic digit images. The generator takes random noise as input and outputs images that resemble handwritten digits. </a:t>
            </a:r>
          </a:p>
          <a:p>
            <a:pPr marL="0" indent="0">
              <a:buNone/>
            </a:pPr>
            <a:r>
              <a:rPr lang="en-US" dirty="0"/>
              <a:t>2.</a:t>
            </a:r>
            <a:r>
              <a:rPr lang="en-US" b="1" dirty="0"/>
              <a:t>Discriminator Model : </a:t>
            </a:r>
            <a:r>
              <a:rPr lang="en-US" dirty="0"/>
              <a:t>Another neural network model responsible for distinguishing between real and generated images. The discriminator learns to classify images as either real (from the MNIST dataset) or fake (generated by the generator).</a:t>
            </a:r>
            <a:endParaRPr lang="en-IN" dirty="0"/>
          </a:p>
        </p:txBody>
      </p:sp>
    </p:spTree>
    <p:extLst>
      <p:ext uri="{BB962C8B-B14F-4D97-AF65-F5344CB8AC3E}">
        <p14:creationId xmlns:p14="http://schemas.microsoft.com/office/powerpoint/2010/main" val="21991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E5DE-BB36-4751-9DC1-E3D46ACB50E5}"/>
              </a:ext>
            </a:extLst>
          </p:cNvPr>
          <p:cNvSpPr>
            <a:spLocks noGrp="1"/>
          </p:cNvSpPr>
          <p:nvPr>
            <p:ph type="title"/>
          </p:nvPr>
        </p:nvSpPr>
        <p:spPr/>
        <p:txBody>
          <a:bodyPr/>
          <a:lstStyle/>
          <a:p>
            <a:r>
              <a:rPr lang="en-IN" b="1" u="sng"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4FB83887-0688-44C9-AF82-959BDCBB69D5}"/>
              </a:ext>
            </a:extLst>
          </p:cNvPr>
          <p:cNvSpPr>
            <a:spLocks noGrp="1"/>
          </p:cNvSpPr>
          <p:nvPr>
            <p:ph idx="1"/>
          </p:nvPr>
        </p:nvSpPr>
        <p:spPr/>
        <p:txBody>
          <a:bodyPr>
            <a:normAutofit fontScale="85000" lnSpcReduction="20000"/>
          </a:bodyPr>
          <a:lstStyle/>
          <a:p>
            <a:r>
              <a:rPr lang="en-US" dirty="0"/>
              <a:t>3 .</a:t>
            </a:r>
            <a:r>
              <a:rPr lang="en-US" b="1" dirty="0"/>
              <a:t>GAN Model :</a:t>
            </a:r>
            <a:r>
              <a:rPr lang="en-US" dirty="0"/>
              <a:t> The GAN model combines the generator and discriminator. During training, the generator aims to produce images that can fool the discriminator into classifying them as real. Simultaneously, the discriminator learns to distinguish between real and generated images accurately. </a:t>
            </a:r>
          </a:p>
          <a:p>
            <a:r>
              <a:rPr lang="en-US" dirty="0"/>
              <a:t>4.</a:t>
            </a:r>
            <a:r>
              <a:rPr lang="en-US" b="1" dirty="0"/>
              <a:t>TrainingProcess</a:t>
            </a:r>
            <a:r>
              <a:rPr lang="en-US" dirty="0"/>
              <a:t> :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r>
              <a:rPr lang="en-US" dirty="0"/>
              <a:t>5.</a:t>
            </a:r>
            <a:r>
              <a:rPr lang="en-US" b="1" dirty="0"/>
              <a:t>EvaluationandTesting</a:t>
            </a:r>
            <a:r>
              <a:rPr lang="en-US" dirty="0"/>
              <a:t> : The trained GAN model is evaluated based on its ability to generate high-quality digit images that closely resemble those in the </a:t>
            </a:r>
            <a:endParaRPr lang="en-IN" dirty="0"/>
          </a:p>
        </p:txBody>
      </p:sp>
    </p:spTree>
    <p:extLst>
      <p:ext uri="{BB962C8B-B14F-4D97-AF65-F5344CB8AC3E}">
        <p14:creationId xmlns:p14="http://schemas.microsoft.com/office/powerpoint/2010/main" val="105028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265E-8DED-4DDC-8243-78902E405ABD}"/>
              </a:ext>
            </a:extLst>
          </p:cNvPr>
          <p:cNvSpPr>
            <a:spLocks noGrp="1"/>
          </p:cNvSpPr>
          <p:nvPr>
            <p:ph type="title"/>
          </p:nvPr>
        </p:nvSpPr>
        <p:spPr/>
        <p:txBody>
          <a:bodyPr/>
          <a:lstStyle/>
          <a:p>
            <a:r>
              <a:rPr lang="en-IN" b="1" u="sng" dirty="0">
                <a:solidFill>
                  <a:schemeClr val="bg1"/>
                </a:solidFill>
              </a:rPr>
              <a:t>PROBLEM</a:t>
            </a:r>
            <a:r>
              <a:rPr lang="en-IN" b="1" u="sng" dirty="0"/>
              <a:t> </a:t>
            </a:r>
            <a:r>
              <a:rPr lang="en-IN" b="1" u="sng" dirty="0">
                <a:solidFill>
                  <a:schemeClr val="bg1"/>
                </a:solidFill>
              </a:rPr>
              <a:t>STATEMENT</a:t>
            </a:r>
            <a:r>
              <a:rPr lang="en-IN" b="1" u="sng" dirty="0"/>
              <a:t>:</a:t>
            </a:r>
            <a:endParaRPr lang="en-IN" dirty="0"/>
          </a:p>
        </p:txBody>
      </p:sp>
      <p:sp>
        <p:nvSpPr>
          <p:cNvPr id="3" name="Content Placeholder 2">
            <a:extLst>
              <a:ext uri="{FF2B5EF4-FFF2-40B4-BE49-F238E27FC236}">
                <a16:creationId xmlns:a16="http://schemas.microsoft.com/office/drawing/2014/main" id="{2DC6030C-6645-47B1-AB10-5C01A7595E58}"/>
              </a:ext>
            </a:extLst>
          </p:cNvPr>
          <p:cNvSpPr>
            <a:spLocks noGrp="1"/>
          </p:cNvSpPr>
          <p:nvPr>
            <p:ph idx="1"/>
          </p:nvPr>
        </p:nvSpPr>
        <p:spPr/>
        <p:txBody>
          <a:bodyPr/>
          <a:lstStyle/>
          <a:p>
            <a:pPr marL="0" indent="0">
              <a:buNone/>
            </a:pPr>
            <a:r>
              <a:rPr lang="en-US" dirty="0"/>
              <a:t>MNIST dataset. The system may also perform qualitative and quantitative assessments to measure the model's performance and compare generated images against real MNIST digits. </a:t>
            </a:r>
          </a:p>
          <a:p>
            <a:pPr marL="0" indent="0">
              <a:buNone/>
            </a:pPr>
            <a:r>
              <a:rPr lang="en-US" dirty="0"/>
              <a:t>                              Overall, the proposed system leverages the power of GANs to generate synthetic digit images, offering a novel approach to data generation tasks in the context of computer vision and image processing. </a:t>
            </a:r>
            <a:endParaRPr lang="en-IN" dirty="0"/>
          </a:p>
        </p:txBody>
      </p:sp>
    </p:spTree>
    <p:extLst>
      <p:ext uri="{BB962C8B-B14F-4D97-AF65-F5344CB8AC3E}">
        <p14:creationId xmlns:p14="http://schemas.microsoft.com/office/powerpoint/2010/main" val="75065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F9D2-1BC1-4931-9B7E-2D0CD8359964}"/>
              </a:ext>
            </a:extLst>
          </p:cNvPr>
          <p:cNvSpPr>
            <a:spLocks noGrp="1"/>
          </p:cNvSpPr>
          <p:nvPr>
            <p:ph type="title"/>
          </p:nvPr>
        </p:nvSpPr>
        <p:spPr/>
        <p:txBody>
          <a:bodyPr/>
          <a:lstStyle/>
          <a:p>
            <a:r>
              <a:rPr lang="en-IN" dirty="0">
                <a:solidFill>
                  <a:schemeClr val="bg1"/>
                </a:solidFill>
              </a:rPr>
              <a:t>SYSTEM</a:t>
            </a:r>
            <a:r>
              <a:rPr lang="en-IN" dirty="0"/>
              <a:t> </a:t>
            </a:r>
            <a:r>
              <a:rPr lang="en-IN" dirty="0">
                <a:solidFill>
                  <a:schemeClr val="bg1"/>
                </a:solidFill>
              </a:rPr>
              <a:t>APPROACH</a:t>
            </a:r>
          </a:p>
        </p:txBody>
      </p:sp>
      <p:sp>
        <p:nvSpPr>
          <p:cNvPr id="3" name="Content Placeholder 2">
            <a:extLst>
              <a:ext uri="{FF2B5EF4-FFF2-40B4-BE49-F238E27FC236}">
                <a16:creationId xmlns:a16="http://schemas.microsoft.com/office/drawing/2014/main" id="{9AB18E1A-D24D-4559-BB8E-268C42A44D4C}"/>
              </a:ext>
            </a:extLst>
          </p:cNvPr>
          <p:cNvSpPr>
            <a:spLocks noGrp="1"/>
          </p:cNvSpPr>
          <p:nvPr>
            <p:ph idx="1"/>
          </p:nvPr>
        </p:nvSpPr>
        <p:spPr>
          <a:xfrm>
            <a:off x="1141412" y="1693333"/>
            <a:ext cx="9905999" cy="3877734"/>
          </a:xfrm>
        </p:spPr>
        <p:txBody>
          <a:bodyPr>
            <a:noAutofit/>
          </a:bodyPr>
          <a:lstStyle/>
          <a:p>
            <a:pPr marL="0" indent="0">
              <a:buNone/>
            </a:pPr>
            <a:r>
              <a:rPr lang="en-IN" sz="2200" b="1" u="sng" dirty="0">
                <a:solidFill>
                  <a:schemeClr val="bg1"/>
                </a:solidFill>
              </a:rPr>
              <a:t>HARDWARE REQUIREMENT</a:t>
            </a:r>
            <a:r>
              <a:rPr lang="en-IN" sz="2200" b="1" u="sng" dirty="0"/>
              <a:t> :</a:t>
            </a:r>
          </a:p>
          <a:p>
            <a:r>
              <a:rPr lang="en-IN" sz="2200" dirty="0"/>
              <a:t> Multi-core CPU for </a:t>
            </a:r>
            <a:r>
              <a:rPr lang="en-IN" sz="2200" dirty="0" err="1"/>
              <a:t>preprocessing</a:t>
            </a:r>
            <a:r>
              <a:rPr lang="en-IN" sz="2200" dirty="0"/>
              <a:t> and </a:t>
            </a:r>
            <a:r>
              <a:rPr lang="en-IN" sz="2200" dirty="0" err="1"/>
              <a:t>computationa</a:t>
            </a:r>
            <a:r>
              <a:rPr lang="en-IN" sz="2200" dirty="0"/>
              <a:t> </a:t>
            </a:r>
            <a:r>
              <a:rPr lang="en-IN" sz="2200" dirty="0" err="1"/>
              <a:t>ltasks</a:t>
            </a:r>
            <a:r>
              <a:rPr lang="en-IN" sz="2200" dirty="0"/>
              <a:t>.</a:t>
            </a:r>
          </a:p>
          <a:p>
            <a:r>
              <a:rPr lang="en-IN" sz="2200" dirty="0"/>
              <a:t>GPU with CUDA support for accelerated training, preferably NVIDIA GeForce GTX or RTX series.</a:t>
            </a:r>
          </a:p>
          <a:p>
            <a:r>
              <a:rPr lang="en-IN" sz="2200" dirty="0"/>
              <a:t> Adequate VRAM to accommodate model and batch sizes, especially for larger image sizes.  </a:t>
            </a:r>
          </a:p>
          <a:p>
            <a:r>
              <a:rPr lang="en-IN" sz="2200" dirty="0"/>
              <a:t>Sufficient storage space for dataset, model checkpoints, and logs. Sufficient system RAM for handling data loading and training operations efficiently. </a:t>
            </a:r>
          </a:p>
          <a:p>
            <a:r>
              <a:rPr lang="en-IN" sz="2200" dirty="0"/>
              <a:t>Ensure PSU  can handle power demands, especially for high-end GPUs. </a:t>
            </a:r>
          </a:p>
        </p:txBody>
      </p:sp>
    </p:spTree>
    <p:extLst>
      <p:ext uri="{BB962C8B-B14F-4D97-AF65-F5344CB8AC3E}">
        <p14:creationId xmlns:p14="http://schemas.microsoft.com/office/powerpoint/2010/main" val="414730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969B-5C17-4021-B1F0-AA1D7DDED126}"/>
              </a:ext>
            </a:extLst>
          </p:cNvPr>
          <p:cNvSpPr>
            <a:spLocks noGrp="1"/>
          </p:cNvSpPr>
          <p:nvPr>
            <p:ph type="title"/>
          </p:nvPr>
        </p:nvSpPr>
        <p:spPr/>
        <p:txBody>
          <a:bodyPr/>
          <a:lstStyle/>
          <a:p>
            <a:r>
              <a:rPr lang="en-IN" dirty="0">
                <a:solidFill>
                  <a:schemeClr val="bg1"/>
                </a:solidFill>
              </a:rPr>
              <a:t>SYSTEM APPROACH</a:t>
            </a:r>
          </a:p>
        </p:txBody>
      </p:sp>
      <p:sp>
        <p:nvSpPr>
          <p:cNvPr id="3" name="Content Placeholder 2">
            <a:extLst>
              <a:ext uri="{FF2B5EF4-FFF2-40B4-BE49-F238E27FC236}">
                <a16:creationId xmlns:a16="http://schemas.microsoft.com/office/drawing/2014/main" id="{9925A2A3-9158-4ED3-BDCB-BDE99760C8CB}"/>
              </a:ext>
            </a:extLst>
          </p:cNvPr>
          <p:cNvSpPr>
            <a:spLocks noGrp="1"/>
          </p:cNvSpPr>
          <p:nvPr>
            <p:ph idx="1"/>
          </p:nvPr>
        </p:nvSpPr>
        <p:spPr/>
        <p:txBody>
          <a:bodyPr>
            <a:normAutofit fontScale="85000" lnSpcReduction="20000"/>
          </a:bodyPr>
          <a:lstStyle/>
          <a:p>
            <a:pPr marL="0" indent="0">
              <a:buNone/>
            </a:pPr>
            <a:r>
              <a:rPr lang="en-IN" b="1" u="sng" dirty="0">
                <a:solidFill>
                  <a:schemeClr val="bg1"/>
                </a:solidFill>
              </a:rPr>
              <a:t>SOFTWARE REQUIREMENT</a:t>
            </a:r>
            <a:r>
              <a:rPr lang="en-IN" b="1" u="sng" dirty="0"/>
              <a:t> : </a:t>
            </a:r>
          </a:p>
          <a:p>
            <a:r>
              <a:rPr lang="en-IN" b="1" dirty="0"/>
              <a:t>Google </a:t>
            </a:r>
            <a:r>
              <a:rPr lang="en-IN" b="1" dirty="0" err="1"/>
              <a:t>Account</a:t>
            </a:r>
            <a:r>
              <a:rPr lang="en-IN" dirty="0" err="1"/>
              <a:t>:Required</a:t>
            </a:r>
            <a:r>
              <a:rPr lang="en-IN" dirty="0"/>
              <a:t> to sign into Google </a:t>
            </a:r>
            <a:r>
              <a:rPr lang="en-IN" dirty="0" err="1"/>
              <a:t>Colab</a:t>
            </a:r>
            <a:r>
              <a:rPr lang="en-IN" dirty="0"/>
              <a:t>.</a:t>
            </a:r>
          </a:p>
          <a:p>
            <a:r>
              <a:rPr lang="en-IN" dirty="0"/>
              <a:t> </a:t>
            </a:r>
            <a:r>
              <a:rPr lang="en-IN" b="1" dirty="0"/>
              <a:t>Web Browser</a:t>
            </a:r>
            <a:r>
              <a:rPr lang="en-IN" dirty="0"/>
              <a:t>: Access toa modern web browser like </a:t>
            </a:r>
            <a:r>
              <a:rPr lang="en-IN" dirty="0" err="1"/>
              <a:t>GoogleChrome</a:t>
            </a:r>
            <a:r>
              <a:rPr lang="en-IN" dirty="0"/>
              <a:t>, Mozilla Firefox, Safari, or Microsoft Edge. </a:t>
            </a:r>
          </a:p>
          <a:p>
            <a:r>
              <a:rPr lang="en-IN" b="1" dirty="0"/>
              <a:t>Python Environment</a:t>
            </a:r>
            <a:r>
              <a:rPr lang="en-IN" dirty="0"/>
              <a:t>: Provided by Google </a:t>
            </a:r>
            <a:r>
              <a:rPr lang="en-IN" dirty="0" err="1"/>
              <a:t>Colab</a:t>
            </a:r>
            <a:r>
              <a:rPr lang="en-IN" dirty="0"/>
              <a:t>, allowing you to write and execute Python code.</a:t>
            </a:r>
          </a:p>
          <a:p>
            <a:r>
              <a:rPr lang="en-IN" b="1" dirty="0"/>
              <a:t> Libraries</a:t>
            </a:r>
            <a:r>
              <a:rPr lang="en-IN" dirty="0"/>
              <a:t>: Commonly pre-installed libraries include TensorFlow, </a:t>
            </a:r>
            <a:r>
              <a:rPr lang="en-IN" dirty="0" err="1"/>
              <a:t>Keras</a:t>
            </a:r>
            <a:r>
              <a:rPr lang="en-IN" dirty="0"/>
              <a:t>, NumPy ,and Matplotlib.</a:t>
            </a:r>
          </a:p>
          <a:p>
            <a:r>
              <a:rPr lang="en-IN" b="1" dirty="0"/>
              <a:t>Optional GPU Access</a:t>
            </a:r>
            <a:r>
              <a:rPr lang="en-IN" dirty="0"/>
              <a:t>: Google </a:t>
            </a:r>
            <a:r>
              <a:rPr lang="en-IN" dirty="0" err="1"/>
              <a:t>Colab</a:t>
            </a:r>
            <a:r>
              <a:rPr lang="en-IN" dirty="0"/>
              <a:t> offers optional access to GPUs for accelerated training, which can be enabled in the note book settings. </a:t>
            </a:r>
          </a:p>
        </p:txBody>
      </p:sp>
    </p:spTree>
    <p:extLst>
      <p:ext uri="{BB962C8B-B14F-4D97-AF65-F5344CB8AC3E}">
        <p14:creationId xmlns:p14="http://schemas.microsoft.com/office/powerpoint/2010/main" val="30142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D158-311E-4007-90D4-379D4D85AC3C}"/>
              </a:ext>
            </a:extLst>
          </p:cNvPr>
          <p:cNvSpPr>
            <a:spLocks noGrp="1"/>
          </p:cNvSpPr>
          <p:nvPr>
            <p:ph type="title"/>
          </p:nvPr>
        </p:nvSpPr>
        <p:spPr/>
        <p:txBody>
          <a:bodyPr/>
          <a:lstStyle/>
          <a:p>
            <a:r>
              <a:rPr lang="en-IN" b="1" u="sng" dirty="0">
                <a:solidFill>
                  <a:schemeClr val="bg1"/>
                </a:solidFill>
              </a:rPr>
              <a:t>ALGORITHM</a:t>
            </a:r>
            <a:r>
              <a:rPr lang="en-IN" b="1" u="sng" dirty="0"/>
              <a:t>:</a:t>
            </a:r>
          </a:p>
        </p:txBody>
      </p:sp>
      <p:sp>
        <p:nvSpPr>
          <p:cNvPr id="3" name="Content Placeholder 2">
            <a:extLst>
              <a:ext uri="{FF2B5EF4-FFF2-40B4-BE49-F238E27FC236}">
                <a16:creationId xmlns:a16="http://schemas.microsoft.com/office/drawing/2014/main" id="{6E5809D5-2E70-408F-90AC-4BE750DC2D2A}"/>
              </a:ext>
            </a:extLst>
          </p:cNvPr>
          <p:cNvSpPr>
            <a:spLocks noGrp="1"/>
          </p:cNvSpPr>
          <p:nvPr>
            <p:ph idx="1"/>
          </p:nvPr>
        </p:nvSpPr>
        <p:spPr/>
        <p:txBody>
          <a:bodyPr>
            <a:normAutofit fontScale="77500" lnSpcReduction="20000"/>
          </a:bodyPr>
          <a:lstStyle/>
          <a:p>
            <a:pPr marL="0" indent="0">
              <a:buNone/>
            </a:pPr>
            <a:r>
              <a:rPr lang="en-US" sz="2600" dirty="0"/>
              <a:t>                                    Here's a high-level algorithm for a Handwritten Digits GAN:</a:t>
            </a:r>
          </a:p>
          <a:p>
            <a:pPr>
              <a:buFont typeface="Wingdings" panose="05000000000000000000" pitchFamily="2" charset="2"/>
              <a:buChar char="Ø"/>
            </a:pPr>
            <a:r>
              <a:rPr lang="en-US" sz="2600" b="1" dirty="0"/>
              <a:t>Import Libraries </a:t>
            </a:r>
            <a:r>
              <a:rPr lang="en-US" sz="2600" dirty="0"/>
              <a:t>: Import TensorFlow, </a:t>
            </a:r>
            <a:r>
              <a:rPr lang="en-US" sz="2600" dirty="0" err="1"/>
              <a:t>Keras</a:t>
            </a:r>
            <a:r>
              <a:rPr lang="en-US" sz="2600" dirty="0"/>
              <a:t>, NumPy, and Matplotlib for building and training the GAN model.</a:t>
            </a:r>
          </a:p>
          <a:p>
            <a:pPr>
              <a:buFont typeface="Wingdings" panose="05000000000000000000" pitchFamily="2" charset="2"/>
              <a:buChar char="Ø"/>
            </a:pPr>
            <a:r>
              <a:rPr lang="en-US" sz="2600" dirty="0"/>
              <a:t> </a:t>
            </a:r>
            <a:r>
              <a:rPr lang="en-US" sz="2600" b="1" dirty="0"/>
              <a:t>Define Generator Model </a:t>
            </a:r>
            <a:r>
              <a:rPr lang="en-US" sz="2600" dirty="0"/>
              <a:t>: Create a function to build the generator model using a sequential architecture with dense layers and reshape for generating images. Define</a:t>
            </a:r>
          </a:p>
          <a:p>
            <a:pPr>
              <a:buFont typeface="Wingdings" panose="05000000000000000000" pitchFamily="2" charset="2"/>
              <a:buChar char="Ø"/>
            </a:pPr>
            <a:r>
              <a:rPr lang="en-US" sz="2600" b="1" dirty="0"/>
              <a:t>Discriminator Model </a:t>
            </a:r>
            <a:r>
              <a:rPr lang="en-US" sz="2600" dirty="0"/>
              <a:t>: Create a function to build the discriminator model using a sequential architecture with dense layers for binary classification.</a:t>
            </a:r>
          </a:p>
          <a:p>
            <a:pPr>
              <a:buFont typeface="Wingdings" panose="05000000000000000000" pitchFamily="2" charset="2"/>
              <a:buChar char="Ø"/>
            </a:pPr>
            <a:r>
              <a:rPr lang="en-US" sz="2600" dirty="0"/>
              <a:t> </a:t>
            </a:r>
            <a:r>
              <a:rPr lang="en-US" sz="2600" b="1" dirty="0"/>
              <a:t>Define GAN Model </a:t>
            </a:r>
            <a:r>
              <a:rPr lang="en-US" sz="2600" dirty="0"/>
              <a:t>: Create a function to combine the generator and discriminator into a GAN model. Set the discriminator to not trainable during GAN training</a:t>
            </a:r>
            <a:r>
              <a:rPr lang="en-US" dirty="0"/>
              <a:t>. </a:t>
            </a:r>
            <a:endParaRPr lang="en-IN" dirty="0"/>
          </a:p>
        </p:txBody>
      </p:sp>
    </p:spTree>
    <p:extLst>
      <p:ext uri="{BB962C8B-B14F-4D97-AF65-F5344CB8AC3E}">
        <p14:creationId xmlns:p14="http://schemas.microsoft.com/office/powerpoint/2010/main" val="3769698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1077</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vt:lpstr>
      <vt:lpstr>Circuit</vt:lpstr>
      <vt:lpstr>HandwrittenDigits GAN:</vt:lpstr>
      <vt:lpstr>OUTLINE :</vt:lpstr>
      <vt:lpstr>PROBLEM STATEMENT:</vt:lpstr>
      <vt:lpstr>PROBLEM STATEMENT:</vt:lpstr>
      <vt:lpstr>PROBLEM STATEMENT:</vt:lpstr>
      <vt:lpstr>PROBLEM STATEMENT:</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HandwrittenDigits GAN:</dc:title>
  <dc:creator>IT-LAB-3</dc:creator>
  <cp:lastModifiedBy>IT-LAB-3</cp:lastModifiedBy>
  <cp:revision>7</cp:revision>
  <dcterms:created xsi:type="dcterms:W3CDTF">2024-04-02T07:56:22Z</dcterms:created>
  <dcterms:modified xsi:type="dcterms:W3CDTF">2024-04-02T08:41:24Z</dcterms:modified>
</cp:coreProperties>
</file>