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 /></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Downloads\Copy%20of%20keerthi(1).xlsx" TargetMode="External" /></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Downloads\Copy%20of%20keerthi(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791027898042948"/>
          <c:y val="0.17585819878866049"/>
          <c:w val="0.56976953551935061"/>
          <c:h val="0.53825418132097502"/>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E56-7A41-A123-3D3E1CB3FB08}"/>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E56-7A41-A123-3D3E1CB3FB08}"/>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E56-7A41-A123-3D3E1CB3FB08}"/>
            </c:ext>
          </c:extLst>
        </c:ser>
        <c:dLbls>
          <c:showLegendKey val="0"/>
          <c:showVal val="0"/>
          <c:showCatName val="0"/>
          <c:showSerName val="0"/>
          <c:showPercent val="0"/>
          <c:showBubbleSize val="0"/>
        </c:dLbls>
        <c:gapWidth val="150"/>
        <c:axId val="58123008"/>
        <c:axId val="59135488"/>
      </c:barChart>
      <c:catAx>
        <c:axId val="58123008"/>
        <c:scaling>
          <c:orientation val="minMax"/>
        </c:scaling>
        <c:delete val="1"/>
        <c:axPos val="b"/>
        <c:numFmt formatCode="General" sourceLinked="0"/>
        <c:majorTickMark val="out"/>
        <c:minorTickMark val="none"/>
        <c:tickLblPos val="nextTo"/>
        <c:crossAx val="59135488"/>
        <c:crosses val="autoZero"/>
        <c:auto val="1"/>
        <c:lblAlgn val="ctr"/>
        <c:lblOffset val="100"/>
        <c:noMultiLvlLbl val="0"/>
      </c:catAx>
      <c:valAx>
        <c:axId val="59135488"/>
        <c:scaling>
          <c:orientation val="minMax"/>
        </c:scaling>
        <c:delete val="0"/>
        <c:axPos val="l"/>
        <c:majorGridlines/>
        <c:numFmt formatCode="General" sourceLinked="1"/>
        <c:majorTickMark val="out"/>
        <c:minorTickMark val="none"/>
        <c:tickLblPos val="nextTo"/>
        <c:crossAx val="5812300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a:latin typeface="Yu Mincho Light" pitchFamily="18" charset="-128"/>
              <a:ea typeface="Yu Mincho Light" pitchFamily="18" charset="-128"/>
            </a:defRPr>
          </a:pPr>
          <a:endParaRPr lang="en-US"/>
        </a:p>
      </c:txPr>
    </c:title>
    <c:autoTitleDeleted val="0"/>
    <c:plotArea>
      <c:layout/>
      <c:lineChart>
        <c:grouping val="standard"/>
        <c:varyColors val="0"/>
        <c:ser>
          <c:idx val="0"/>
          <c:order val="0"/>
          <c:tx>
            <c:strRef>
              <c:f>Excel!$E$1</c:f>
              <c:strCache>
                <c:ptCount val="1"/>
                <c:pt idx="0">
                  <c:v>SALARY</c:v>
                </c:pt>
              </c:strCache>
            </c:strRef>
          </c:tx>
          <c:marker>
            <c:symbol val="none"/>
          </c:marker>
          <c:val>
            <c:numRef>
              <c:f>Excel!$E$2:$E$36</c:f>
              <c:numCache>
                <c:formatCode>General</c:formatCode>
                <c:ptCount val="35"/>
                <c:pt idx="0">
                  <c:v>250000</c:v>
                </c:pt>
                <c:pt idx="1">
                  <c:v>50000</c:v>
                </c:pt>
                <c:pt idx="2">
                  <c:v>170000</c:v>
                </c:pt>
                <c:pt idx="3">
                  <c:v>25000</c:v>
                </c:pt>
                <c:pt idx="4">
                  <c:v>10000</c:v>
                </c:pt>
                <c:pt idx="5">
                  <c:v>5001000</c:v>
                </c:pt>
                <c:pt idx="6">
                  <c:v>800000</c:v>
                </c:pt>
                <c:pt idx="7">
                  <c:v>9000</c:v>
                </c:pt>
                <c:pt idx="8">
                  <c:v>61500</c:v>
                </c:pt>
                <c:pt idx="9">
                  <c:v>650000</c:v>
                </c:pt>
                <c:pt idx="10">
                  <c:v>250000</c:v>
                </c:pt>
                <c:pt idx="11">
                  <c:v>1400000</c:v>
                </c:pt>
                <c:pt idx="12">
                  <c:v>6000050</c:v>
                </c:pt>
                <c:pt idx="13">
                  <c:v>220100</c:v>
                </c:pt>
                <c:pt idx="14">
                  <c:v>7500</c:v>
                </c:pt>
                <c:pt idx="15">
                  <c:v>87000</c:v>
                </c:pt>
                <c:pt idx="16">
                  <c:v>930000</c:v>
                </c:pt>
                <c:pt idx="17">
                  <c:v>7900000</c:v>
                </c:pt>
                <c:pt idx="18">
                  <c:v>15000</c:v>
                </c:pt>
                <c:pt idx="19">
                  <c:v>330000</c:v>
                </c:pt>
                <c:pt idx="20">
                  <c:v>6570000</c:v>
                </c:pt>
                <c:pt idx="21">
                  <c:v>25000</c:v>
                </c:pt>
                <c:pt idx="22">
                  <c:v>6845000</c:v>
                </c:pt>
                <c:pt idx="23">
                  <c:v>6000</c:v>
                </c:pt>
                <c:pt idx="24">
                  <c:v>8900</c:v>
                </c:pt>
                <c:pt idx="25">
                  <c:v>20000</c:v>
                </c:pt>
                <c:pt idx="26">
                  <c:v>3000</c:v>
                </c:pt>
                <c:pt idx="27">
                  <c:v>10000000</c:v>
                </c:pt>
                <c:pt idx="28">
                  <c:v>5000000</c:v>
                </c:pt>
                <c:pt idx="29">
                  <c:v>6100</c:v>
                </c:pt>
                <c:pt idx="30">
                  <c:v>80000</c:v>
                </c:pt>
                <c:pt idx="31">
                  <c:v>900000</c:v>
                </c:pt>
                <c:pt idx="32">
                  <c:v>1540000</c:v>
                </c:pt>
                <c:pt idx="33">
                  <c:v>9300000</c:v>
                </c:pt>
                <c:pt idx="34">
                  <c:v>7600000</c:v>
                </c:pt>
              </c:numCache>
            </c:numRef>
          </c:val>
          <c:smooth val="0"/>
          <c:extLst>
            <c:ext xmlns:c16="http://schemas.microsoft.com/office/drawing/2014/chart" uri="{C3380CC4-5D6E-409C-BE32-E72D297353CC}">
              <c16:uniqueId val="{00000000-5D74-194F-8AF2-C54FDDCE84F1}"/>
            </c:ext>
          </c:extLst>
        </c:ser>
        <c:dLbls>
          <c:showLegendKey val="0"/>
          <c:showVal val="0"/>
          <c:showCatName val="0"/>
          <c:showSerName val="0"/>
          <c:showPercent val="0"/>
          <c:showBubbleSize val="0"/>
        </c:dLbls>
        <c:smooth val="0"/>
        <c:axId val="58106624"/>
        <c:axId val="58108160"/>
      </c:lineChart>
      <c:catAx>
        <c:axId val="58106624"/>
        <c:scaling>
          <c:orientation val="minMax"/>
        </c:scaling>
        <c:delete val="0"/>
        <c:axPos val="b"/>
        <c:majorTickMark val="out"/>
        <c:minorTickMark val="none"/>
        <c:tickLblPos val="nextTo"/>
        <c:crossAx val="58108160"/>
        <c:crosses val="autoZero"/>
        <c:auto val="1"/>
        <c:lblAlgn val="ctr"/>
        <c:lblOffset val="100"/>
        <c:noMultiLvlLbl val="0"/>
      </c:catAx>
      <c:valAx>
        <c:axId val="58108160"/>
        <c:scaling>
          <c:orientation val="minMax"/>
        </c:scaling>
        <c:delete val="0"/>
        <c:axPos val="l"/>
        <c:majorGridlines/>
        <c:numFmt formatCode="General" sourceLinked="1"/>
        <c:majorTickMark val="out"/>
        <c:minorTickMark val="none"/>
        <c:tickLblPos val="nextTo"/>
        <c:crossAx val="58106624"/>
        <c:crosses val="autoZero"/>
        <c:crossBetween val="between"/>
      </c:valAx>
    </c:plotArea>
    <c:legend>
      <c:legendPos val="r"/>
      <c:overlay val="0"/>
      <c:txPr>
        <a:bodyPr/>
        <a:lstStyle/>
        <a:p>
          <a:pPr>
            <a:defRPr>
              <a:latin typeface="Yu Mincho Light" pitchFamily="18" charset="-128"/>
              <a:ea typeface="Yu Mincho Light" pitchFamily="18" charset="-128"/>
            </a:defRPr>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a:latin typeface="Yu Mincho Light" pitchFamily="18" charset="-128"/>
              <a:ea typeface="Yu Mincho Light" pitchFamily="18" charset="-128"/>
            </a:defRPr>
          </a:pPr>
          <a:endParaRPr lang="en-US"/>
        </a:p>
      </c:txPr>
    </c:title>
    <c:autoTitleDeleted val="0"/>
    <c:plotArea>
      <c:layout>
        <c:manualLayout>
          <c:layoutTarget val="inner"/>
          <c:xMode val="edge"/>
          <c:yMode val="edge"/>
          <c:x val="7.0973109425662012E-2"/>
          <c:y val="0.13473711470085947"/>
          <c:w val="0.42482026000886469"/>
          <c:h val="0.80007815635002844"/>
        </c:manualLayout>
      </c:layout>
      <c:pieChart>
        <c:varyColors val="1"/>
        <c:ser>
          <c:idx val="0"/>
          <c:order val="0"/>
          <c:tx>
            <c:strRef>
              <c:f>Excel!$E$1</c:f>
              <c:strCache>
                <c:ptCount val="1"/>
                <c:pt idx="0">
                  <c:v>SALARY</c:v>
                </c:pt>
              </c:strCache>
            </c:strRef>
          </c:tx>
          <c:cat>
            <c:multiLvlStrRef>
              <c:f>Excel!$A$2:$D$36</c:f>
              <c:multiLvlStrCache>
                <c:ptCount val="35"/>
                <c:lvl>
                  <c:pt idx="0">
                    <c:v>Female</c:v>
                  </c:pt>
                  <c:pt idx="1">
                    <c:v>Male</c:v>
                  </c:pt>
                  <c:pt idx="2">
                    <c:v>Female</c:v>
                  </c:pt>
                  <c:pt idx="3">
                    <c:v>Male</c:v>
                  </c:pt>
                  <c:pt idx="4">
                    <c:v>Male</c:v>
                  </c:pt>
                  <c:pt idx="5">
                    <c:v>Male</c:v>
                  </c:pt>
                  <c:pt idx="6">
                    <c:v>Female</c:v>
                  </c:pt>
                  <c:pt idx="7">
                    <c:v>Female</c:v>
                  </c:pt>
                  <c:pt idx="8">
                    <c:v>Female</c:v>
                  </c:pt>
                  <c:pt idx="9">
                    <c:v>Female</c:v>
                  </c:pt>
                  <c:pt idx="10">
                    <c:v>Female</c:v>
                  </c:pt>
                  <c:pt idx="11">
                    <c:v>Male</c:v>
                  </c:pt>
                  <c:pt idx="12">
                    <c:v>Male</c:v>
                  </c:pt>
                  <c:pt idx="13">
                    <c:v>Male</c:v>
                  </c:pt>
                  <c:pt idx="14">
                    <c:v>Male</c:v>
                  </c:pt>
                  <c:pt idx="15">
                    <c:v>Female</c:v>
                  </c:pt>
                  <c:pt idx="16">
                    <c:v>Female</c:v>
                  </c:pt>
                  <c:pt idx="17">
                    <c:v>Female</c:v>
                  </c:pt>
                  <c:pt idx="18">
                    <c:v>Male</c:v>
                  </c:pt>
                  <c:pt idx="19">
                    <c:v>Male</c:v>
                  </c:pt>
                  <c:pt idx="20">
                    <c:v>Male</c:v>
                  </c:pt>
                  <c:pt idx="21">
                    <c:v>Male</c:v>
                  </c:pt>
                  <c:pt idx="22">
                    <c:v>Male</c:v>
                  </c:pt>
                  <c:pt idx="23">
                    <c:v>Female</c:v>
                  </c:pt>
                  <c:pt idx="24">
                    <c:v>Female</c:v>
                  </c:pt>
                  <c:pt idx="25">
                    <c:v>Female</c:v>
                  </c:pt>
                  <c:pt idx="26">
                    <c:v>Male</c:v>
                  </c:pt>
                  <c:pt idx="27">
                    <c:v>Female</c:v>
                  </c:pt>
                  <c:pt idx="28">
                    <c:v>Female</c:v>
                  </c:pt>
                  <c:pt idx="29">
                    <c:v>Female</c:v>
                  </c:pt>
                  <c:pt idx="30">
                    <c:v>Male</c:v>
                  </c:pt>
                  <c:pt idx="31">
                    <c:v>Male</c:v>
                  </c:pt>
                  <c:pt idx="32">
                    <c:v>Female</c:v>
                  </c:pt>
                  <c:pt idx="33">
                    <c:v>Female</c:v>
                  </c:pt>
                  <c:pt idx="34">
                    <c:v>Male</c:v>
                  </c:pt>
                </c:lvl>
                <c:lvl>
                  <c:pt idx="0">
                    <c:v>21</c:v>
                  </c:pt>
                  <c:pt idx="1">
                    <c:v>21</c:v>
                  </c:pt>
                  <c:pt idx="2">
                    <c:v>23</c:v>
                  </c:pt>
                  <c:pt idx="3">
                    <c:v>22</c:v>
                  </c:pt>
                  <c:pt idx="4">
                    <c:v>17</c:v>
                  </c:pt>
                  <c:pt idx="5">
                    <c:v>62</c:v>
                  </c:pt>
                  <c:pt idx="6">
                    <c:v>54</c:v>
                  </c:pt>
                  <c:pt idx="7">
                    <c:v>21</c:v>
                  </c:pt>
                  <c:pt idx="8">
                    <c:v>36</c:v>
                  </c:pt>
                  <c:pt idx="9">
                    <c:v>54</c:v>
                  </c:pt>
                  <c:pt idx="10">
                    <c:v>26</c:v>
                  </c:pt>
                  <c:pt idx="11">
                    <c:v>29</c:v>
                  </c:pt>
                  <c:pt idx="12">
                    <c:v>39</c:v>
                  </c:pt>
                  <c:pt idx="13">
                    <c:v>40</c:v>
                  </c:pt>
                  <c:pt idx="14">
                    <c:v>23</c:v>
                  </c:pt>
                  <c:pt idx="15">
                    <c:v>27</c:v>
                  </c:pt>
                  <c:pt idx="16">
                    <c:v>34</c:v>
                  </c:pt>
                  <c:pt idx="17">
                    <c:v>54</c:v>
                  </c:pt>
                  <c:pt idx="18">
                    <c:v>21</c:v>
                  </c:pt>
                  <c:pt idx="19">
                    <c:v>36</c:v>
                  </c:pt>
                  <c:pt idx="20">
                    <c:v>54</c:v>
                  </c:pt>
                  <c:pt idx="21">
                    <c:v>26</c:v>
                  </c:pt>
                  <c:pt idx="22">
                    <c:v>29</c:v>
                  </c:pt>
                  <c:pt idx="23">
                    <c:v>21</c:v>
                  </c:pt>
                  <c:pt idx="24">
                    <c:v>23</c:v>
                  </c:pt>
                  <c:pt idx="25">
                    <c:v>22</c:v>
                  </c:pt>
                  <c:pt idx="26">
                    <c:v>18</c:v>
                  </c:pt>
                  <c:pt idx="27">
                    <c:v>62</c:v>
                  </c:pt>
                  <c:pt idx="28">
                    <c:v>54</c:v>
                  </c:pt>
                  <c:pt idx="29">
                    <c:v>21</c:v>
                  </c:pt>
                  <c:pt idx="30">
                    <c:v>34</c:v>
                  </c:pt>
                  <c:pt idx="31">
                    <c:v>54</c:v>
                  </c:pt>
                  <c:pt idx="32">
                    <c:v>55</c:v>
                  </c:pt>
                  <c:pt idx="33">
                    <c:v>53</c:v>
                  </c:pt>
                  <c:pt idx="34">
                    <c:v>49</c:v>
                  </c:pt>
                </c:lvl>
                <c:lvl>
                  <c:pt idx="0">
                    <c:v>5</c:v>
                  </c:pt>
                  <c:pt idx="1">
                    <c:v>1</c:v>
                  </c:pt>
                  <c:pt idx="2">
                    <c:v>3</c:v>
                  </c:pt>
                  <c:pt idx="3">
                    <c:v>2</c:v>
                  </c:pt>
                  <c:pt idx="4">
                    <c:v>1</c:v>
                  </c:pt>
                  <c:pt idx="5">
                    <c:v>25</c:v>
                  </c:pt>
                  <c:pt idx="6">
                    <c:v>19</c:v>
                  </c:pt>
                  <c:pt idx="7">
                    <c:v>2</c:v>
                  </c:pt>
                  <c:pt idx="8">
                    <c:v>10</c:v>
                  </c:pt>
                  <c:pt idx="9">
                    <c:v>15</c:v>
                  </c:pt>
                  <c:pt idx="10">
                    <c:v>4</c:v>
                  </c:pt>
                  <c:pt idx="11">
                    <c:v>6</c:v>
                  </c:pt>
                  <c:pt idx="12">
                    <c:v>14</c:v>
                  </c:pt>
                  <c:pt idx="13">
                    <c:v>11</c:v>
                  </c:pt>
                  <c:pt idx="14">
                    <c:v>2</c:v>
                  </c:pt>
                  <c:pt idx="15">
                    <c:v>4</c:v>
                  </c:pt>
                  <c:pt idx="16">
                    <c:v>10</c:v>
                  </c:pt>
                  <c:pt idx="17">
                    <c:v>15</c:v>
                  </c:pt>
                  <c:pt idx="18">
                    <c:v>2</c:v>
                  </c:pt>
                  <c:pt idx="19">
                    <c:v>10</c:v>
                  </c:pt>
                  <c:pt idx="20">
                    <c:v>15</c:v>
                  </c:pt>
                  <c:pt idx="21">
                    <c:v>4</c:v>
                  </c:pt>
                  <c:pt idx="22">
                    <c:v>5</c:v>
                  </c:pt>
                  <c:pt idx="23">
                    <c:v>1</c:v>
                  </c:pt>
                  <c:pt idx="24">
                    <c:v>4</c:v>
                  </c:pt>
                  <c:pt idx="25">
                    <c:v>3</c:v>
                  </c:pt>
                  <c:pt idx="26">
                    <c:v>1</c:v>
                  </c:pt>
                  <c:pt idx="27">
                    <c:v>27</c:v>
                  </c:pt>
                  <c:pt idx="28">
                    <c:v>19</c:v>
                  </c:pt>
                  <c:pt idx="29">
                    <c:v>2</c:v>
                  </c:pt>
                  <c:pt idx="30">
                    <c:v>10</c:v>
                  </c:pt>
                  <c:pt idx="31">
                    <c:v>15</c:v>
                  </c:pt>
                  <c:pt idx="32">
                    <c:v>20</c:v>
                  </c:pt>
                  <c:pt idx="33">
                    <c:v>19</c:v>
                  </c:pt>
                  <c:pt idx="34">
                    <c:v>16</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lvl>
              </c:multiLvlStrCache>
            </c:multiLvlStrRef>
          </c:cat>
          <c:val>
            <c:numRef>
              <c:f>Excel!$E$2:$E$36</c:f>
              <c:numCache>
                <c:formatCode>General</c:formatCode>
                <c:ptCount val="35"/>
                <c:pt idx="0">
                  <c:v>250000</c:v>
                </c:pt>
                <c:pt idx="1">
                  <c:v>50000</c:v>
                </c:pt>
                <c:pt idx="2">
                  <c:v>170000</c:v>
                </c:pt>
                <c:pt idx="3">
                  <c:v>25000</c:v>
                </c:pt>
                <c:pt idx="4">
                  <c:v>10000</c:v>
                </c:pt>
                <c:pt idx="5">
                  <c:v>5001000</c:v>
                </c:pt>
                <c:pt idx="6">
                  <c:v>800000</c:v>
                </c:pt>
                <c:pt idx="7">
                  <c:v>9000</c:v>
                </c:pt>
                <c:pt idx="8">
                  <c:v>61500</c:v>
                </c:pt>
                <c:pt idx="9">
                  <c:v>650000</c:v>
                </c:pt>
                <c:pt idx="10">
                  <c:v>250000</c:v>
                </c:pt>
                <c:pt idx="11">
                  <c:v>1400000</c:v>
                </c:pt>
                <c:pt idx="12">
                  <c:v>6000050</c:v>
                </c:pt>
                <c:pt idx="13">
                  <c:v>220100</c:v>
                </c:pt>
                <c:pt idx="14">
                  <c:v>7500</c:v>
                </c:pt>
                <c:pt idx="15">
                  <c:v>87000</c:v>
                </c:pt>
                <c:pt idx="16">
                  <c:v>930000</c:v>
                </c:pt>
                <c:pt idx="17">
                  <c:v>7900000</c:v>
                </c:pt>
                <c:pt idx="18">
                  <c:v>15000</c:v>
                </c:pt>
                <c:pt idx="19">
                  <c:v>330000</c:v>
                </c:pt>
                <c:pt idx="20">
                  <c:v>6570000</c:v>
                </c:pt>
                <c:pt idx="21">
                  <c:v>25000</c:v>
                </c:pt>
                <c:pt idx="22">
                  <c:v>6845000</c:v>
                </c:pt>
                <c:pt idx="23">
                  <c:v>6000</c:v>
                </c:pt>
                <c:pt idx="24">
                  <c:v>8900</c:v>
                </c:pt>
                <c:pt idx="25">
                  <c:v>20000</c:v>
                </c:pt>
                <c:pt idx="26">
                  <c:v>3000</c:v>
                </c:pt>
                <c:pt idx="27">
                  <c:v>10000000</c:v>
                </c:pt>
                <c:pt idx="28">
                  <c:v>5000000</c:v>
                </c:pt>
                <c:pt idx="29">
                  <c:v>6100</c:v>
                </c:pt>
                <c:pt idx="30">
                  <c:v>80000</c:v>
                </c:pt>
                <c:pt idx="31">
                  <c:v>900000</c:v>
                </c:pt>
                <c:pt idx="32">
                  <c:v>1540000</c:v>
                </c:pt>
                <c:pt idx="33">
                  <c:v>9300000</c:v>
                </c:pt>
                <c:pt idx="34">
                  <c:v>7600000</c:v>
                </c:pt>
              </c:numCache>
            </c:numRef>
          </c:val>
          <c:extLst>
            <c:ext xmlns:c16="http://schemas.microsoft.com/office/drawing/2014/chart" uri="{C3380CC4-5D6E-409C-BE32-E72D297353CC}">
              <c16:uniqueId val="{00000000-A8FF-864B-9580-FBB70ECC76F9}"/>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57326261252098798"/>
          <c:y val="4.9234767677333258E-2"/>
          <c:w val="0.41695156416344192"/>
          <c:h val="0.95076523232266674"/>
        </c:manualLayout>
      </c:layout>
      <c:overlay val="0"/>
      <c:txPr>
        <a:bodyPr/>
        <a:lstStyle/>
        <a:p>
          <a:pPr>
            <a:defRPr sz="1300">
              <a:latin typeface="Yu Mincho Light" pitchFamily="18" charset="-128"/>
              <a:ea typeface="Yu Mincho Light" pitchFamily="18" charset="-128"/>
              <a:cs typeface="Arial Unicode MS" pitchFamily="34" charset="-128"/>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 Id="rId4" Type="http://schemas.openxmlformats.org/officeDocument/2006/relationships/chart" Target="../charts/char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Yu Mincho Light" pitchFamily="18" charset="-128"/>
                <a:ea typeface="Yu Mincho Light" pitchFamily="18" charset="-128"/>
                <a:cs typeface="Times New Roman" panose="02020603050405020304" pitchFamily="18" charset="0"/>
              </a:rPr>
              <a:t>Employee Data Analysis using Excel</a:t>
            </a:r>
            <a:r>
              <a:rPr lang="en-US" b="1" i="0" dirty="0">
                <a:solidFill>
                  <a:srgbClr val="0F0F0F"/>
                </a:solidFill>
                <a:effectLst/>
                <a:latin typeface="Yu Mincho Light" pitchFamily="18" charset="-128"/>
                <a:ea typeface="Yu Mincho Light" pitchFamily="18" charset="-128"/>
                <a:cs typeface="Times New Roman" panose="02020603050405020304" pitchFamily="18" charset="0"/>
              </a:rPr>
              <a:t> </a:t>
            </a:r>
            <a:br>
              <a:rPr lang="en-US" b="1" i="0" dirty="0">
                <a:solidFill>
                  <a:srgbClr val="0F0F0F"/>
                </a:solidFill>
                <a:effectLst/>
                <a:latin typeface="Yu Mincho Light" pitchFamily="18" charset="-128"/>
                <a:ea typeface="Yu Mincho Light" pitchFamily="18" charset="-128"/>
              </a:rPr>
            </a:br>
            <a:endParaRPr spc="15" dirty="0">
              <a:latin typeface="Yu Mincho Light" pitchFamily="18" charset="-128"/>
              <a:ea typeface="Yu Mincho Light" pitchFamily="18" charset="-128"/>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38150" y="3314150"/>
            <a:ext cx="10426992" cy="2308324"/>
          </a:xfrm>
          <a:prstGeom prst="rect">
            <a:avLst/>
          </a:prstGeom>
          <a:noFill/>
        </p:spPr>
        <p:txBody>
          <a:bodyPr wrap="square" rtlCol="0">
            <a:spAutoFit/>
          </a:bodyPr>
          <a:lstStyle/>
          <a:p>
            <a:r>
              <a:rPr lang="en-US" sz="2400" dirty="0">
                <a:latin typeface="Yu Mincho Light" pitchFamily="18" charset="-128"/>
                <a:ea typeface="Yu Mincho Light" pitchFamily="18" charset="-128"/>
              </a:rPr>
              <a:t>STUDENT NAME   : KIRUTHIKA S</a:t>
            </a:r>
          </a:p>
          <a:p>
            <a:r>
              <a:rPr lang="en-US" sz="2400" dirty="0">
                <a:latin typeface="Yu Mincho Light" pitchFamily="18" charset="-128"/>
                <a:ea typeface="Yu Mincho Light" pitchFamily="18" charset="-128"/>
              </a:rPr>
              <a:t>REGISTER NO        :</a:t>
            </a:r>
            <a:r>
              <a:rPr lang="en-GB" sz="2400" dirty="0">
                <a:latin typeface="Yu Mincho Light" pitchFamily="18" charset="-128"/>
                <a:ea typeface="Yu Mincho Light" pitchFamily="18" charset="-128"/>
              </a:rPr>
              <a:t> 312206369</a:t>
            </a:r>
          </a:p>
          <a:p>
            <a:r>
              <a:rPr lang="en-GB" sz="2400" dirty="0">
                <a:latin typeface="Yu Mincho Light" pitchFamily="18" charset="-128"/>
                <a:ea typeface="Yu Mincho Light" pitchFamily="18" charset="-128"/>
              </a:rPr>
              <a:t>                              B51BA65A9FD2D4BB7F4418488055340D</a:t>
            </a:r>
            <a:endParaRPr lang="en-US" sz="2400" dirty="0">
              <a:latin typeface="Yu Mincho Light" pitchFamily="18" charset="-128"/>
              <a:ea typeface="Yu Mincho Light" pitchFamily="18" charset="-128"/>
            </a:endParaRPr>
          </a:p>
          <a:p>
            <a:r>
              <a:rPr lang="en-US" sz="2400" dirty="0">
                <a:latin typeface="Yu Mincho Light" pitchFamily="18" charset="-128"/>
                <a:ea typeface="Yu Mincho Light" pitchFamily="18" charset="-128"/>
              </a:rPr>
              <a:t>DEPARTMENT       : B.COM (GENERAL)</a:t>
            </a:r>
          </a:p>
          <a:p>
            <a:r>
              <a:rPr lang="en-US" sz="2400" dirty="0">
                <a:latin typeface="Yu Mincho Light" pitchFamily="18" charset="-128"/>
                <a:ea typeface="Yu Mincho Light" pitchFamily="18" charset="-128"/>
              </a:rPr>
              <a:t>COLLEGE              : SSKV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8150" y="500042"/>
            <a:ext cx="4141779"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High Tower Text" pitchFamily="18" charset="0"/>
                <a:cs typeface="Trebuchet MS"/>
              </a:rPr>
              <a:t>M</a:t>
            </a:r>
            <a:r>
              <a:rPr sz="4800" b="1" dirty="0">
                <a:latin typeface="High Tower Text" pitchFamily="18" charset="0"/>
                <a:cs typeface="Trebuchet MS"/>
              </a:rPr>
              <a:t>O</a:t>
            </a:r>
            <a:r>
              <a:rPr sz="4800" b="1" spc="-15" dirty="0">
                <a:latin typeface="High Tower Text" pitchFamily="18" charset="0"/>
                <a:cs typeface="Trebuchet MS"/>
              </a:rPr>
              <a:t>D</a:t>
            </a:r>
            <a:r>
              <a:rPr sz="4800" b="1" spc="-35" dirty="0">
                <a:latin typeface="High Tower Text" pitchFamily="18" charset="0"/>
                <a:cs typeface="Trebuchet MS"/>
              </a:rPr>
              <a:t>E</a:t>
            </a:r>
            <a:r>
              <a:rPr sz="4800" b="1" spc="-30" dirty="0">
                <a:latin typeface="High Tower Text" pitchFamily="18" charset="0"/>
                <a:cs typeface="Trebuchet MS"/>
              </a:rPr>
              <a:t>LL</a:t>
            </a:r>
            <a:r>
              <a:rPr sz="4800" b="1" spc="-5" dirty="0">
                <a:latin typeface="High Tower Text" pitchFamily="18" charset="0"/>
                <a:cs typeface="Trebuchet MS"/>
              </a:rPr>
              <a:t>I</a:t>
            </a:r>
            <a:r>
              <a:rPr sz="4800" b="1" spc="30" dirty="0">
                <a:latin typeface="High Tower Text" pitchFamily="18" charset="0"/>
                <a:cs typeface="Trebuchet MS"/>
              </a:rPr>
              <a:t>N</a:t>
            </a:r>
            <a:r>
              <a:rPr sz="4800" b="1" spc="5" dirty="0">
                <a:latin typeface="High Tower Text" pitchFamily="18" charset="0"/>
                <a:cs typeface="Trebuchet MS"/>
              </a:rPr>
              <a:t>G</a:t>
            </a:r>
            <a:endParaRPr sz="4800" dirty="0">
              <a:latin typeface="High Tower Text"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666844" y="1714488"/>
            <a:ext cx="7929618" cy="1938992"/>
          </a:xfrm>
          <a:prstGeom prst="rect">
            <a:avLst/>
          </a:prstGeom>
        </p:spPr>
        <p:txBody>
          <a:bodyPr wrap="square">
            <a:spAutoFit/>
          </a:bodyPr>
          <a:lstStyle/>
          <a:p>
            <a:pPr>
              <a:lnSpc>
                <a:spcPct val="150000"/>
              </a:lnSpc>
              <a:buFont typeface="Wingdings" pitchFamily="2" charset="2"/>
              <a:buChar char="ü"/>
            </a:pPr>
            <a:r>
              <a:rPr lang="en-IN" sz="2000" b="1" dirty="0">
                <a:latin typeface="Yu Mincho Light" pitchFamily="18" charset="-128"/>
                <a:ea typeface="Yu Mincho Light" pitchFamily="18" charset="-128"/>
                <a:cs typeface="Andalus" pitchFamily="18" charset="-78"/>
              </a:rPr>
              <a:t> </a:t>
            </a:r>
            <a:r>
              <a:rPr lang="en-IN" sz="2000" dirty="0">
                <a:latin typeface="Yu Mincho Light" pitchFamily="18" charset="-128"/>
                <a:ea typeface="Yu Mincho Light" pitchFamily="18" charset="-128"/>
                <a:cs typeface="Andalus" pitchFamily="18" charset="-78"/>
              </a:rPr>
              <a:t>First I was sign in to the </a:t>
            </a:r>
            <a:r>
              <a:rPr lang="en-IN" sz="2000" dirty="0" err="1">
                <a:latin typeface="Yu Mincho Light" pitchFamily="18" charset="-128"/>
                <a:ea typeface="Yu Mincho Light" pitchFamily="18" charset="-128"/>
                <a:cs typeface="Andalus" pitchFamily="18" charset="-78"/>
              </a:rPr>
              <a:t>kaggle</a:t>
            </a:r>
            <a:r>
              <a:rPr lang="en-IN" sz="2000" dirty="0">
                <a:latin typeface="Yu Mincho Light" pitchFamily="18" charset="-128"/>
                <a:ea typeface="Yu Mincho Light" pitchFamily="18" charset="-128"/>
                <a:cs typeface="Andalus" pitchFamily="18" charset="-78"/>
              </a:rPr>
              <a:t> website and searched the employee   </a:t>
            </a:r>
          </a:p>
          <a:p>
            <a:pPr>
              <a:lnSpc>
                <a:spcPct val="150000"/>
              </a:lnSpc>
            </a:pPr>
            <a:r>
              <a:rPr lang="en-IN" sz="2000" dirty="0">
                <a:latin typeface="Yu Mincho Light" pitchFamily="18" charset="-128"/>
                <a:ea typeface="Yu Mincho Light" pitchFamily="18" charset="-128"/>
                <a:cs typeface="Andalus" pitchFamily="18" charset="-78"/>
              </a:rPr>
              <a:t>   dataset, to download the dataset</a:t>
            </a:r>
          </a:p>
          <a:p>
            <a:pPr>
              <a:lnSpc>
                <a:spcPct val="150000"/>
              </a:lnSpc>
              <a:buFont typeface="Wingdings" pitchFamily="2" charset="2"/>
              <a:buChar char="ü"/>
            </a:pPr>
            <a:r>
              <a:rPr lang="en-IN" sz="2000" dirty="0">
                <a:latin typeface="Yu Mincho Light" pitchFamily="18" charset="-128"/>
                <a:ea typeface="Yu Mincho Light" pitchFamily="18" charset="-128"/>
                <a:cs typeface="Andalus" pitchFamily="18" charset="-78"/>
              </a:rPr>
              <a:t> I cleared some </a:t>
            </a:r>
            <a:r>
              <a:rPr lang="en-IN" sz="2000" dirty="0" err="1">
                <a:latin typeface="Yu Mincho Light" pitchFamily="18" charset="-128"/>
                <a:ea typeface="Yu Mincho Light" pitchFamily="18" charset="-128"/>
                <a:cs typeface="Andalus" pitchFamily="18" charset="-78"/>
              </a:rPr>
              <a:t>datas</a:t>
            </a:r>
            <a:r>
              <a:rPr lang="en-IN" sz="2000" dirty="0">
                <a:latin typeface="Yu Mincho Light" pitchFamily="18" charset="-128"/>
                <a:ea typeface="Yu Mincho Light" pitchFamily="18" charset="-128"/>
                <a:cs typeface="Andalus" pitchFamily="18" charset="-78"/>
              </a:rPr>
              <a:t> in this dataset</a:t>
            </a:r>
          </a:p>
          <a:p>
            <a:pPr>
              <a:lnSpc>
                <a:spcPct val="150000"/>
              </a:lnSpc>
              <a:buFont typeface="Wingdings" pitchFamily="2" charset="2"/>
              <a:buChar char="ü"/>
            </a:pPr>
            <a:r>
              <a:rPr lang="en-IN" sz="2000" dirty="0">
                <a:latin typeface="Yu Mincho Light" pitchFamily="18" charset="-128"/>
                <a:ea typeface="Yu Mincho Light" pitchFamily="18" charset="-128"/>
                <a:cs typeface="Andalus" pitchFamily="18" charset="-78"/>
              </a:rPr>
              <a:t> l used the techniques to create graph and pivot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483280" cy="752129"/>
          </a:xfrm>
          <a:prstGeom prst="rect">
            <a:avLst/>
          </a:prstGeom>
        </p:spPr>
        <p:txBody>
          <a:bodyPr vert="horz" wrap="square" lIns="0" tIns="13335" rIns="0" bIns="0" rtlCol="0">
            <a:spAutoFit/>
          </a:bodyPr>
          <a:lstStyle/>
          <a:p>
            <a:pPr marL="12700">
              <a:lnSpc>
                <a:spcPct val="100000"/>
              </a:lnSpc>
              <a:spcBef>
                <a:spcPts val="105"/>
              </a:spcBef>
            </a:pPr>
            <a:r>
              <a:rPr dirty="0">
                <a:latin typeface="High Tower Text" pitchFamily="18" charset="0"/>
              </a:rPr>
              <a:t>R</a:t>
            </a:r>
            <a:r>
              <a:rPr spc="-40" dirty="0">
                <a:latin typeface="High Tower Text" pitchFamily="18" charset="0"/>
              </a:rPr>
              <a:t>E</a:t>
            </a:r>
            <a:r>
              <a:rPr spc="15" dirty="0">
                <a:latin typeface="High Tower Text" pitchFamily="18" charset="0"/>
              </a:rPr>
              <a:t>S</a:t>
            </a:r>
            <a:r>
              <a:rPr spc="-30" dirty="0">
                <a:latin typeface="High Tower Text" pitchFamily="18" charset="0"/>
              </a:rPr>
              <a:t>U</a:t>
            </a:r>
            <a:r>
              <a:rPr spc="-405" dirty="0">
                <a:latin typeface="High Tower Text" pitchFamily="18" charset="0"/>
              </a:rPr>
              <a:t>L</a:t>
            </a:r>
            <a:r>
              <a:rPr dirty="0">
                <a:latin typeface="High Tower Text"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1" name="Chart 10"/>
          <p:cNvGraphicFramePr/>
          <p:nvPr/>
        </p:nvGraphicFramePr>
        <p:xfrm>
          <a:off x="1238216" y="1428736"/>
          <a:ext cx="7929618" cy="400052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latin typeface="High Tower Text" pitchFamily="18" charset="0"/>
              </a:rPr>
              <a:t>R</a:t>
            </a:r>
            <a:r>
              <a:rPr spc="-40" dirty="0">
                <a:latin typeface="High Tower Text" pitchFamily="18" charset="0"/>
              </a:rPr>
              <a:t>E</a:t>
            </a:r>
            <a:r>
              <a:rPr spc="15" dirty="0">
                <a:latin typeface="High Tower Text" pitchFamily="18" charset="0"/>
              </a:rPr>
              <a:t>S</a:t>
            </a:r>
            <a:r>
              <a:rPr spc="-30" dirty="0">
                <a:latin typeface="High Tower Text" pitchFamily="18" charset="0"/>
              </a:rPr>
              <a:t>U</a:t>
            </a:r>
            <a:r>
              <a:rPr spc="-405" dirty="0">
                <a:latin typeface="High Tower Text" pitchFamily="18" charset="0"/>
              </a:rPr>
              <a:t>L</a:t>
            </a:r>
            <a:r>
              <a:rPr dirty="0">
                <a:latin typeface="High Tower Text" pitchFamily="18" charset="0"/>
              </a:rPr>
              <a:t>TS</a:t>
            </a:r>
          </a:p>
        </p:txBody>
      </p:sp>
      <p:graphicFrame>
        <p:nvGraphicFramePr>
          <p:cNvPr id="4" name="Chart 3"/>
          <p:cNvGraphicFramePr/>
          <p:nvPr/>
        </p:nvGraphicFramePr>
        <p:xfrm>
          <a:off x="738150" y="1285860"/>
          <a:ext cx="8858312" cy="4286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High Tower Text" pitchFamily="18" charset="0"/>
                <a:cs typeface="Times New Roman" panose="02020603050405020304" pitchFamily="18" charset="0"/>
              </a:rPr>
              <a:t>conclusion</a:t>
            </a:r>
            <a:endParaRPr lang="en-IN" dirty="0">
              <a:latin typeface="High Tower Text" pitchFamily="18" charset="0"/>
              <a:cs typeface="Times New Roman" panose="02020603050405020304" pitchFamily="18" charset="0"/>
            </a:endParaRPr>
          </a:p>
        </p:txBody>
      </p:sp>
      <p:sp>
        <p:nvSpPr>
          <p:cNvPr id="3" name="Rectangle 2"/>
          <p:cNvSpPr/>
          <p:nvPr/>
        </p:nvSpPr>
        <p:spPr>
          <a:xfrm>
            <a:off x="1166778" y="1500174"/>
            <a:ext cx="8501122" cy="3831818"/>
          </a:xfrm>
          <a:prstGeom prst="rect">
            <a:avLst/>
          </a:prstGeom>
        </p:spPr>
        <p:txBody>
          <a:bodyPr wrap="square">
            <a:spAutoFit/>
          </a:bodyPr>
          <a:lstStyle/>
          <a:p>
            <a:pPr algn="just">
              <a:lnSpc>
                <a:spcPct val="150000"/>
              </a:lnSpc>
            </a:pPr>
            <a:r>
              <a:rPr lang="en-IN" b="1" dirty="0">
                <a:latin typeface="Yu Mincho Light" pitchFamily="18" charset="-128"/>
                <a:ea typeface="Yu Mincho Light" pitchFamily="18" charset="-128"/>
                <a:cs typeface="Arial Unicode MS" pitchFamily="34" charset="-128"/>
              </a:rPr>
              <a:t>	</a:t>
            </a:r>
            <a:r>
              <a:rPr lang="en-IN" dirty="0">
                <a:latin typeface="Yu Mincho Light" pitchFamily="18" charset="-128"/>
                <a:ea typeface="Yu Mincho Light" pitchFamily="18" charset="-128"/>
                <a:cs typeface="Arial Unicode MS" pitchFamily="34" charset="-128"/>
              </a:rPr>
              <a:t>In conclusion, maintaining an employee salary database that includes age, gender, and experience is crucial for several reasons. It allows for better workforce analysis and planning, ensuring equitable pay practices and identifying potential disparities that may exist in terms of gender or age. Additionally, tracking experience can help in developing appropriate career progression plans and making informed decisions regarding promotions and salary increments. Such a database supports transparency and fairness within the organization while also providing valuable data for compliance with legal standards and improving overall employee satisfaction and retention.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070473" cy="670696"/>
          </a:xfrm>
          <a:prstGeom prst="rect">
            <a:avLst/>
          </a:prstGeom>
        </p:spPr>
        <p:txBody>
          <a:bodyPr vert="horz" wrap="square" lIns="0" tIns="16510" rIns="0" bIns="0" rtlCol="0">
            <a:spAutoFit/>
          </a:bodyPr>
          <a:lstStyle/>
          <a:p>
            <a:pPr marL="12700">
              <a:lnSpc>
                <a:spcPct val="100000"/>
              </a:lnSpc>
              <a:spcBef>
                <a:spcPts val="130"/>
              </a:spcBef>
            </a:pPr>
            <a:r>
              <a:rPr sz="4250" spc="5">
                <a:latin typeface="Yu Mincho Light" pitchFamily="18" charset="-128"/>
                <a:ea typeface="Yu Mincho Light" pitchFamily="18" charset="-128"/>
              </a:rPr>
              <a:t>PROJECT</a:t>
            </a:r>
            <a:r>
              <a:rPr lang="en-IN" sz="4250" spc="-85" dirty="0">
                <a:latin typeface="Yu Mincho Light" pitchFamily="18" charset="-128"/>
                <a:ea typeface="Yu Mincho Light" pitchFamily="18" charset="-128"/>
              </a:rPr>
              <a:t> </a:t>
            </a:r>
            <a:r>
              <a:rPr sz="4250" spc="25">
                <a:latin typeface="Yu Mincho Light" pitchFamily="18" charset="-128"/>
                <a:ea typeface="Yu Mincho Light" pitchFamily="18" charset="-128"/>
              </a:rPr>
              <a:t>TITLE</a:t>
            </a:r>
            <a:endParaRPr sz="4250">
              <a:latin typeface="Yu Mincho Light" pitchFamily="18" charset="-128"/>
              <a:ea typeface="Yu Mincho Light" pitchFamily="18" charset="-128"/>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81026" y="2123271"/>
            <a:ext cx="8572560" cy="1446550"/>
          </a:xfrm>
          <a:prstGeom prst="rect">
            <a:avLst/>
          </a:prstGeom>
          <a:noFill/>
        </p:spPr>
        <p:txBody>
          <a:bodyPr wrap="square" rtlCol="0">
            <a:spAutoFit/>
          </a:bodyPr>
          <a:lstStyle/>
          <a:p>
            <a:pPr algn="ctr"/>
            <a:r>
              <a:rPr lang="en-US" sz="4400" b="1" dirty="0">
                <a:solidFill>
                  <a:srgbClr val="0F0F0F"/>
                </a:solidFill>
                <a:latin typeface="High Tower Text" pitchFamily="18" charset="0"/>
                <a:cs typeface="Times New Roman" panose="02020603050405020304" pitchFamily="18" charset="0"/>
              </a:rPr>
              <a:t>Employee Salary Analysis using Excel</a:t>
            </a:r>
            <a:endParaRPr lang="en-IN" sz="2800" dirty="0">
              <a:solidFill>
                <a:srgbClr val="7030A0"/>
              </a:solidFill>
              <a:latin typeface="High Tower Text"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8150" y="571480"/>
            <a:ext cx="2855896" cy="752129"/>
          </a:xfrm>
          <a:prstGeom prst="rect">
            <a:avLst/>
          </a:prstGeom>
        </p:spPr>
        <p:txBody>
          <a:bodyPr vert="horz" wrap="square" lIns="0" tIns="13335" rIns="0" bIns="0" rtlCol="0">
            <a:spAutoFit/>
          </a:bodyPr>
          <a:lstStyle/>
          <a:p>
            <a:pPr marL="12700">
              <a:lnSpc>
                <a:spcPct val="100000"/>
              </a:lnSpc>
              <a:spcBef>
                <a:spcPts val="105"/>
              </a:spcBef>
            </a:pPr>
            <a:r>
              <a:rPr spc="25">
                <a:latin typeface="Yu Mincho Light" pitchFamily="18" charset="-128"/>
                <a:ea typeface="Yu Mincho Light" pitchFamily="18" charset="-128"/>
              </a:rPr>
              <a:t>A</a:t>
            </a:r>
            <a:r>
              <a:rPr spc="-5">
                <a:latin typeface="Yu Mincho Light" pitchFamily="18" charset="-128"/>
                <a:ea typeface="Yu Mincho Light" pitchFamily="18" charset="-128"/>
              </a:rPr>
              <a:t>G</a:t>
            </a:r>
            <a:r>
              <a:rPr spc="-35">
                <a:latin typeface="Yu Mincho Light" pitchFamily="18" charset="-128"/>
                <a:ea typeface="Yu Mincho Light" pitchFamily="18" charset="-128"/>
              </a:rPr>
              <a:t>E</a:t>
            </a:r>
            <a:r>
              <a:rPr spc="15">
                <a:latin typeface="Yu Mincho Light" pitchFamily="18" charset="-128"/>
                <a:ea typeface="Yu Mincho Light" pitchFamily="18" charset="-128"/>
              </a:rPr>
              <a:t>N</a:t>
            </a:r>
            <a:r>
              <a:rPr>
                <a:latin typeface="Yu Mincho Light" pitchFamily="18" charset="-128"/>
                <a:ea typeface="Yu Mincho Light" pitchFamily="18" charset="-128"/>
              </a:rPr>
              <a:t>DA</a:t>
            </a:r>
            <a:endParaRPr dirty="0">
              <a:latin typeface="Yu Mincho Light" pitchFamily="18" charset="-128"/>
              <a:ea typeface="Yu Mincho Light" pitchFamily="18" charset="-128"/>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24100" y="1571612"/>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Yu Mincho Light" pitchFamily="18" charset="-128"/>
                <a:ea typeface="Yu Mincho Light" pitchFamily="18" charset="-128"/>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Yu Mincho Light" pitchFamily="18" charset="-128"/>
                <a:ea typeface="Yu Mincho Light" pitchFamily="18" charset="-128"/>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Yu Mincho Light" pitchFamily="18" charset="-128"/>
                <a:ea typeface="Yu Mincho Light" pitchFamily="18" charset="-128"/>
                <a:cs typeface="Times New Roman" panose="02020603050405020304" pitchFamily="18" charset="0"/>
              </a:rPr>
              <a:t>End Users</a:t>
            </a:r>
          </a:p>
          <a:p>
            <a:pPr algn="l">
              <a:buFont typeface="+mj-lt"/>
              <a:buAutoNum type="arabicPeriod"/>
            </a:pPr>
            <a:r>
              <a:rPr lang="en-US" sz="2800" b="0" i="0" dirty="0">
                <a:solidFill>
                  <a:srgbClr val="0D0D0D"/>
                </a:solidFill>
                <a:effectLst/>
                <a:latin typeface="Yu Mincho Light" pitchFamily="18" charset="-128"/>
                <a:ea typeface="Yu Mincho Light" pitchFamily="18" charset="-128"/>
                <a:cs typeface="Times New Roman" panose="02020603050405020304" pitchFamily="18" charset="0"/>
              </a:rPr>
              <a:t>Our Solution and Proposition</a:t>
            </a:r>
          </a:p>
          <a:p>
            <a:pPr algn="l">
              <a:buFont typeface="+mj-lt"/>
              <a:buAutoNum type="arabicPeriod"/>
            </a:pPr>
            <a:r>
              <a:rPr lang="en-US" sz="2800" dirty="0">
                <a:solidFill>
                  <a:srgbClr val="0D0D0D"/>
                </a:solidFill>
                <a:latin typeface="Yu Mincho Light" pitchFamily="18" charset="-128"/>
                <a:ea typeface="Yu Mincho Light" pitchFamily="18" charset="-128"/>
                <a:cs typeface="Times New Roman" panose="02020603050405020304" pitchFamily="18" charset="0"/>
              </a:rPr>
              <a:t>Dataset Description</a:t>
            </a:r>
            <a:endParaRPr lang="en-US" sz="2800" b="0" i="0" dirty="0">
              <a:solidFill>
                <a:srgbClr val="0D0D0D"/>
              </a:solidFill>
              <a:effectLst/>
              <a:latin typeface="Yu Mincho Light" pitchFamily="18" charset="-128"/>
              <a:ea typeface="Yu Mincho Light" pitchFamily="18" charset="-128"/>
              <a:cs typeface="Times New Roman" panose="02020603050405020304" pitchFamily="18" charset="0"/>
            </a:endParaRPr>
          </a:p>
          <a:p>
            <a:pPr algn="l">
              <a:buFont typeface="+mj-lt"/>
              <a:buAutoNum type="arabicPeriod"/>
            </a:pPr>
            <a:r>
              <a:rPr lang="en-US" sz="2800" b="0" i="0" dirty="0">
                <a:solidFill>
                  <a:srgbClr val="0D0D0D"/>
                </a:solidFill>
                <a:effectLst/>
                <a:latin typeface="Yu Mincho Light" pitchFamily="18" charset="-128"/>
                <a:ea typeface="Yu Mincho Light" pitchFamily="18" charset="-128"/>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Yu Mincho Light" pitchFamily="18" charset="-128"/>
                <a:ea typeface="Yu Mincho Light" pitchFamily="18" charset="-128"/>
                <a:cs typeface="Times New Roman" panose="02020603050405020304" pitchFamily="18" charset="0"/>
              </a:rPr>
              <a:t>Results and </a:t>
            </a:r>
            <a:r>
              <a:rPr lang="en-US" sz="2800" dirty="0">
                <a:solidFill>
                  <a:srgbClr val="0D0D0D"/>
                </a:solidFill>
                <a:latin typeface="Yu Mincho Light" pitchFamily="18" charset="-128"/>
                <a:ea typeface="Yu Mincho Light" pitchFamily="18" charset="-128"/>
                <a:cs typeface="Times New Roman" panose="02020603050405020304" pitchFamily="18" charset="0"/>
              </a:rPr>
              <a:t>Discussion</a:t>
            </a:r>
            <a:endParaRPr lang="en-US" sz="2800" b="0" i="0" dirty="0">
              <a:solidFill>
                <a:srgbClr val="0D0D0D"/>
              </a:solidFill>
              <a:effectLst/>
              <a:latin typeface="Yu Mincho Light" pitchFamily="18" charset="-128"/>
              <a:ea typeface="Yu Mincho Light" pitchFamily="18" charset="-128"/>
              <a:cs typeface="Times New Roman" panose="02020603050405020304" pitchFamily="18" charset="0"/>
            </a:endParaRPr>
          </a:p>
          <a:p>
            <a:pPr algn="l">
              <a:buFont typeface="+mj-lt"/>
              <a:buAutoNum type="arabicPeriod"/>
            </a:pPr>
            <a:r>
              <a:rPr lang="en-US" sz="2800" b="0" i="0" dirty="0">
                <a:solidFill>
                  <a:srgbClr val="0D0D0D"/>
                </a:solidFill>
                <a:effectLst/>
                <a:latin typeface="Yu Mincho Light" pitchFamily="18" charset="-128"/>
                <a:ea typeface="Yu Mincho Light" pitchFamily="18" charset="-128"/>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33349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latin typeface="High Tower Text" pitchFamily="18" charset="0"/>
              </a:rPr>
              <a:t>P</a:t>
            </a:r>
            <a:r>
              <a:rPr sz="4250" spc="15">
                <a:latin typeface="High Tower Text" pitchFamily="18" charset="0"/>
              </a:rPr>
              <a:t>ROB</a:t>
            </a:r>
            <a:r>
              <a:rPr sz="4250" spc="55">
                <a:latin typeface="High Tower Text" pitchFamily="18" charset="0"/>
              </a:rPr>
              <a:t>L</a:t>
            </a:r>
            <a:r>
              <a:rPr sz="4250" spc="-20">
                <a:latin typeface="High Tower Text" pitchFamily="18" charset="0"/>
              </a:rPr>
              <a:t>E</a:t>
            </a:r>
            <a:r>
              <a:rPr sz="4250" spc="20">
                <a:latin typeface="High Tower Text" pitchFamily="18" charset="0"/>
              </a:rPr>
              <a:t>M</a:t>
            </a:r>
            <a:r>
              <a:rPr sz="4250" dirty="0">
                <a:latin typeface="High Tower Text" pitchFamily="18" charset="0"/>
              </a:rPr>
              <a:t>	</a:t>
            </a:r>
            <a:r>
              <a:rPr sz="4250" spc="10" dirty="0">
                <a:latin typeface="High Tower Text" pitchFamily="18" charset="0"/>
              </a:rPr>
              <a:t>S</a:t>
            </a:r>
            <a:r>
              <a:rPr sz="4250" spc="-370" dirty="0">
                <a:latin typeface="High Tower Text" pitchFamily="18" charset="0"/>
              </a:rPr>
              <a:t>T</a:t>
            </a:r>
            <a:r>
              <a:rPr sz="4250" spc="-375" dirty="0">
                <a:latin typeface="High Tower Text" pitchFamily="18" charset="0"/>
              </a:rPr>
              <a:t>A</a:t>
            </a:r>
            <a:r>
              <a:rPr sz="4250" spc="15" dirty="0">
                <a:latin typeface="High Tower Text" pitchFamily="18" charset="0"/>
              </a:rPr>
              <a:t>T</a:t>
            </a:r>
            <a:r>
              <a:rPr sz="4250" spc="-10" dirty="0">
                <a:latin typeface="High Tower Text" pitchFamily="18" charset="0"/>
              </a:rPr>
              <a:t>E</a:t>
            </a:r>
            <a:r>
              <a:rPr sz="4250" spc="-20" dirty="0">
                <a:latin typeface="High Tower Text" pitchFamily="18" charset="0"/>
              </a:rPr>
              <a:t>ME</a:t>
            </a:r>
            <a:r>
              <a:rPr sz="4250" spc="10" dirty="0">
                <a:latin typeface="High Tower Text" pitchFamily="18" charset="0"/>
              </a:rPr>
              <a:t>NT</a:t>
            </a:r>
            <a:endParaRPr sz="4250">
              <a:latin typeface="High Tower Text"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1166778" y="2000240"/>
            <a:ext cx="6357982" cy="3416320"/>
          </a:xfrm>
          <a:prstGeom prst="rect">
            <a:avLst/>
          </a:prstGeom>
        </p:spPr>
        <p:txBody>
          <a:bodyPr wrap="square">
            <a:spAutoFit/>
          </a:bodyPr>
          <a:lstStyle/>
          <a:p>
            <a:pPr algn="just">
              <a:lnSpc>
                <a:spcPct val="150000"/>
              </a:lnSpc>
            </a:pPr>
            <a:r>
              <a:rPr lang="en-IN" dirty="0">
                <a:latin typeface="Yu Mincho Light" pitchFamily="18" charset="-128"/>
                <a:ea typeface="Yu Mincho Light" pitchFamily="18" charset="-128"/>
              </a:rPr>
              <a:t>	Employee salary analysis is conducted to ensure fair and competitive compensation within an organization. It helps identify disparities, align salaries with industry standards, and ensure compliance with legal requirements. By analyzing salaries, companies can address pay gaps, retain talent, and maintain a motivated workforce while staying financially sustainable. This process ultimately supports better decision-making in compensation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927729"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High Tower Text" pitchFamily="18" charset="0"/>
                <a:ea typeface="Yu Mincho Light" pitchFamily="18" charset="-128"/>
              </a:rPr>
              <a:t>PROJECT	</a:t>
            </a:r>
            <a:r>
              <a:rPr sz="4250" spc="-20" dirty="0">
                <a:latin typeface="High Tower Text" pitchFamily="18" charset="0"/>
                <a:ea typeface="Yu Mincho Light" pitchFamily="18" charset="-128"/>
              </a:rPr>
              <a:t>OVERVIEW</a:t>
            </a:r>
            <a:endParaRPr sz="4250">
              <a:latin typeface="High Tower Text" pitchFamily="18" charset="0"/>
              <a:ea typeface="Yu Mincho Light" pitchFamily="18" charset="-128"/>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1023902" y="2000240"/>
            <a:ext cx="7358114" cy="4247317"/>
          </a:xfrm>
          <a:prstGeom prst="rect">
            <a:avLst/>
          </a:prstGeom>
        </p:spPr>
        <p:txBody>
          <a:bodyPr wrap="square">
            <a:spAutoFit/>
          </a:bodyPr>
          <a:lstStyle/>
          <a:p>
            <a:pPr algn="just">
              <a:lnSpc>
                <a:spcPct val="150000"/>
              </a:lnSpc>
            </a:pPr>
            <a:r>
              <a:rPr lang="en-IN" sz="2000" dirty="0">
                <a:latin typeface="Yu Mincho Light" pitchFamily="18" charset="-128"/>
                <a:ea typeface="Yu Mincho Light" pitchFamily="18" charset="-128"/>
              </a:rPr>
              <a:t>	The Employee Salary Analysis project aims to evaluate and compare the salaries of employees within an organization. The goal is to ensure equitable and competitive pay, identify any disparities or gaps, and align compensation with industry standards. This project involves collecting and analyzing salary data, reviewing factors such as job roles, experience, and performance, and making recommendations to optimize compensation strategies, improve employee satisfaction, and support organizational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68230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High Tower Text" pitchFamily="18" charset="0"/>
              </a:rPr>
              <a:t>W</a:t>
            </a:r>
            <a:r>
              <a:rPr sz="3200" spc="-20" dirty="0">
                <a:latin typeface="High Tower Text" pitchFamily="18" charset="0"/>
              </a:rPr>
              <a:t>H</a:t>
            </a:r>
            <a:r>
              <a:rPr sz="3200" spc="20" dirty="0">
                <a:latin typeface="High Tower Text" pitchFamily="18" charset="0"/>
              </a:rPr>
              <a:t>O</a:t>
            </a:r>
            <a:r>
              <a:rPr sz="3200" spc="-235" dirty="0">
                <a:latin typeface="High Tower Text" pitchFamily="18" charset="0"/>
              </a:rPr>
              <a:t> </a:t>
            </a:r>
            <a:r>
              <a:rPr sz="3200" spc="-10" dirty="0">
                <a:latin typeface="High Tower Text" pitchFamily="18" charset="0"/>
              </a:rPr>
              <a:t>AR</a:t>
            </a:r>
            <a:r>
              <a:rPr sz="3200" spc="15" dirty="0">
                <a:latin typeface="High Tower Text" pitchFamily="18" charset="0"/>
              </a:rPr>
              <a:t>E</a:t>
            </a:r>
            <a:r>
              <a:rPr sz="3200" spc="-35" dirty="0">
                <a:latin typeface="High Tower Text" pitchFamily="18" charset="0"/>
              </a:rPr>
              <a:t> </a:t>
            </a:r>
            <a:r>
              <a:rPr sz="3200" spc="-10" dirty="0">
                <a:latin typeface="High Tower Text" pitchFamily="18" charset="0"/>
              </a:rPr>
              <a:t>T</a:t>
            </a:r>
            <a:r>
              <a:rPr sz="3200" spc="-15" dirty="0">
                <a:latin typeface="High Tower Text" pitchFamily="18" charset="0"/>
              </a:rPr>
              <a:t>H</a:t>
            </a:r>
            <a:r>
              <a:rPr sz="3200" spc="15" dirty="0">
                <a:latin typeface="High Tower Text" pitchFamily="18" charset="0"/>
              </a:rPr>
              <a:t>E</a:t>
            </a:r>
            <a:r>
              <a:rPr sz="3200" spc="-35" dirty="0">
                <a:latin typeface="High Tower Text" pitchFamily="18" charset="0"/>
              </a:rPr>
              <a:t> </a:t>
            </a:r>
            <a:r>
              <a:rPr sz="3200" spc="-20" dirty="0">
                <a:latin typeface="High Tower Text" pitchFamily="18" charset="0"/>
              </a:rPr>
              <a:t>E</a:t>
            </a:r>
            <a:r>
              <a:rPr sz="3200" spc="30" dirty="0">
                <a:latin typeface="High Tower Text" pitchFamily="18" charset="0"/>
              </a:rPr>
              <a:t>N</a:t>
            </a:r>
            <a:r>
              <a:rPr sz="3200" spc="15" dirty="0">
                <a:latin typeface="High Tower Text" pitchFamily="18" charset="0"/>
              </a:rPr>
              <a:t>D</a:t>
            </a:r>
            <a:r>
              <a:rPr sz="3200" spc="-45" dirty="0">
                <a:latin typeface="High Tower Text" pitchFamily="18" charset="0"/>
              </a:rPr>
              <a:t> </a:t>
            </a:r>
            <a:r>
              <a:rPr sz="3200" dirty="0">
                <a:latin typeface="High Tower Text" pitchFamily="18" charset="0"/>
              </a:rPr>
              <a:t>U</a:t>
            </a:r>
            <a:r>
              <a:rPr sz="3200" spc="10" dirty="0">
                <a:latin typeface="High Tower Text" pitchFamily="18" charset="0"/>
              </a:rPr>
              <a:t>S</a:t>
            </a:r>
            <a:r>
              <a:rPr sz="3200" spc="-25" dirty="0">
                <a:latin typeface="High Tower Text" pitchFamily="18" charset="0"/>
              </a:rPr>
              <a:t>E</a:t>
            </a:r>
            <a:r>
              <a:rPr sz="3200" spc="-10" dirty="0">
                <a:latin typeface="High Tower Text" pitchFamily="18" charset="0"/>
              </a:rPr>
              <a:t>R</a:t>
            </a:r>
            <a:r>
              <a:rPr sz="3200" spc="5" dirty="0">
                <a:latin typeface="High Tower Text" pitchFamily="18" charset="0"/>
              </a:rPr>
              <a:t>S?</a:t>
            </a:r>
            <a:endParaRPr sz="3200">
              <a:latin typeface="High Tower Text"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381092" y="2285992"/>
            <a:ext cx="6929486" cy="2862322"/>
          </a:xfrm>
          <a:prstGeom prst="rect">
            <a:avLst/>
          </a:prstGeom>
        </p:spPr>
        <p:txBody>
          <a:bodyPr wrap="square">
            <a:spAutoFit/>
          </a:bodyPr>
          <a:lstStyle/>
          <a:p>
            <a:pPr algn="just">
              <a:lnSpc>
                <a:spcPct val="150000"/>
              </a:lnSpc>
            </a:pPr>
            <a:r>
              <a:rPr lang="en-IN" sz="2000" dirty="0">
                <a:latin typeface="Yu Mincho Light" pitchFamily="18" charset="-128"/>
                <a:ea typeface="Yu Mincho Light" pitchFamily="18" charset="-128"/>
                <a:cs typeface="Aharoni" pitchFamily="2" charset="-79"/>
              </a:rPr>
              <a:t>	The end users of salary analysis are HR professionals, company leadership (such as executives and managers), and finance teams who use the data to make informed decisions about compensation strategies. Additionally, employees indirectly benefit from the analysis through adjustments to ensure fair and competitive pay.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1121461"/>
          </a:xfrm>
          <a:prstGeom prst="rect">
            <a:avLst/>
          </a:prstGeom>
        </p:spPr>
        <p:txBody>
          <a:bodyPr vert="horz" wrap="square" lIns="0" tIns="13335" rIns="0" bIns="0" rtlCol="0">
            <a:spAutoFit/>
          </a:bodyPr>
          <a:lstStyle/>
          <a:p>
            <a:pPr marL="12700">
              <a:lnSpc>
                <a:spcPct val="100000"/>
              </a:lnSpc>
              <a:spcBef>
                <a:spcPts val="105"/>
              </a:spcBef>
            </a:pPr>
            <a:r>
              <a:rPr sz="3600" spc="10" dirty="0">
                <a:latin typeface="High Tower Text" pitchFamily="18" charset="0"/>
              </a:rPr>
              <a:t>O</a:t>
            </a:r>
            <a:r>
              <a:rPr sz="3600" spc="25" dirty="0">
                <a:latin typeface="High Tower Text" pitchFamily="18" charset="0"/>
              </a:rPr>
              <a:t>U</a:t>
            </a:r>
            <a:r>
              <a:rPr sz="3600" dirty="0">
                <a:latin typeface="High Tower Text" pitchFamily="18" charset="0"/>
              </a:rPr>
              <a:t>R</a:t>
            </a:r>
            <a:r>
              <a:rPr sz="3600" spc="5" dirty="0">
                <a:latin typeface="High Tower Text" pitchFamily="18" charset="0"/>
              </a:rPr>
              <a:t> </a:t>
            </a:r>
            <a:r>
              <a:rPr sz="3600" spc="25" dirty="0">
                <a:latin typeface="High Tower Text" pitchFamily="18" charset="0"/>
              </a:rPr>
              <a:t>S</a:t>
            </a:r>
            <a:r>
              <a:rPr sz="3600" spc="10" dirty="0">
                <a:latin typeface="High Tower Text" pitchFamily="18" charset="0"/>
              </a:rPr>
              <a:t>O</a:t>
            </a:r>
            <a:r>
              <a:rPr sz="3600" spc="25" dirty="0">
                <a:latin typeface="High Tower Text" pitchFamily="18" charset="0"/>
              </a:rPr>
              <a:t>LU</a:t>
            </a:r>
            <a:r>
              <a:rPr sz="3600" spc="-35" dirty="0">
                <a:latin typeface="High Tower Text" pitchFamily="18" charset="0"/>
              </a:rPr>
              <a:t>T</a:t>
            </a:r>
            <a:r>
              <a:rPr sz="3600" spc="-30" dirty="0">
                <a:latin typeface="High Tower Text" pitchFamily="18" charset="0"/>
              </a:rPr>
              <a:t>I</a:t>
            </a:r>
            <a:r>
              <a:rPr sz="3600" spc="10" dirty="0">
                <a:latin typeface="High Tower Text" pitchFamily="18" charset="0"/>
              </a:rPr>
              <a:t>O</a:t>
            </a:r>
            <a:r>
              <a:rPr sz="3600" dirty="0">
                <a:latin typeface="High Tower Text" pitchFamily="18" charset="0"/>
              </a:rPr>
              <a:t>N</a:t>
            </a:r>
            <a:r>
              <a:rPr sz="3600" spc="-345" dirty="0">
                <a:latin typeface="High Tower Text" pitchFamily="18" charset="0"/>
              </a:rPr>
              <a:t> </a:t>
            </a:r>
            <a:r>
              <a:rPr sz="3600" spc="-35" dirty="0">
                <a:latin typeface="High Tower Text" pitchFamily="18" charset="0"/>
              </a:rPr>
              <a:t>A</a:t>
            </a:r>
            <a:r>
              <a:rPr sz="3600" spc="-5" dirty="0">
                <a:latin typeface="High Tower Text" pitchFamily="18" charset="0"/>
              </a:rPr>
              <a:t>N</a:t>
            </a:r>
            <a:r>
              <a:rPr sz="3600" dirty="0">
                <a:latin typeface="High Tower Text" pitchFamily="18" charset="0"/>
              </a:rPr>
              <a:t>D</a:t>
            </a:r>
            <a:r>
              <a:rPr sz="3600" spc="35" dirty="0">
                <a:latin typeface="High Tower Text" pitchFamily="18" charset="0"/>
              </a:rPr>
              <a:t> </a:t>
            </a:r>
            <a:r>
              <a:rPr sz="3600" spc="-30" dirty="0">
                <a:latin typeface="High Tower Text" pitchFamily="18" charset="0"/>
              </a:rPr>
              <a:t>I</a:t>
            </a:r>
            <a:r>
              <a:rPr sz="3600" spc="-35" dirty="0">
                <a:latin typeface="High Tower Text" pitchFamily="18" charset="0"/>
              </a:rPr>
              <a:t>T</a:t>
            </a:r>
            <a:r>
              <a:rPr sz="3600" dirty="0">
                <a:latin typeface="High Tower Text" pitchFamily="18" charset="0"/>
              </a:rPr>
              <a:t>S</a:t>
            </a:r>
            <a:r>
              <a:rPr sz="3600" spc="60" dirty="0">
                <a:latin typeface="High Tower Text" pitchFamily="18" charset="0"/>
              </a:rPr>
              <a:t> </a:t>
            </a:r>
            <a:r>
              <a:rPr sz="3600" spc="-295" dirty="0">
                <a:latin typeface="High Tower Text" pitchFamily="18" charset="0"/>
              </a:rPr>
              <a:t>V</a:t>
            </a:r>
            <a:r>
              <a:rPr sz="3600" spc="-35" dirty="0">
                <a:latin typeface="High Tower Text" pitchFamily="18" charset="0"/>
              </a:rPr>
              <a:t>A</a:t>
            </a:r>
            <a:r>
              <a:rPr sz="3600" spc="25" dirty="0">
                <a:latin typeface="High Tower Text" pitchFamily="18" charset="0"/>
              </a:rPr>
              <a:t>LU</a:t>
            </a:r>
            <a:r>
              <a:rPr sz="3600" dirty="0">
                <a:latin typeface="High Tower Text" pitchFamily="18" charset="0"/>
              </a:rPr>
              <a:t>E</a:t>
            </a:r>
            <a:r>
              <a:rPr sz="3600" spc="-65" dirty="0">
                <a:latin typeface="High Tower Text" pitchFamily="18" charset="0"/>
              </a:rPr>
              <a:t> </a:t>
            </a:r>
            <a:r>
              <a:rPr sz="3600" spc="-15" dirty="0">
                <a:latin typeface="High Tower Text" pitchFamily="18" charset="0"/>
              </a:rPr>
              <a:t>P</a:t>
            </a:r>
            <a:r>
              <a:rPr sz="3600" spc="-30" dirty="0">
                <a:latin typeface="High Tower Text" pitchFamily="18" charset="0"/>
              </a:rPr>
              <a:t>R</a:t>
            </a:r>
            <a:r>
              <a:rPr sz="3600" spc="10" dirty="0">
                <a:latin typeface="High Tower Text" pitchFamily="18" charset="0"/>
              </a:rPr>
              <a:t>O</a:t>
            </a:r>
            <a:r>
              <a:rPr sz="3600" spc="-15" dirty="0">
                <a:latin typeface="High Tower Text" pitchFamily="18" charset="0"/>
              </a:rPr>
              <a:t>P</a:t>
            </a:r>
            <a:r>
              <a:rPr sz="3600" spc="10" dirty="0">
                <a:latin typeface="High Tower Text" pitchFamily="18" charset="0"/>
              </a:rPr>
              <a:t>O</a:t>
            </a:r>
            <a:r>
              <a:rPr sz="3600" spc="25" dirty="0">
                <a:latin typeface="High Tower Text" pitchFamily="18" charset="0"/>
              </a:rPr>
              <a:t>S</a:t>
            </a:r>
            <a:r>
              <a:rPr sz="3600" spc="-30" dirty="0">
                <a:latin typeface="High Tower Text" pitchFamily="18" charset="0"/>
              </a:rPr>
              <a:t>I</a:t>
            </a:r>
            <a:r>
              <a:rPr sz="3600" spc="-35" dirty="0">
                <a:latin typeface="High Tower Text" pitchFamily="18" charset="0"/>
              </a:rPr>
              <a:t>T</a:t>
            </a:r>
            <a:r>
              <a:rPr sz="3600" spc="-30" dirty="0">
                <a:latin typeface="High Tower Text" pitchFamily="18" charset="0"/>
              </a:rPr>
              <a:t>I</a:t>
            </a:r>
            <a:r>
              <a:rPr sz="3600" spc="10" dirty="0">
                <a:latin typeface="High Tower Text" pitchFamily="18" charset="0"/>
              </a:rPr>
              <a:t>O</a:t>
            </a:r>
            <a:r>
              <a:rPr sz="3600" dirty="0">
                <a:latin typeface="High Tower Text" pitchFamily="18" charset="0"/>
              </a:rPr>
              <a:t>N</a:t>
            </a:r>
          </a:p>
        </p:txBody>
      </p:sp>
      <p:sp>
        <p:nvSpPr>
          <p:cNvPr id="12" name="Text Placeholder 11"/>
          <p:cNvSpPr>
            <a:spLocks noGrp="1"/>
          </p:cNvSpPr>
          <p:nvPr>
            <p:ph type="body" idx="1"/>
          </p:nvPr>
        </p:nvSpPr>
        <p:spPr>
          <a:xfrm>
            <a:off x="2952728" y="2285992"/>
            <a:ext cx="6143668" cy="1238801"/>
          </a:xfrm>
        </p:spPr>
        <p:txBody>
          <a:bodyPr/>
          <a:lstStyle/>
          <a:p>
            <a:pPr>
              <a:lnSpc>
                <a:spcPct val="150000"/>
              </a:lnSpc>
              <a:buFont typeface="Wingdings" pitchFamily="2" charset="2"/>
              <a:buChar char="v"/>
            </a:pPr>
            <a:r>
              <a:rPr lang="en-IN" sz="2800" dirty="0">
                <a:latin typeface="Yu Mincho Light" pitchFamily="18" charset="-128"/>
                <a:ea typeface="Yu Mincho Light" pitchFamily="18" charset="-128"/>
                <a:cs typeface="Aharoni" pitchFamily="2" charset="-79"/>
              </a:rPr>
              <a:t>Data visualization</a:t>
            </a:r>
          </a:p>
          <a:p>
            <a:pPr>
              <a:lnSpc>
                <a:spcPct val="150000"/>
              </a:lnSpc>
              <a:buFont typeface="Wingdings" pitchFamily="2" charset="2"/>
              <a:buChar char="v"/>
            </a:pPr>
            <a:r>
              <a:rPr lang="en-IN" sz="2800" dirty="0">
                <a:latin typeface="Yu Mincho Light" pitchFamily="18" charset="-128"/>
                <a:ea typeface="Yu Mincho Light" pitchFamily="18" charset="-128"/>
                <a:cs typeface="Aharoni" pitchFamily="2" charset="-79"/>
              </a:rPr>
              <a:t>Pivot table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graphicFrame>
        <p:nvGraphicFramePr>
          <p:cNvPr id="11" name="Chart 10"/>
          <p:cNvGraphicFramePr/>
          <p:nvPr/>
        </p:nvGraphicFramePr>
        <p:xfrm>
          <a:off x="5595934" y="3714752"/>
          <a:ext cx="3643338" cy="200026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High Tower Text" pitchFamily="18" charset="0"/>
              </a:rPr>
              <a:t>Dataset Description</a:t>
            </a:r>
          </a:p>
        </p:txBody>
      </p:sp>
      <p:sp>
        <p:nvSpPr>
          <p:cNvPr id="3" name="Text Placeholder 2"/>
          <p:cNvSpPr>
            <a:spLocks noGrp="1"/>
          </p:cNvSpPr>
          <p:nvPr>
            <p:ph type="body" idx="1"/>
          </p:nvPr>
        </p:nvSpPr>
        <p:spPr>
          <a:xfrm>
            <a:off x="2166910" y="1928802"/>
            <a:ext cx="5429288" cy="2308324"/>
          </a:xfrm>
        </p:spPr>
        <p:txBody>
          <a:bodyPr/>
          <a:lstStyle/>
          <a:p>
            <a:pPr marL="514350" indent="-514350">
              <a:lnSpc>
                <a:spcPct val="150000"/>
              </a:lnSpc>
              <a:buFont typeface="Wingdings" pitchFamily="2" charset="2"/>
              <a:buChar char="Ø"/>
            </a:pPr>
            <a:r>
              <a:rPr lang="en-IN" sz="2000" dirty="0">
                <a:latin typeface="Yu Mincho Light" pitchFamily="18" charset="-128"/>
                <a:ea typeface="Yu Mincho Light" pitchFamily="18" charset="-128"/>
                <a:cs typeface="Aharoni" pitchFamily="2" charset="-79"/>
              </a:rPr>
              <a:t>ID                  –  NUMBER TYPE</a:t>
            </a:r>
          </a:p>
          <a:p>
            <a:pPr marL="514350" indent="-514350">
              <a:lnSpc>
                <a:spcPct val="150000"/>
              </a:lnSpc>
              <a:buFont typeface="Wingdings" pitchFamily="2" charset="2"/>
              <a:buChar char="Ø"/>
            </a:pPr>
            <a:r>
              <a:rPr lang="en-IN" sz="2000" dirty="0">
                <a:latin typeface="Yu Mincho Light" pitchFamily="18" charset="-128"/>
                <a:ea typeface="Yu Mincho Light" pitchFamily="18" charset="-128"/>
                <a:cs typeface="Aharoni" pitchFamily="2" charset="-79"/>
              </a:rPr>
              <a:t>AGE               –  NUMBER TYPE</a:t>
            </a:r>
          </a:p>
          <a:p>
            <a:pPr marL="514350" indent="-514350">
              <a:lnSpc>
                <a:spcPct val="150000"/>
              </a:lnSpc>
              <a:buFont typeface="Wingdings" pitchFamily="2" charset="2"/>
              <a:buChar char="Ø"/>
            </a:pPr>
            <a:r>
              <a:rPr lang="en-IN" sz="2000" dirty="0">
                <a:latin typeface="Yu Mincho Light" pitchFamily="18" charset="-128"/>
                <a:ea typeface="Yu Mincho Light" pitchFamily="18" charset="-128"/>
                <a:cs typeface="Aharoni" pitchFamily="2" charset="-79"/>
              </a:rPr>
              <a:t>EXPERIENCE  –  NUMBER TYPE</a:t>
            </a:r>
          </a:p>
          <a:p>
            <a:pPr marL="514350" indent="-514350">
              <a:lnSpc>
                <a:spcPct val="150000"/>
              </a:lnSpc>
              <a:buFont typeface="Wingdings" pitchFamily="2" charset="2"/>
              <a:buChar char="Ø"/>
            </a:pPr>
            <a:r>
              <a:rPr lang="en-IN" sz="2000" dirty="0">
                <a:latin typeface="Yu Mincho Light" pitchFamily="18" charset="-128"/>
                <a:ea typeface="Yu Mincho Light" pitchFamily="18" charset="-128"/>
                <a:cs typeface="Aharoni" pitchFamily="2" charset="-79"/>
              </a:rPr>
              <a:t>GNDER          –  TEXT TYPE</a:t>
            </a:r>
          </a:p>
          <a:p>
            <a:pPr marL="514350" indent="-514350">
              <a:lnSpc>
                <a:spcPct val="150000"/>
              </a:lnSpc>
              <a:buFont typeface="Wingdings" pitchFamily="2" charset="2"/>
              <a:buChar char="Ø"/>
            </a:pPr>
            <a:r>
              <a:rPr lang="en-IN" sz="2000" dirty="0">
                <a:latin typeface="Yu Mincho Light" pitchFamily="18" charset="-128"/>
                <a:ea typeface="Yu Mincho Light" pitchFamily="18" charset="-128"/>
                <a:cs typeface="Aharoni" pitchFamily="2" charset="-79"/>
              </a:rPr>
              <a:t>SALARY          –  NUMBER TYPE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143248"/>
            <a:ext cx="2171673"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High Tower Text" pitchFamily="18" charset="0"/>
              </a:rPr>
              <a:t>THE</a:t>
            </a:r>
            <a:r>
              <a:rPr sz="4250" spc="20" dirty="0">
                <a:latin typeface="High Tower Text" pitchFamily="18" charset="0"/>
              </a:rPr>
              <a:t> </a:t>
            </a:r>
            <a:r>
              <a:rPr lang="en-US" sz="4250" spc="20" dirty="0">
                <a:latin typeface="High Tower Text" pitchFamily="18" charset="0"/>
              </a:rPr>
              <a:t>"</a:t>
            </a:r>
            <a:r>
              <a:rPr sz="4250" spc="10" dirty="0">
                <a:latin typeface="High Tower Text" pitchFamily="18" charset="0"/>
              </a:rPr>
              <a:t>WOW</a:t>
            </a:r>
            <a:r>
              <a:rPr lang="en-US" sz="4250" spc="10" dirty="0">
                <a:latin typeface="High Tower Text" pitchFamily="18" charset="0"/>
              </a:rPr>
              <a:t>"</a:t>
            </a:r>
            <a:r>
              <a:rPr sz="4250" spc="85" dirty="0">
                <a:latin typeface="High Tower Text" pitchFamily="18" charset="0"/>
              </a:rPr>
              <a:t> </a:t>
            </a:r>
            <a:r>
              <a:rPr sz="4250" spc="10" dirty="0">
                <a:latin typeface="High Tower Text" pitchFamily="18" charset="0"/>
              </a:rPr>
              <a:t>IN</a:t>
            </a:r>
            <a:r>
              <a:rPr sz="4250" spc="-5" dirty="0">
                <a:latin typeface="High Tower Text" pitchFamily="18" charset="0"/>
              </a:rPr>
              <a:t> </a:t>
            </a:r>
            <a:r>
              <a:rPr sz="4250" spc="15" dirty="0">
                <a:latin typeface="High Tower Text" pitchFamily="18" charset="0"/>
              </a:rPr>
              <a:t>OUR</a:t>
            </a:r>
            <a:r>
              <a:rPr sz="4250" spc="-10" dirty="0">
                <a:latin typeface="High Tower Text" pitchFamily="18" charset="0"/>
              </a:rPr>
              <a:t> </a:t>
            </a:r>
            <a:r>
              <a:rPr sz="4250" spc="20" dirty="0">
                <a:latin typeface="High Tower Text" pitchFamily="18" charset="0"/>
              </a:rPr>
              <a:t>SOLUTION</a:t>
            </a:r>
            <a:endParaRPr sz="4250" dirty="0">
              <a:latin typeface="High Tower Text"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2238348" y="1142984"/>
            <a:ext cx="8429684" cy="5632311"/>
          </a:xfrm>
          <a:prstGeom prst="rect">
            <a:avLst/>
          </a:prstGeom>
        </p:spPr>
        <p:txBody>
          <a:bodyPr wrap="square">
            <a:spAutoFit/>
          </a:bodyPr>
          <a:lstStyle/>
          <a:p>
            <a:pPr algn="just">
              <a:lnSpc>
                <a:spcPct val="150000"/>
              </a:lnSpc>
              <a:buFont typeface="Wingdings" pitchFamily="2" charset="2"/>
              <a:buChar char="Ø"/>
            </a:pPr>
            <a:r>
              <a:rPr lang="en-IN" b="1" dirty="0">
                <a:latin typeface="Yu Mincho Light" pitchFamily="18" charset="-128"/>
                <a:ea typeface="Yu Mincho Light" pitchFamily="18" charset="-128"/>
                <a:cs typeface="Arial Unicode MS" pitchFamily="34" charset="-128"/>
              </a:rPr>
              <a:t> </a:t>
            </a:r>
            <a:r>
              <a:rPr lang="en-IN" dirty="0">
                <a:latin typeface="Yu Mincho Light" pitchFamily="18" charset="-128"/>
                <a:ea typeface="Yu Mincho Light" pitchFamily="18" charset="-128"/>
                <a:cs typeface="Arial Unicode MS" pitchFamily="34" charset="-128"/>
              </a:rPr>
              <a:t>I use the pivot table techniques in this excel project</a:t>
            </a:r>
          </a:p>
          <a:p>
            <a:pPr algn="just">
              <a:lnSpc>
                <a:spcPct val="150000"/>
              </a:lnSpc>
              <a:buFont typeface="Wingdings" pitchFamily="2" charset="2"/>
              <a:buChar char="Ø"/>
            </a:pPr>
            <a:r>
              <a:rPr lang="en-IN" dirty="0">
                <a:latin typeface="Yu Mincho Light" pitchFamily="18" charset="-128"/>
                <a:ea typeface="Yu Mincho Light" pitchFamily="18" charset="-128"/>
                <a:cs typeface="Arial Unicode MS" pitchFamily="34" charset="-128"/>
              </a:rPr>
              <a:t> Pivot tables are powerful tools used in data analysis and reporting.                </a:t>
            </a:r>
          </a:p>
          <a:p>
            <a:pPr algn="just"/>
            <a:r>
              <a:rPr lang="en-IN" dirty="0">
                <a:latin typeface="Yu Mincho Light" pitchFamily="18" charset="-128"/>
                <a:ea typeface="Yu Mincho Light" pitchFamily="18" charset="-128"/>
                <a:cs typeface="Arial Unicode MS" pitchFamily="34" charset="-128"/>
              </a:rPr>
              <a:t>   They allow  you to:</a:t>
            </a:r>
          </a:p>
          <a:p>
            <a:pPr algn="just">
              <a:lnSpc>
                <a:spcPct val="150000"/>
              </a:lnSpc>
            </a:pPr>
            <a:endParaRPr lang="en-IN" dirty="0">
              <a:latin typeface="Yu Mincho Light" pitchFamily="18" charset="-128"/>
              <a:ea typeface="Yu Mincho Light" pitchFamily="18" charset="-128"/>
              <a:cs typeface="Arial Unicode MS" pitchFamily="34" charset="-128"/>
            </a:endParaRPr>
          </a:p>
          <a:p>
            <a:pPr algn="just"/>
            <a:r>
              <a:rPr lang="en-IN" dirty="0">
                <a:latin typeface="Yu Mincho Light" pitchFamily="18" charset="-128"/>
                <a:ea typeface="Yu Mincho Light" pitchFamily="18" charset="-128"/>
                <a:cs typeface="Arial Unicode MS" pitchFamily="34" charset="-128"/>
              </a:rPr>
              <a:t>  </a:t>
            </a:r>
            <a:r>
              <a:rPr lang="en-IN" b="1" dirty="0">
                <a:latin typeface="Yu Mincho Light" pitchFamily="18" charset="-128"/>
                <a:ea typeface="Yu Mincho Light" pitchFamily="18" charset="-128"/>
                <a:cs typeface="Arial Unicode MS" pitchFamily="34" charset="-128"/>
              </a:rPr>
              <a:t>1.Summarize Data </a:t>
            </a:r>
            <a:r>
              <a:rPr lang="en-IN" dirty="0">
                <a:latin typeface="Yu Mincho Light" pitchFamily="18" charset="-128"/>
                <a:ea typeface="Yu Mincho Light" pitchFamily="18" charset="-128"/>
                <a:cs typeface="Arial Unicode MS" pitchFamily="34" charset="-128"/>
              </a:rPr>
              <a:t>: Quickly aggregate large datasets to get meaningful      </a:t>
            </a:r>
          </a:p>
          <a:p>
            <a:pPr algn="just"/>
            <a:r>
              <a:rPr lang="en-IN" dirty="0">
                <a:latin typeface="Yu Mincho Light" pitchFamily="18" charset="-128"/>
                <a:ea typeface="Yu Mincho Light" pitchFamily="18" charset="-128"/>
                <a:cs typeface="Arial Unicode MS" pitchFamily="34" charset="-128"/>
              </a:rPr>
              <a:t>                            summaries, such as totals, averages, and counts.</a:t>
            </a:r>
          </a:p>
          <a:p>
            <a:pPr algn="just"/>
            <a:endParaRPr lang="en-IN" dirty="0">
              <a:latin typeface="Yu Mincho Light" pitchFamily="18" charset="-128"/>
              <a:ea typeface="Yu Mincho Light" pitchFamily="18" charset="-128"/>
              <a:cs typeface="Arial Unicode MS" pitchFamily="34" charset="-128"/>
            </a:endParaRPr>
          </a:p>
          <a:p>
            <a:pPr algn="just"/>
            <a:r>
              <a:rPr lang="en-IN" b="1" dirty="0">
                <a:latin typeface="Yu Mincho Light" pitchFamily="18" charset="-128"/>
                <a:ea typeface="Yu Mincho Light" pitchFamily="18" charset="-128"/>
                <a:cs typeface="Arial Unicode MS" pitchFamily="34" charset="-128"/>
              </a:rPr>
              <a:t>  2. Analyse Trends </a:t>
            </a:r>
            <a:r>
              <a:rPr lang="en-IN" dirty="0">
                <a:latin typeface="Yu Mincho Light" pitchFamily="18" charset="-128"/>
                <a:ea typeface="Yu Mincho Light" pitchFamily="18" charset="-128"/>
                <a:cs typeface="Arial Unicode MS" pitchFamily="34" charset="-128"/>
              </a:rPr>
              <a:t>: Identify trends and patterns by comparing data across  </a:t>
            </a:r>
          </a:p>
          <a:p>
            <a:pPr algn="just"/>
            <a:r>
              <a:rPr lang="en-IN" dirty="0">
                <a:latin typeface="Yu Mincho Light" pitchFamily="18" charset="-128"/>
                <a:ea typeface="Yu Mincho Light" pitchFamily="18" charset="-128"/>
                <a:cs typeface="Arial Unicode MS" pitchFamily="34" charset="-128"/>
              </a:rPr>
              <a:t>                            different categories.</a:t>
            </a:r>
          </a:p>
          <a:p>
            <a:pPr algn="just"/>
            <a:endParaRPr lang="en-IN" dirty="0">
              <a:latin typeface="Yu Mincho Light" pitchFamily="18" charset="-128"/>
              <a:ea typeface="Yu Mincho Light" pitchFamily="18" charset="-128"/>
              <a:cs typeface="Arial Unicode MS" pitchFamily="34" charset="-128"/>
            </a:endParaRPr>
          </a:p>
          <a:p>
            <a:pPr algn="just"/>
            <a:r>
              <a:rPr lang="en-IN" dirty="0">
                <a:latin typeface="Yu Mincho Light" pitchFamily="18" charset="-128"/>
                <a:ea typeface="Yu Mincho Light" pitchFamily="18" charset="-128"/>
                <a:cs typeface="Arial Unicode MS" pitchFamily="34" charset="-128"/>
              </a:rPr>
              <a:t>  </a:t>
            </a:r>
            <a:r>
              <a:rPr lang="en-IN" b="1" dirty="0">
                <a:latin typeface="Yu Mincho Light" pitchFamily="18" charset="-128"/>
                <a:ea typeface="Yu Mincho Light" pitchFamily="18" charset="-128"/>
                <a:cs typeface="Arial Unicode MS" pitchFamily="34" charset="-128"/>
              </a:rPr>
              <a:t>3.Filter Data         </a:t>
            </a:r>
            <a:r>
              <a:rPr lang="en-IN" dirty="0">
                <a:latin typeface="Yu Mincho Light" pitchFamily="18" charset="-128"/>
                <a:ea typeface="Yu Mincho Light" pitchFamily="18" charset="-128"/>
                <a:cs typeface="Arial Unicode MS" pitchFamily="34" charset="-128"/>
              </a:rPr>
              <a:t>: Easily filter and segment data to focus on specific subsets of    </a:t>
            </a:r>
          </a:p>
          <a:p>
            <a:pPr algn="just"/>
            <a:r>
              <a:rPr lang="en-IN" dirty="0">
                <a:latin typeface="Yu Mincho Light" pitchFamily="18" charset="-128"/>
                <a:ea typeface="Yu Mincho Light" pitchFamily="18" charset="-128"/>
                <a:cs typeface="Arial Unicode MS" pitchFamily="34" charset="-128"/>
              </a:rPr>
              <a:t>                             information.</a:t>
            </a:r>
          </a:p>
          <a:p>
            <a:pPr algn="just"/>
            <a:endParaRPr lang="en-IN" dirty="0">
              <a:latin typeface="Yu Mincho Light" pitchFamily="18" charset="-128"/>
              <a:ea typeface="Yu Mincho Light" pitchFamily="18" charset="-128"/>
              <a:cs typeface="Arial Unicode MS" pitchFamily="34" charset="-128"/>
            </a:endParaRPr>
          </a:p>
          <a:p>
            <a:pPr algn="just"/>
            <a:r>
              <a:rPr lang="en-IN" dirty="0">
                <a:latin typeface="Yu Mincho Light" pitchFamily="18" charset="-128"/>
                <a:ea typeface="Yu Mincho Light" pitchFamily="18" charset="-128"/>
                <a:cs typeface="Arial Unicode MS" pitchFamily="34" charset="-128"/>
              </a:rPr>
              <a:t>  </a:t>
            </a:r>
            <a:r>
              <a:rPr lang="en-IN" b="1" dirty="0">
                <a:latin typeface="Yu Mincho Light" pitchFamily="18" charset="-128"/>
                <a:ea typeface="Yu Mincho Light" pitchFamily="18" charset="-128"/>
                <a:cs typeface="Arial Unicode MS" pitchFamily="34" charset="-128"/>
              </a:rPr>
              <a:t>4.Group Data       </a:t>
            </a:r>
            <a:r>
              <a:rPr lang="en-IN" dirty="0">
                <a:latin typeface="Yu Mincho Light" pitchFamily="18" charset="-128"/>
                <a:ea typeface="Yu Mincho Light" pitchFamily="18" charset="-128"/>
                <a:cs typeface="Arial Unicode MS" pitchFamily="34" charset="-128"/>
              </a:rPr>
              <a:t>: Organize data into categories, such as grouping sales data by </a:t>
            </a:r>
          </a:p>
          <a:p>
            <a:pPr algn="just"/>
            <a:r>
              <a:rPr lang="en-IN" dirty="0">
                <a:latin typeface="Yu Mincho Light" pitchFamily="18" charset="-128"/>
                <a:ea typeface="Yu Mincho Light" pitchFamily="18" charset="-128"/>
                <a:cs typeface="Arial Unicode MS" pitchFamily="34" charset="-128"/>
              </a:rPr>
              <a:t>                             month or region.</a:t>
            </a:r>
          </a:p>
          <a:p>
            <a:pPr algn="just"/>
            <a:endParaRPr lang="en-IN" dirty="0">
              <a:latin typeface="Yu Mincho Light" pitchFamily="18" charset="-128"/>
              <a:ea typeface="Yu Mincho Light" pitchFamily="18" charset="-128"/>
              <a:cs typeface="Arial Unicode MS" pitchFamily="34" charset="-128"/>
            </a:endParaRPr>
          </a:p>
          <a:p>
            <a:pPr algn="just"/>
            <a:r>
              <a:rPr lang="en-IN" dirty="0">
                <a:latin typeface="Yu Mincho Light" pitchFamily="18" charset="-128"/>
                <a:ea typeface="Yu Mincho Light" pitchFamily="18" charset="-128"/>
                <a:cs typeface="Arial Unicode MS" pitchFamily="34" charset="-128"/>
              </a:rPr>
              <a:t>  </a:t>
            </a:r>
            <a:r>
              <a:rPr lang="en-IN" b="1" dirty="0">
                <a:latin typeface="Yu Mincho Light" pitchFamily="18" charset="-128"/>
                <a:ea typeface="Yu Mincho Light" pitchFamily="18" charset="-128"/>
                <a:cs typeface="Arial Unicode MS" pitchFamily="34" charset="-128"/>
              </a:rPr>
              <a:t>5.Create Reports   </a:t>
            </a:r>
            <a:r>
              <a:rPr lang="en-IN" dirty="0">
                <a:latin typeface="Yu Mincho Light" pitchFamily="18" charset="-128"/>
                <a:ea typeface="Yu Mincho Light" pitchFamily="18" charset="-128"/>
                <a:cs typeface="Arial Unicode MS" pitchFamily="34" charset="-128"/>
              </a:rPr>
              <a:t>: Generate dynamic reports that can be updated automatically </a:t>
            </a:r>
          </a:p>
          <a:p>
            <a:pPr algn="just"/>
            <a:r>
              <a:rPr lang="en-IN" dirty="0">
                <a:latin typeface="Yu Mincho Light" pitchFamily="18" charset="-128"/>
                <a:ea typeface="Yu Mincho Light" pitchFamily="18" charset="-128"/>
                <a:cs typeface="Arial Unicode MS" pitchFamily="34" charset="-128"/>
              </a:rPr>
              <a:t>                            as the underlying data changes</a:t>
            </a:r>
            <a:r>
              <a:rPr lang="en-IN" dirty="0">
                <a:latin typeface="Arial Unicode MS" pitchFamily="34" charset="-128"/>
                <a:ea typeface="Arial Unicode MS" pitchFamily="34" charset="-128"/>
                <a:cs typeface="Arial Unicode MS" pitchFamily="34" charset="-128"/>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289</Words>
  <Application>Microsoft Office PowerPoint</Application>
  <PresentationFormat>Widescreen</PresentationFormat>
  <Paragraphs>77</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KIRUTHIKA Sekar</cp:lastModifiedBy>
  <cp:revision>32</cp:revision>
  <dcterms:created xsi:type="dcterms:W3CDTF">2024-03-29T15:07:22Z</dcterms:created>
  <dcterms:modified xsi:type="dcterms:W3CDTF">2024-08-31T17:03:58Z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