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Lst>
  <p:sldIdLst>
    <p:sldId id="256" r:id="rId5"/>
    <p:sldId id="258" r:id="rId6"/>
    <p:sldId id="277" r:id="rId7"/>
    <p:sldId id="279" r:id="rId8"/>
    <p:sldId id="261" r:id="rId9"/>
    <p:sldId id="262" r:id="rId10"/>
    <p:sldId id="263" r:id="rId11"/>
    <p:sldId id="264" r:id="rId12"/>
    <p:sldId id="284" r:id="rId13"/>
    <p:sldId id="265" r:id="rId14"/>
    <p:sldId id="286" r:id="rId15"/>
    <p:sldId id="268" r:id="rId16"/>
    <p:sldId id="285" r:id="rId17"/>
    <p:sldId id="287" r:id="rId18"/>
    <p:sldId id="269" r:id="rId19"/>
    <p:sldId id="270" r:id="rId20"/>
    <p:sldId id="278" r:id="rId21"/>
    <p:sldId id="280" r:id="rId22"/>
    <p:sldId id="282" r:id="rId23"/>
    <p:sldId id="283" r:id="rId24"/>
    <p:sldId id="273" r:id="rId25"/>
    <p:sldId id="274" r:id="rId26"/>
    <p:sldId id="288"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06EF3-0AD0-014A-8167-191882CEE1BD}" v="10" dt="2024-12-05T02:42:16.133"/>
    <p1510:client id="{16AC99B9-07A9-3B17-5E06-BB41099DFAFC}" v="13" dt="2024-12-05T22:24:19.037"/>
    <p1510:client id="{21739389-7F48-253D-B07B-CDA1DE592A35}" v="27" dt="2024-12-05T21:05:23.669"/>
    <p1510:client id="{2E53EB85-F50E-1666-EEE0-91F1A9F64C28}" v="57" dt="2024-12-05T19:49:17.912"/>
    <p1510:client id="{8EDDF7CC-CD95-1E68-453B-39B08EF60456}" v="552" dt="2024-12-05T04:03:29.713"/>
    <p1510:client id="{D66DA0F5-4CDD-4DFF-B91E-85D67FC30915}" v="6149" dt="2024-12-05T20:44:48.123"/>
    <p1510:client id="{E1C026B0-00B7-080A-6720-E47F3E83998D}" v="163" dt="2024-12-05T17:27:17.721"/>
    <p1510:client id="{EB339008-EC95-CD08-50A9-071E7750D6A6}" v="49" dt="2024-12-05T18:45:07.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hyperlink" Target="https://www.kaggle.com/datasets/mathurinache/avocado-augmented" TargetMode="Externa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hyperlink" Target="https://www.marketnews.usda.gov/mnp/fv-report-retail?repType=&amp;run=&amp;portal=fv&amp;locChoose=&amp;commodityClass=&amp;startIndex=1&amp;type=retail&amp;class=FRUITS&amp;commodity=AVOCADOS&amp;region=ALL&amp;organic=ALL&amp;repDate=01%2F01%2F2023&amp;endDate=11%2F27%2F2024&amp;compareLy=No" TargetMode="Externa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kaggle.com/datasets/mathurinache/avocado-augmented" TargetMode="External"/><Relationship Id="rId7" Type="http://schemas.openxmlformats.org/officeDocument/2006/relationships/image" Target="../media/image9.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www.marketnews.usda.gov/mnp/fv-report-retail?repType=&amp;run=&amp;portal=fv&amp;locChoose=&amp;commodityClass=&amp;startIndex=1&amp;type=retail&amp;class=FRUITS&amp;commodity=AVOCADOS&amp;region=ALL&amp;organic=ALL&amp;repDate=01%2F01%2F2023&amp;endDate=11%2F27%2F2024&amp;compareLy=No" TargetMode="External"/><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254A50-F4FD-4D77-A3AD-A69621CC49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D7E704-C827-4331-9BE9-9C8BED9EE4BB}">
      <dgm:prSet custT="1"/>
      <dgm:spPr/>
      <dgm:t>
        <a:bodyPr/>
        <a:lstStyle/>
        <a:p>
          <a:pPr>
            <a:lnSpc>
              <a:spcPct val="100000"/>
            </a:lnSpc>
          </a:pPr>
          <a:r>
            <a:rPr lang="en-US" sz="1600"/>
            <a:t>The dataset we have considered for the retail analysis of the avocado market is found at: </a:t>
          </a:r>
          <a:r>
            <a:rPr lang="en-US" sz="1600">
              <a:hlinkClick xmlns:r="http://schemas.openxmlformats.org/officeDocument/2006/relationships" r:id="rId1"/>
            </a:rPr>
            <a:t>https://www.kaggle.com/datasets/mathurinache/avocado-augmented</a:t>
          </a:r>
          <a:endParaRPr lang="en-US" sz="1600"/>
        </a:p>
      </dgm:t>
    </dgm:pt>
    <dgm:pt modelId="{367BE6A2-B46C-45E7-9199-E07F311DE66E}" type="parTrans" cxnId="{B5B309EF-5A94-4A49-8B8D-2B7C0E377BC4}">
      <dgm:prSet/>
      <dgm:spPr/>
      <dgm:t>
        <a:bodyPr/>
        <a:lstStyle/>
        <a:p>
          <a:endParaRPr lang="en-US"/>
        </a:p>
      </dgm:t>
    </dgm:pt>
    <dgm:pt modelId="{3877D52F-761B-4363-9AB9-BF80F1BB3695}" type="sibTrans" cxnId="{B5B309EF-5A94-4A49-8B8D-2B7C0E377BC4}">
      <dgm:prSet/>
      <dgm:spPr/>
      <dgm:t>
        <a:bodyPr/>
        <a:lstStyle/>
        <a:p>
          <a:endParaRPr lang="en-US"/>
        </a:p>
      </dgm:t>
    </dgm:pt>
    <dgm:pt modelId="{122F932B-56EC-49D7-9FF3-3043D95905AA}">
      <dgm:prSet custT="1"/>
      <dgm:spPr/>
      <dgm:t>
        <a:bodyPr/>
        <a:lstStyle/>
        <a:p>
          <a:pPr>
            <a:lnSpc>
              <a:spcPct val="100000"/>
            </a:lnSpc>
          </a:pPr>
          <a:r>
            <a:rPr lang="en-US" sz="1600"/>
            <a:t>This dataset contains the following </a:t>
          </a:r>
        </a:p>
        <a:p>
          <a:pPr>
            <a:lnSpc>
              <a:spcPct val="100000"/>
            </a:lnSpc>
          </a:pPr>
          <a:r>
            <a:rPr lang="en-US" sz="1600"/>
            <a:t>data variables: </a:t>
          </a:r>
        </a:p>
      </dgm:t>
    </dgm:pt>
    <dgm:pt modelId="{96832052-612B-4604-8C76-D0042C2241D3}" type="parTrans" cxnId="{04B5266B-2B1E-4705-B679-B625F702706A}">
      <dgm:prSet/>
      <dgm:spPr/>
      <dgm:t>
        <a:bodyPr/>
        <a:lstStyle/>
        <a:p>
          <a:endParaRPr lang="en-US"/>
        </a:p>
      </dgm:t>
    </dgm:pt>
    <dgm:pt modelId="{86440C0B-1BE7-407E-8969-FE9CED7FE28C}" type="sibTrans" cxnId="{04B5266B-2B1E-4705-B679-B625F702706A}">
      <dgm:prSet/>
      <dgm:spPr/>
      <dgm:t>
        <a:bodyPr/>
        <a:lstStyle/>
        <a:p>
          <a:endParaRPr lang="en-US"/>
        </a:p>
      </dgm:t>
    </dgm:pt>
    <dgm:pt modelId="{FDC1E292-3EC5-493B-858C-36E1AAC4DD70}">
      <dgm:prSet custT="1"/>
      <dgm:spPr/>
      <dgm:t>
        <a:bodyPr/>
        <a:lstStyle/>
        <a:p>
          <a:pPr>
            <a:lnSpc>
              <a:spcPct val="100000"/>
            </a:lnSpc>
          </a:pPr>
          <a:r>
            <a:rPr lang="en-US" sz="1200" b="0"/>
            <a:t>Date	         		                       Total Bags	</a:t>
          </a:r>
          <a:r>
            <a:rPr lang="en-US" sz="1200" b="0" i="0" baseline="0"/>
            <a:t> </a:t>
          </a:r>
          <a:r>
            <a:rPr lang="en-US" sz="1200" b="0"/>
            <a:t>                               </a:t>
          </a:r>
        </a:p>
      </dgm:t>
    </dgm:pt>
    <dgm:pt modelId="{652E295F-E07D-461E-A0DE-8EBEA0C4C73B}" type="parTrans" cxnId="{22EB9293-011F-4E1B-A859-76B7ED24FD79}">
      <dgm:prSet/>
      <dgm:spPr/>
      <dgm:t>
        <a:bodyPr/>
        <a:lstStyle/>
        <a:p>
          <a:endParaRPr lang="en-US"/>
        </a:p>
      </dgm:t>
    </dgm:pt>
    <dgm:pt modelId="{7CA7DEF2-9CDF-4946-9996-939175C39DBA}" type="sibTrans" cxnId="{22EB9293-011F-4E1B-A859-76B7ED24FD79}">
      <dgm:prSet/>
      <dgm:spPr/>
      <dgm:t>
        <a:bodyPr/>
        <a:lstStyle/>
        <a:p>
          <a:endParaRPr lang="en-US"/>
        </a:p>
      </dgm:t>
    </dgm:pt>
    <dgm:pt modelId="{FDFCE826-33AB-4BE6-8F63-57DA365B98EC}">
      <dgm:prSet custT="1"/>
      <dgm:spPr/>
      <dgm:t>
        <a:bodyPr/>
        <a:lstStyle/>
        <a:p>
          <a:pPr>
            <a:lnSpc>
              <a:spcPct val="100000"/>
            </a:lnSpc>
          </a:pPr>
          <a:r>
            <a:rPr lang="en-US" sz="1200" b="0" err="1"/>
            <a:t>AveragePrice</a:t>
          </a:r>
          <a:r>
            <a:rPr lang="en-US" sz="1200" b="0"/>
            <a:t>	                                   Small Bags</a:t>
          </a:r>
        </a:p>
      </dgm:t>
    </dgm:pt>
    <dgm:pt modelId="{3A11FFB3-7A5D-44B6-BD2F-CAD26FE4E354}" type="parTrans" cxnId="{D9FC91FC-D53C-4A05-B626-A637728C70E7}">
      <dgm:prSet/>
      <dgm:spPr/>
      <dgm:t>
        <a:bodyPr/>
        <a:lstStyle/>
        <a:p>
          <a:endParaRPr lang="en-US"/>
        </a:p>
      </dgm:t>
    </dgm:pt>
    <dgm:pt modelId="{A2B619A3-802F-453E-B8E1-B950FD3826E0}" type="sibTrans" cxnId="{D9FC91FC-D53C-4A05-B626-A637728C70E7}">
      <dgm:prSet/>
      <dgm:spPr/>
      <dgm:t>
        <a:bodyPr/>
        <a:lstStyle/>
        <a:p>
          <a:endParaRPr lang="en-US"/>
        </a:p>
      </dgm:t>
    </dgm:pt>
    <dgm:pt modelId="{6B79B3DD-9874-463C-8637-ADF32A9BABCB}">
      <dgm:prSet custT="1"/>
      <dgm:spPr/>
      <dgm:t>
        <a:bodyPr/>
        <a:lstStyle/>
        <a:p>
          <a:pPr>
            <a:lnSpc>
              <a:spcPct val="100000"/>
            </a:lnSpc>
          </a:pPr>
          <a:r>
            <a:rPr lang="en-US" sz="1200" b="0"/>
            <a:t>Total Volume                                       Large Bags</a:t>
          </a:r>
        </a:p>
      </dgm:t>
    </dgm:pt>
    <dgm:pt modelId="{15237A70-76A4-4883-BF80-AFA08E823E40}" type="parTrans" cxnId="{3623CA14-617F-44C4-ADC0-6436E7455B12}">
      <dgm:prSet/>
      <dgm:spPr/>
      <dgm:t>
        <a:bodyPr/>
        <a:lstStyle/>
        <a:p>
          <a:endParaRPr lang="en-US"/>
        </a:p>
      </dgm:t>
    </dgm:pt>
    <dgm:pt modelId="{F26B07D9-B820-4FC1-8CF4-016D45F2D711}" type="sibTrans" cxnId="{3623CA14-617F-44C4-ADC0-6436E7455B12}">
      <dgm:prSet/>
      <dgm:spPr/>
      <dgm:t>
        <a:bodyPr/>
        <a:lstStyle/>
        <a:p>
          <a:endParaRPr lang="en-US"/>
        </a:p>
      </dgm:t>
    </dgm:pt>
    <dgm:pt modelId="{354CC458-53AD-436C-9F86-6B93B5DFE736}">
      <dgm:prSet custT="1"/>
      <dgm:spPr/>
      <dgm:t>
        <a:bodyPr/>
        <a:lstStyle/>
        <a:p>
          <a:pPr>
            <a:lnSpc>
              <a:spcPct val="100000"/>
            </a:lnSpc>
          </a:pPr>
          <a:r>
            <a:rPr lang="en-US" sz="1200" b="0"/>
            <a:t>4046 (small/medium </a:t>
          </a:r>
          <a:r>
            <a:rPr lang="en-US" sz="1200" b="0" err="1"/>
            <a:t>hass</a:t>
          </a:r>
          <a:r>
            <a:rPr lang="en-US" sz="1200" b="0"/>
            <a:t> avocado)      X Large Bags</a:t>
          </a:r>
        </a:p>
      </dgm:t>
    </dgm:pt>
    <dgm:pt modelId="{BF008193-4A9D-43F8-B079-FCC0378FC007}" type="parTrans" cxnId="{44B006DF-39F9-4D11-96FA-76346DD9BD4E}">
      <dgm:prSet/>
      <dgm:spPr/>
      <dgm:t>
        <a:bodyPr/>
        <a:lstStyle/>
        <a:p>
          <a:endParaRPr lang="en-US"/>
        </a:p>
      </dgm:t>
    </dgm:pt>
    <dgm:pt modelId="{43F14214-1722-4D6C-957F-5BF9231587A7}" type="sibTrans" cxnId="{44B006DF-39F9-4D11-96FA-76346DD9BD4E}">
      <dgm:prSet/>
      <dgm:spPr/>
      <dgm:t>
        <a:bodyPr/>
        <a:lstStyle/>
        <a:p>
          <a:endParaRPr lang="en-US"/>
        </a:p>
      </dgm:t>
    </dgm:pt>
    <dgm:pt modelId="{96DC98D3-18DC-4DDC-8E9F-5AD8EDA36447}">
      <dgm:prSet custT="1"/>
      <dgm:spPr/>
      <dgm:t>
        <a:bodyPr/>
        <a:lstStyle/>
        <a:p>
          <a:pPr>
            <a:lnSpc>
              <a:spcPct val="100000"/>
            </a:lnSpc>
          </a:pPr>
          <a:r>
            <a:rPr lang="en-US" sz="1200" b="0"/>
            <a:t>4225 (large </a:t>
          </a:r>
          <a:r>
            <a:rPr lang="en-US" sz="1200" b="0" err="1"/>
            <a:t>hass</a:t>
          </a:r>
          <a:r>
            <a:rPr lang="en-US" sz="1200" b="0"/>
            <a:t> avocado)                    Type</a:t>
          </a:r>
        </a:p>
      </dgm:t>
    </dgm:pt>
    <dgm:pt modelId="{D18A9D4B-B5F4-407D-ADB4-CD0B1CE78238}" type="parTrans" cxnId="{5E01C3FF-4551-4D8F-914E-8641F2395AAA}">
      <dgm:prSet/>
      <dgm:spPr/>
      <dgm:t>
        <a:bodyPr/>
        <a:lstStyle/>
        <a:p>
          <a:endParaRPr lang="en-US"/>
        </a:p>
      </dgm:t>
    </dgm:pt>
    <dgm:pt modelId="{857B33F0-FB89-4460-9BA6-5B0B70277535}" type="sibTrans" cxnId="{5E01C3FF-4551-4D8F-914E-8641F2395AAA}">
      <dgm:prSet/>
      <dgm:spPr/>
      <dgm:t>
        <a:bodyPr/>
        <a:lstStyle/>
        <a:p>
          <a:endParaRPr lang="en-US"/>
        </a:p>
      </dgm:t>
    </dgm:pt>
    <dgm:pt modelId="{8614D7DB-4B86-42D7-894D-84D9695E6F90}">
      <dgm:prSet custT="1"/>
      <dgm:spPr/>
      <dgm:t>
        <a:bodyPr/>
        <a:lstStyle/>
        <a:p>
          <a:pPr>
            <a:lnSpc>
              <a:spcPct val="100000"/>
            </a:lnSpc>
          </a:pPr>
          <a:r>
            <a:rPr lang="en-US" sz="1200" b="0"/>
            <a:t>4770 (</a:t>
          </a:r>
          <a:r>
            <a:rPr lang="en-US" sz="1200" b="0" err="1"/>
            <a:t>xlarge</a:t>
          </a:r>
          <a:r>
            <a:rPr lang="en-US" sz="1200" b="0"/>
            <a:t> </a:t>
          </a:r>
          <a:r>
            <a:rPr lang="en-US" sz="1200" b="0" err="1"/>
            <a:t>hass</a:t>
          </a:r>
          <a:r>
            <a:rPr lang="en-US" sz="1200" b="0"/>
            <a:t> avocado)                   Year</a:t>
          </a:r>
        </a:p>
        <a:p>
          <a:pPr>
            <a:lnSpc>
              <a:spcPct val="100000"/>
            </a:lnSpc>
          </a:pPr>
          <a:r>
            <a:rPr lang="en-US" sz="1200" b="0"/>
            <a:t>                                                           Region</a:t>
          </a:r>
        </a:p>
      </dgm:t>
    </dgm:pt>
    <dgm:pt modelId="{A5653717-B69B-410C-AB0B-FBAEB17E4075}" type="parTrans" cxnId="{13FA9D18-970C-4BB3-BA4F-6058278BAFDF}">
      <dgm:prSet/>
      <dgm:spPr/>
      <dgm:t>
        <a:bodyPr/>
        <a:lstStyle/>
        <a:p>
          <a:endParaRPr lang="en-US"/>
        </a:p>
      </dgm:t>
    </dgm:pt>
    <dgm:pt modelId="{46FC36A8-A59A-41FE-85E0-C0C021A6F612}" type="sibTrans" cxnId="{13FA9D18-970C-4BB3-BA4F-6058278BAFDF}">
      <dgm:prSet/>
      <dgm:spPr/>
      <dgm:t>
        <a:bodyPr/>
        <a:lstStyle/>
        <a:p>
          <a:endParaRPr lang="en-US"/>
        </a:p>
      </dgm:t>
    </dgm:pt>
    <dgm:pt modelId="{F479EF4F-A5FE-4728-8392-463EA0FA1C67}">
      <dgm:prSet custT="1"/>
      <dgm:spPr/>
      <dgm:t>
        <a:bodyPr/>
        <a:lstStyle/>
        <a:p>
          <a:pPr>
            <a:lnSpc>
              <a:spcPct val="100000"/>
            </a:lnSpc>
          </a:pPr>
          <a:endParaRPr lang="en-US" sz="1600"/>
        </a:p>
        <a:p>
          <a:pPr>
            <a:lnSpc>
              <a:spcPct val="100000"/>
            </a:lnSpc>
          </a:pPr>
          <a:r>
            <a:rPr lang="en-US" sz="1600"/>
            <a:t>For further analysis of the avocado sales, we have selected the product small/medium Hass avocado(4046) in three markets(cities) New York, Seattle and Los Angeles.</a:t>
          </a:r>
          <a:br>
            <a:rPr lang="en-US" sz="1400"/>
          </a:br>
          <a:br>
            <a:rPr lang="en-US" sz="1400"/>
          </a:br>
          <a:endParaRPr lang="en-US" sz="1400"/>
        </a:p>
      </dgm:t>
    </dgm:pt>
    <dgm:pt modelId="{782D6ECA-C025-4C04-859B-A177B434BF22}" type="parTrans" cxnId="{23D60D2A-D36A-4C36-AA43-C3F45EC82C18}">
      <dgm:prSet/>
      <dgm:spPr/>
      <dgm:t>
        <a:bodyPr/>
        <a:lstStyle/>
        <a:p>
          <a:endParaRPr lang="en-US"/>
        </a:p>
      </dgm:t>
    </dgm:pt>
    <dgm:pt modelId="{DCE9313D-0728-4A97-9590-427E2C5CA72E}" type="sibTrans" cxnId="{23D60D2A-D36A-4C36-AA43-C3F45EC82C18}">
      <dgm:prSet/>
      <dgm:spPr/>
      <dgm:t>
        <a:bodyPr/>
        <a:lstStyle/>
        <a:p>
          <a:endParaRPr lang="en-US"/>
        </a:p>
      </dgm:t>
    </dgm:pt>
    <dgm:pt modelId="{801F3F7F-1F45-4CE6-8ABC-6BE578EF675B}" type="pres">
      <dgm:prSet presAssocID="{00254A50-F4FD-4D77-A3AD-A69621CC4971}" presName="root" presStyleCnt="0">
        <dgm:presLayoutVars>
          <dgm:dir/>
          <dgm:resizeHandles val="exact"/>
        </dgm:presLayoutVars>
      </dgm:prSet>
      <dgm:spPr/>
    </dgm:pt>
    <dgm:pt modelId="{15CEB00F-EB1A-416A-875B-61A730729147}" type="pres">
      <dgm:prSet presAssocID="{21D7E704-C827-4331-9BE9-9C8BED9EE4BB}" presName="compNode" presStyleCnt="0"/>
      <dgm:spPr/>
    </dgm:pt>
    <dgm:pt modelId="{C8A5350F-994A-4479-9933-F473083A0CC7}" type="pres">
      <dgm:prSet presAssocID="{21D7E704-C827-4331-9BE9-9C8BED9EE4BB}" presName="bgRect" presStyleLbl="bgShp" presStyleIdx="0" presStyleCnt="3" custScaleY="100196"/>
      <dgm:spPr/>
    </dgm:pt>
    <dgm:pt modelId="{60B49B37-BEDC-4734-9C26-850A93048534}" type="pres">
      <dgm:prSet presAssocID="{21D7E704-C827-4331-9BE9-9C8BED9EE4BB}"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tatistics"/>
        </a:ext>
      </dgm:extLst>
    </dgm:pt>
    <dgm:pt modelId="{5DB47779-1BE5-4074-B15A-FECB5F1DD87A}" type="pres">
      <dgm:prSet presAssocID="{21D7E704-C827-4331-9BE9-9C8BED9EE4BB}" presName="spaceRect" presStyleCnt="0"/>
      <dgm:spPr/>
    </dgm:pt>
    <dgm:pt modelId="{75330089-6887-409E-ADF5-9BAF1E41056C}" type="pres">
      <dgm:prSet presAssocID="{21D7E704-C827-4331-9BE9-9C8BED9EE4BB}" presName="parTx" presStyleLbl="revTx" presStyleIdx="0" presStyleCnt="4">
        <dgm:presLayoutVars>
          <dgm:chMax val="0"/>
          <dgm:chPref val="0"/>
        </dgm:presLayoutVars>
      </dgm:prSet>
      <dgm:spPr/>
    </dgm:pt>
    <dgm:pt modelId="{6CD3E2E9-15DD-465D-AD40-41BB230CA7A8}" type="pres">
      <dgm:prSet presAssocID="{3877D52F-761B-4363-9AB9-BF80F1BB3695}" presName="sibTrans" presStyleCnt="0"/>
      <dgm:spPr/>
    </dgm:pt>
    <dgm:pt modelId="{DC327E78-35B0-4FB7-B3DF-4D363CFF0607}" type="pres">
      <dgm:prSet presAssocID="{122F932B-56EC-49D7-9FF3-3043D95905AA}" presName="compNode" presStyleCnt="0"/>
      <dgm:spPr/>
    </dgm:pt>
    <dgm:pt modelId="{A505F789-62CE-48AA-B3FC-2F3AAC5CDCF2}" type="pres">
      <dgm:prSet presAssocID="{122F932B-56EC-49D7-9FF3-3043D95905AA}" presName="bgRect" presStyleLbl="bgShp" presStyleIdx="1" presStyleCnt="3" custScaleY="149923" custLinFactNeighborX="-548" custLinFactNeighborY="-2798"/>
      <dgm:spPr/>
    </dgm:pt>
    <dgm:pt modelId="{B6291C15-E9F7-4DA5-96F2-2BBA8F1FA290}" type="pres">
      <dgm:prSet presAssocID="{122F932B-56EC-49D7-9FF3-3043D95905AA}"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Processor"/>
        </a:ext>
      </dgm:extLst>
    </dgm:pt>
    <dgm:pt modelId="{E15FCFD3-7E70-4C10-A058-D974C22836C0}" type="pres">
      <dgm:prSet presAssocID="{122F932B-56EC-49D7-9FF3-3043D95905AA}" presName="spaceRect" presStyleCnt="0"/>
      <dgm:spPr/>
    </dgm:pt>
    <dgm:pt modelId="{E686EAE1-22E7-4488-B425-1F232DC2C91B}" type="pres">
      <dgm:prSet presAssocID="{122F932B-56EC-49D7-9FF3-3043D95905AA}" presName="parTx" presStyleLbl="revTx" presStyleIdx="1" presStyleCnt="4">
        <dgm:presLayoutVars>
          <dgm:chMax val="0"/>
          <dgm:chPref val="0"/>
        </dgm:presLayoutVars>
      </dgm:prSet>
      <dgm:spPr/>
    </dgm:pt>
    <dgm:pt modelId="{8C88C2DE-C30D-43CD-BBEE-461E2EB69B6F}" type="pres">
      <dgm:prSet presAssocID="{122F932B-56EC-49D7-9FF3-3043D95905AA}" presName="desTx" presStyleLbl="revTx" presStyleIdx="2" presStyleCnt="4" custScaleX="144237" custScaleY="129240">
        <dgm:presLayoutVars/>
      </dgm:prSet>
      <dgm:spPr/>
    </dgm:pt>
    <dgm:pt modelId="{8089F409-B3BE-4DEB-A406-91B1CDE0070E}" type="pres">
      <dgm:prSet presAssocID="{86440C0B-1BE7-407E-8969-FE9CED7FE28C}" presName="sibTrans" presStyleCnt="0"/>
      <dgm:spPr/>
    </dgm:pt>
    <dgm:pt modelId="{D80B216E-213C-4C1D-8F4C-7659DB320BE2}" type="pres">
      <dgm:prSet presAssocID="{F479EF4F-A5FE-4728-8392-463EA0FA1C67}" presName="compNode" presStyleCnt="0"/>
      <dgm:spPr/>
    </dgm:pt>
    <dgm:pt modelId="{DB1295C4-5929-4229-9BD3-68B02FFA8150}" type="pres">
      <dgm:prSet presAssocID="{F479EF4F-A5FE-4728-8392-463EA0FA1C67}" presName="bgRect" presStyleLbl="bgShp" presStyleIdx="2" presStyleCnt="3"/>
      <dgm:spPr/>
    </dgm:pt>
    <dgm:pt modelId="{27FD6F08-8355-4ACB-A893-E30E0FA25911}" type="pres">
      <dgm:prSet presAssocID="{F479EF4F-A5FE-4728-8392-463EA0FA1C67}"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Avocado"/>
        </a:ext>
      </dgm:extLst>
    </dgm:pt>
    <dgm:pt modelId="{4A453CB3-9EFA-4B55-8B1B-0AF727CAB83A}" type="pres">
      <dgm:prSet presAssocID="{F479EF4F-A5FE-4728-8392-463EA0FA1C67}" presName="spaceRect" presStyleCnt="0"/>
      <dgm:spPr/>
    </dgm:pt>
    <dgm:pt modelId="{3DA485C8-DA1A-4A15-A0EF-A653AAAC17FC}" type="pres">
      <dgm:prSet presAssocID="{F479EF4F-A5FE-4728-8392-463EA0FA1C67}" presName="parTx" presStyleLbl="revTx" presStyleIdx="3" presStyleCnt="4">
        <dgm:presLayoutVars>
          <dgm:chMax val="0"/>
          <dgm:chPref val="0"/>
        </dgm:presLayoutVars>
      </dgm:prSet>
      <dgm:spPr/>
    </dgm:pt>
  </dgm:ptLst>
  <dgm:cxnLst>
    <dgm:cxn modelId="{3623CA14-617F-44C4-ADC0-6436E7455B12}" srcId="{122F932B-56EC-49D7-9FF3-3043D95905AA}" destId="{6B79B3DD-9874-463C-8637-ADF32A9BABCB}" srcOrd="2" destOrd="0" parTransId="{15237A70-76A4-4883-BF80-AFA08E823E40}" sibTransId="{F26B07D9-B820-4FC1-8CF4-016D45F2D711}"/>
    <dgm:cxn modelId="{13FA9D18-970C-4BB3-BA4F-6058278BAFDF}" srcId="{122F932B-56EC-49D7-9FF3-3043D95905AA}" destId="{8614D7DB-4B86-42D7-894D-84D9695E6F90}" srcOrd="5" destOrd="0" parTransId="{A5653717-B69B-410C-AB0B-FBAEB17E4075}" sibTransId="{46FC36A8-A59A-41FE-85E0-C0C021A6F612}"/>
    <dgm:cxn modelId="{357DAB24-9D04-44EC-9316-19B0F79DB8E7}" type="presOf" srcId="{F479EF4F-A5FE-4728-8392-463EA0FA1C67}" destId="{3DA485C8-DA1A-4A15-A0EF-A653AAAC17FC}" srcOrd="0" destOrd="0" presId="urn:microsoft.com/office/officeart/2018/2/layout/IconVerticalSolidList"/>
    <dgm:cxn modelId="{23D60D2A-D36A-4C36-AA43-C3F45EC82C18}" srcId="{00254A50-F4FD-4D77-A3AD-A69621CC4971}" destId="{F479EF4F-A5FE-4728-8392-463EA0FA1C67}" srcOrd="2" destOrd="0" parTransId="{782D6ECA-C025-4C04-859B-A177B434BF22}" sibTransId="{DCE9313D-0728-4A97-9590-427E2C5CA72E}"/>
    <dgm:cxn modelId="{413C863D-F533-4E1F-A45B-F76174FB1901}" type="presOf" srcId="{21D7E704-C827-4331-9BE9-9C8BED9EE4BB}" destId="{75330089-6887-409E-ADF5-9BAF1E41056C}" srcOrd="0" destOrd="0" presId="urn:microsoft.com/office/officeart/2018/2/layout/IconVerticalSolidList"/>
    <dgm:cxn modelId="{04B5266B-2B1E-4705-B679-B625F702706A}" srcId="{00254A50-F4FD-4D77-A3AD-A69621CC4971}" destId="{122F932B-56EC-49D7-9FF3-3043D95905AA}" srcOrd="1" destOrd="0" parTransId="{96832052-612B-4604-8C76-D0042C2241D3}" sibTransId="{86440C0B-1BE7-407E-8969-FE9CED7FE28C}"/>
    <dgm:cxn modelId="{6FD63F6E-AC77-44E7-A2AB-1C349CDD45EA}" type="presOf" srcId="{8614D7DB-4B86-42D7-894D-84D9695E6F90}" destId="{8C88C2DE-C30D-43CD-BBEE-461E2EB69B6F}" srcOrd="0" destOrd="5" presId="urn:microsoft.com/office/officeart/2018/2/layout/IconVerticalSolidList"/>
    <dgm:cxn modelId="{CA550971-A481-4EB2-B29D-1A1F5AC4010C}" type="presOf" srcId="{FDFCE826-33AB-4BE6-8F63-57DA365B98EC}" destId="{8C88C2DE-C30D-43CD-BBEE-461E2EB69B6F}" srcOrd="0" destOrd="1" presId="urn:microsoft.com/office/officeart/2018/2/layout/IconVerticalSolidList"/>
    <dgm:cxn modelId="{73BA2D76-12DD-411A-9B15-112A5F3E4780}" type="presOf" srcId="{122F932B-56EC-49D7-9FF3-3043D95905AA}" destId="{E686EAE1-22E7-4488-B425-1F232DC2C91B}" srcOrd="0" destOrd="0" presId="urn:microsoft.com/office/officeart/2018/2/layout/IconVerticalSolidList"/>
    <dgm:cxn modelId="{CDB35357-BA96-43C7-AF80-4F15E993A1A9}" type="presOf" srcId="{6B79B3DD-9874-463C-8637-ADF32A9BABCB}" destId="{8C88C2DE-C30D-43CD-BBEE-461E2EB69B6F}" srcOrd="0" destOrd="2" presId="urn:microsoft.com/office/officeart/2018/2/layout/IconVerticalSolidList"/>
    <dgm:cxn modelId="{01029C7A-83A2-4514-AC05-28387E9C68F4}" type="presOf" srcId="{FDC1E292-3EC5-493B-858C-36E1AAC4DD70}" destId="{8C88C2DE-C30D-43CD-BBEE-461E2EB69B6F}" srcOrd="0" destOrd="0" presId="urn:microsoft.com/office/officeart/2018/2/layout/IconVerticalSolidList"/>
    <dgm:cxn modelId="{22EB9293-011F-4E1B-A859-76B7ED24FD79}" srcId="{122F932B-56EC-49D7-9FF3-3043D95905AA}" destId="{FDC1E292-3EC5-493B-858C-36E1AAC4DD70}" srcOrd="0" destOrd="0" parTransId="{652E295F-E07D-461E-A0DE-8EBEA0C4C73B}" sibTransId="{7CA7DEF2-9CDF-4946-9996-939175C39DBA}"/>
    <dgm:cxn modelId="{9AE0CB96-F1CC-4D7C-B2C6-B0FE447BE94C}" type="presOf" srcId="{354CC458-53AD-436C-9F86-6B93B5DFE736}" destId="{8C88C2DE-C30D-43CD-BBEE-461E2EB69B6F}" srcOrd="0" destOrd="3" presId="urn:microsoft.com/office/officeart/2018/2/layout/IconVerticalSolidList"/>
    <dgm:cxn modelId="{F90A049F-BA8A-44D2-977B-37DCCEF27F94}" type="presOf" srcId="{00254A50-F4FD-4D77-A3AD-A69621CC4971}" destId="{801F3F7F-1F45-4CE6-8ABC-6BE578EF675B}" srcOrd="0" destOrd="0" presId="urn:microsoft.com/office/officeart/2018/2/layout/IconVerticalSolidList"/>
    <dgm:cxn modelId="{44B006DF-39F9-4D11-96FA-76346DD9BD4E}" srcId="{122F932B-56EC-49D7-9FF3-3043D95905AA}" destId="{354CC458-53AD-436C-9F86-6B93B5DFE736}" srcOrd="3" destOrd="0" parTransId="{BF008193-4A9D-43F8-B079-FCC0378FC007}" sibTransId="{43F14214-1722-4D6C-957F-5BF9231587A7}"/>
    <dgm:cxn modelId="{B5B309EF-5A94-4A49-8B8D-2B7C0E377BC4}" srcId="{00254A50-F4FD-4D77-A3AD-A69621CC4971}" destId="{21D7E704-C827-4331-9BE9-9C8BED9EE4BB}" srcOrd="0" destOrd="0" parTransId="{367BE6A2-B46C-45E7-9199-E07F311DE66E}" sibTransId="{3877D52F-761B-4363-9AB9-BF80F1BB3695}"/>
    <dgm:cxn modelId="{5FCC2FF8-EBF5-46F4-88DA-07CE71736C4A}" type="presOf" srcId="{96DC98D3-18DC-4DDC-8E9F-5AD8EDA36447}" destId="{8C88C2DE-C30D-43CD-BBEE-461E2EB69B6F}" srcOrd="0" destOrd="4" presId="urn:microsoft.com/office/officeart/2018/2/layout/IconVerticalSolidList"/>
    <dgm:cxn modelId="{D9FC91FC-D53C-4A05-B626-A637728C70E7}" srcId="{122F932B-56EC-49D7-9FF3-3043D95905AA}" destId="{FDFCE826-33AB-4BE6-8F63-57DA365B98EC}" srcOrd="1" destOrd="0" parTransId="{3A11FFB3-7A5D-44B6-BD2F-CAD26FE4E354}" sibTransId="{A2B619A3-802F-453E-B8E1-B950FD3826E0}"/>
    <dgm:cxn modelId="{5E01C3FF-4551-4D8F-914E-8641F2395AAA}" srcId="{122F932B-56EC-49D7-9FF3-3043D95905AA}" destId="{96DC98D3-18DC-4DDC-8E9F-5AD8EDA36447}" srcOrd="4" destOrd="0" parTransId="{D18A9D4B-B5F4-407D-ADB4-CD0B1CE78238}" sibTransId="{857B33F0-FB89-4460-9BA6-5B0B70277535}"/>
    <dgm:cxn modelId="{C7572D7C-572A-48C9-B91C-744B1591BF33}" type="presParOf" srcId="{801F3F7F-1F45-4CE6-8ABC-6BE578EF675B}" destId="{15CEB00F-EB1A-416A-875B-61A730729147}" srcOrd="0" destOrd="0" presId="urn:microsoft.com/office/officeart/2018/2/layout/IconVerticalSolidList"/>
    <dgm:cxn modelId="{C0301737-B74D-4D6B-B429-A8C641AAEBE4}" type="presParOf" srcId="{15CEB00F-EB1A-416A-875B-61A730729147}" destId="{C8A5350F-994A-4479-9933-F473083A0CC7}" srcOrd="0" destOrd="0" presId="urn:microsoft.com/office/officeart/2018/2/layout/IconVerticalSolidList"/>
    <dgm:cxn modelId="{2E8C5612-65B4-4BA2-BDF4-BD7B0D1AC530}" type="presParOf" srcId="{15CEB00F-EB1A-416A-875B-61A730729147}" destId="{60B49B37-BEDC-4734-9C26-850A93048534}" srcOrd="1" destOrd="0" presId="urn:microsoft.com/office/officeart/2018/2/layout/IconVerticalSolidList"/>
    <dgm:cxn modelId="{5DE3D58C-8A4A-4CAE-8FF0-BB29D0F11C16}" type="presParOf" srcId="{15CEB00F-EB1A-416A-875B-61A730729147}" destId="{5DB47779-1BE5-4074-B15A-FECB5F1DD87A}" srcOrd="2" destOrd="0" presId="urn:microsoft.com/office/officeart/2018/2/layout/IconVerticalSolidList"/>
    <dgm:cxn modelId="{6C49A079-136F-496D-B721-6B886F7F3682}" type="presParOf" srcId="{15CEB00F-EB1A-416A-875B-61A730729147}" destId="{75330089-6887-409E-ADF5-9BAF1E41056C}" srcOrd="3" destOrd="0" presId="urn:microsoft.com/office/officeart/2018/2/layout/IconVerticalSolidList"/>
    <dgm:cxn modelId="{CD3DE561-7EE9-40C4-AAF1-2FA54B1DC65C}" type="presParOf" srcId="{801F3F7F-1F45-4CE6-8ABC-6BE578EF675B}" destId="{6CD3E2E9-15DD-465D-AD40-41BB230CA7A8}" srcOrd="1" destOrd="0" presId="urn:microsoft.com/office/officeart/2018/2/layout/IconVerticalSolidList"/>
    <dgm:cxn modelId="{2BD29D57-B81D-40EF-8804-432CCC0A652B}" type="presParOf" srcId="{801F3F7F-1F45-4CE6-8ABC-6BE578EF675B}" destId="{DC327E78-35B0-4FB7-B3DF-4D363CFF0607}" srcOrd="2" destOrd="0" presId="urn:microsoft.com/office/officeart/2018/2/layout/IconVerticalSolidList"/>
    <dgm:cxn modelId="{AA9C63B5-E89B-407A-B78C-142E923B23CA}" type="presParOf" srcId="{DC327E78-35B0-4FB7-B3DF-4D363CFF0607}" destId="{A505F789-62CE-48AA-B3FC-2F3AAC5CDCF2}" srcOrd="0" destOrd="0" presId="urn:microsoft.com/office/officeart/2018/2/layout/IconVerticalSolidList"/>
    <dgm:cxn modelId="{413D72A5-851D-4D24-95C7-950AD0619A17}" type="presParOf" srcId="{DC327E78-35B0-4FB7-B3DF-4D363CFF0607}" destId="{B6291C15-E9F7-4DA5-96F2-2BBA8F1FA290}" srcOrd="1" destOrd="0" presId="urn:microsoft.com/office/officeart/2018/2/layout/IconVerticalSolidList"/>
    <dgm:cxn modelId="{85200A86-CE5F-4F2B-88F4-8384270C0FF7}" type="presParOf" srcId="{DC327E78-35B0-4FB7-B3DF-4D363CFF0607}" destId="{E15FCFD3-7E70-4C10-A058-D974C22836C0}" srcOrd="2" destOrd="0" presId="urn:microsoft.com/office/officeart/2018/2/layout/IconVerticalSolidList"/>
    <dgm:cxn modelId="{4E9ED088-5D12-43BB-B763-3D033A2C7DAE}" type="presParOf" srcId="{DC327E78-35B0-4FB7-B3DF-4D363CFF0607}" destId="{E686EAE1-22E7-4488-B425-1F232DC2C91B}" srcOrd="3" destOrd="0" presId="urn:microsoft.com/office/officeart/2018/2/layout/IconVerticalSolidList"/>
    <dgm:cxn modelId="{14910E2E-8FF7-492F-A2D0-CE51173AEBB1}" type="presParOf" srcId="{DC327E78-35B0-4FB7-B3DF-4D363CFF0607}" destId="{8C88C2DE-C30D-43CD-BBEE-461E2EB69B6F}" srcOrd="4" destOrd="0" presId="urn:microsoft.com/office/officeart/2018/2/layout/IconVerticalSolidList"/>
    <dgm:cxn modelId="{E59CDEB6-4A6B-4F34-B52A-E15918651C1B}" type="presParOf" srcId="{801F3F7F-1F45-4CE6-8ABC-6BE578EF675B}" destId="{8089F409-B3BE-4DEB-A406-91B1CDE0070E}" srcOrd="3" destOrd="0" presId="urn:microsoft.com/office/officeart/2018/2/layout/IconVerticalSolidList"/>
    <dgm:cxn modelId="{D5958A62-77D1-4C9D-BF74-D8C8023FD810}" type="presParOf" srcId="{801F3F7F-1F45-4CE6-8ABC-6BE578EF675B}" destId="{D80B216E-213C-4C1D-8F4C-7659DB320BE2}" srcOrd="4" destOrd="0" presId="urn:microsoft.com/office/officeart/2018/2/layout/IconVerticalSolidList"/>
    <dgm:cxn modelId="{F6FAC985-1314-4051-AC89-F8D4BA19BC67}" type="presParOf" srcId="{D80B216E-213C-4C1D-8F4C-7659DB320BE2}" destId="{DB1295C4-5929-4229-9BD3-68B02FFA8150}" srcOrd="0" destOrd="0" presId="urn:microsoft.com/office/officeart/2018/2/layout/IconVerticalSolidList"/>
    <dgm:cxn modelId="{47DB3042-346C-4DF9-B0EF-F2EEFF8683B7}" type="presParOf" srcId="{D80B216E-213C-4C1D-8F4C-7659DB320BE2}" destId="{27FD6F08-8355-4ACB-A893-E30E0FA25911}" srcOrd="1" destOrd="0" presId="urn:microsoft.com/office/officeart/2018/2/layout/IconVerticalSolidList"/>
    <dgm:cxn modelId="{58625F50-E59F-485E-9215-5735E664704D}" type="presParOf" srcId="{D80B216E-213C-4C1D-8F4C-7659DB320BE2}" destId="{4A453CB3-9EFA-4B55-8B1B-0AF727CAB83A}" srcOrd="2" destOrd="0" presId="urn:microsoft.com/office/officeart/2018/2/layout/IconVerticalSolidList"/>
    <dgm:cxn modelId="{68A0E7B3-B2BA-4F95-B031-7488AE82022A}" type="presParOf" srcId="{D80B216E-213C-4C1D-8F4C-7659DB320BE2}" destId="{3DA485C8-DA1A-4A15-A0EF-A653AAAC17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CA1D22-2FA0-4FA9-85CE-67C5E8EF650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36E96C-CD24-4928-BFEA-B113FB673ACE}">
      <dgm:prSet custT="1"/>
      <dgm:spPr/>
      <dgm:t>
        <a:bodyPr/>
        <a:lstStyle/>
        <a:p>
          <a:pPr>
            <a:lnSpc>
              <a:spcPct val="100000"/>
            </a:lnSpc>
          </a:pPr>
          <a:r>
            <a:rPr lang="en-US" sz="1600" b="1"/>
            <a:t>Objective</a:t>
          </a:r>
          <a:r>
            <a:rPr lang="en-US" sz="1600"/>
            <a:t>: Determine the optimal supplier for each market (domestic, imported, or combined).</a:t>
          </a:r>
        </a:p>
      </dgm:t>
    </dgm:pt>
    <dgm:pt modelId="{5C6F79C0-AA49-43B7-8011-0242C3804DA2}" type="parTrans" cxnId="{339A0EE9-E64D-4EB5-8661-577D10E2F55E}">
      <dgm:prSet/>
      <dgm:spPr/>
      <dgm:t>
        <a:bodyPr/>
        <a:lstStyle/>
        <a:p>
          <a:endParaRPr lang="en-US"/>
        </a:p>
      </dgm:t>
    </dgm:pt>
    <dgm:pt modelId="{C6C444FF-986A-4B05-B5CE-564CFC48376D}" type="sibTrans" cxnId="{339A0EE9-E64D-4EB5-8661-577D10E2F55E}">
      <dgm:prSet/>
      <dgm:spPr/>
      <dgm:t>
        <a:bodyPr/>
        <a:lstStyle/>
        <a:p>
          <a:endParaRPr lang="en-US"/>
        </a:p>
      </dgm:t>
    </dgm:pt>
    <dgm:pt modelId="{0FB688B2-C0A7-494E-913F-1D19E132C427}">
      <dgm:prSet custT="1"/>
      <dgm:spPr/>
      <dgm:t>
        <a:bodyPr/>
        <a:lstStyle/>
        <a:p>
          <a:pPr>
            <a:lnSpc>
              <a:spcPct val="100000"/>
            </a:lnSpc>
          </a:pPr>
          <a:r>
            <a:rPr lang="en-US" sz="1600" b="1"/>
            <a:t>Approach</a:t>
          </a:r>
          <a:r>
            <a:rPr lang="en-US" sz="1600"/>
            <a:t>: Used optimization modeling to minimize costs while meeting demand.</a:t>
          </a:r>
        </a:p>
      </dgm:t>
    </dgm:pt>
    <dgm:pt modelId="{1D1FE1ED-2609-4D32-B1D8-2084D08D3160}" type="parTrans" cxnId="{8A704733-60CE-42AF-B1F3-C5A9805BD819}">
      <dgm:prSet/>
      <dgm:spPr/>
      <dgm:t>
        <a:bodyPr/>
        <a:lstStyle/>
        <a:p>
          <a:endParaRPr lang="en-US"/>
        </a:p>
      </dgm:t>
    </dgm:pt>
    <dgm:pt modelId="{BE8EFAA6-83DB-44C5-B2D6-26A9ED777640}" type="sibTrans" cxnId="{8A704733-60CE-42AF-B1F3-C5A9805BD819}">
      <dgm:prSet/>
      <dgm:spPr/>
      <dgm:t>
        <a:bodyPr/>
        <a:lstStyle/>
        <a:p>
          <a:endParaRPr lang="en-US"/>
        </a:p>
      </dgm:t>
    </dgm:pt>
    <dgm:pt modelId="{B0295A5E-B117-4CC6-87F2-DEF36A5C2B24}">
      <dgm:prSet custT="1"/>
      <dgm:spPr/>
      <dgm:t>
        <a:bodyPr/>
        <a:lstStyle/>
        <a:p>
          <a:pPr>
            <a:lnSpc>
              <a:spcPct val="100000"/>
            </a:lnSpc>
          </a:pPr>
          <a:r>
            <a:rPr lang="en-US" sz="1600" b="1"/>
            <a:t>Data Collection:</a:t>
          </a:r>
          <a:r>
            <a:rPr lang="en-US" sz="1600"/>
            <a:t> Data is collected from trusted USDA market news portal</a:t>
          </a:r>
          <a:br>
            <a:rPr lang="en-US" sz="1600"/>
          </a:br>
          <a:r>
            <a:rPr lang="en-US" sz="1600"/>
            <a:t> </a:t>
          </a:r>
          <a:r>
            <a:rPr lang="en-US" sz="1600">
              <a:hlinkClick xmlns:r="http://schemas.openxmlformats.org/officeDocument/2006/relationships" r:id="rId1"/>
            </a:rPr>
            <a:t>https://www.marketnews.usda.gov/mnp/fv-report-retail?repType=&amp;run=&amp;portal=fv&amp;locChoose=&amp;commodityClass=&amp;startIndex=1&amp;type=retail&amp;class=FRUITS&amp;commodity=AVOCADOS&amp;region=ALL&amp;organic=ALL&amp;repDate=01%2F01%2F2023&amp;endDate=11%2F27%2F2024&amp;compareLy=No</a:t>
          </a:r>
          <a:endParaRPr lang="en-US" sz="1400"/>
        </a:p>
      </dgm:t>
    </dgm:pt>
    <dgm:pt modelId="{488F5CE3-E020-488A-8F65-795AF624F555}" type="parTrans" cxnId="{E11F4DAB-2E68-4701-97F2-3DC9B395BE20}">
      <dgm:prSet/>
      <dgm:spPr/>
      <dgm:t>
        <a:bodyPr/>
        <a:lstStyle/>
        <a:p>
          <a:endParaRPr lang="en-US"/>
        </a:p>
      </dgm:t>
    </dgm:pt>
    <dgm:pt modelId="{F046492B-673D-46FE-82B5-668E839C10EF}" type="sibTrans" cxnId="{E11F4DAB-2E68-4701-97F2-3DC9B395BE20}">
      <dgm:prSet/>
      <dgm:spPr/>
      <dgm:t>
        <a:bodyPr/>
        <a:lstStyle/>
        <a:p>
          <a:endParaRPr lang="en-US"/>
        </a:p>
      </dgm:t>
    </dgm:pt>
    <dgm:pt modelId="{CD292C9F-51E5-4E5A-8AE1-DAFAD3715558}" type="pres">
      <dgm:prSet presAssocID="{C3CA1D22-2FA0-4FA9-85CE-67C5E8EF6508}" presName="root" presStyleCnt="0">
        <dgm:presLayoutVars>
          <dgm:dir/>
          <dgm:resizeHandles val="exact"/>
        </dgm:presLayoutVars>
      </dgm:prSet>
      <dgm:spPr/>
    </dgm:pt>
    <dgm:pt modelId="{BB0A26A8-42D9-4962-9700-9AEDA6DF1D2A}" type="pres">
      <dgm:prSet presAssocID="{7C36E96C-CD24-4928-BFEA-B113FB673ACE}" presName="compNode" presStyleCnt="0"/>
      <dgm:spPr/>
    </dgm:pt>
    <dgm:pt modelId="{8CB3CB7A-347A-4B39-AD7F-6073F49D8C8E}" type="pres">
      <dgm:prSet presAssocID="{7C36E96C-CD24-4928-BFEA-B113FB673ACE}" presName="bgRect" presStyleLbl="bgShp" presStyleIdx="0" presStyleCnt="3"/>
      <dgm:spPr/>
    </dgm:pt>
    <dgm:pt modelId="{E0221EFB-80B4-4118-A196-C600121378DF}" type="pres">
      <dgm:prSet presAssocID="{7C36E96C-CD24-4928-BFEA-B113FB673ACE}"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Ruble"/>
        </a:ext>
      </dgm:extLst>
    </dgm:pt>
    <dgm:pt modelId="{E00CE26B-64F5-4CDE-AB23-2EA784234FE5}" type="pres">
      <dgm:prSet presAssocID="{7C36E96C-CD24-4928-BFEA-B113FB673ACE}" presName="spaceRect" presStyleCnt="0"/>
      <dgm:spPr/>
    </dgm:pt>
    <dgm:pt modelId="{C0A8100C-E3CB-4C15-B924-AACD64EDD542}" type="pres">
      <dgm:prSet presAssocID="{7C36E96C-CD24-4928-BFEA-B113FB673ACE}" presName="parTx" presStyleLbl="revTx" presStyleIdx="0" presStyleCnt="3">
        <dgm:presLayoutVars>
          <dgm:chMax val="0"/>
          <dgm:chPref val="0"/>
        </dgm:presLayoutVars>
      </dgm:prSet>
      <dgm:spPr/>
    </dgm:pt>
    <dgm:pt modelId="{84539DDA-3A23-44E4-B0D1-448730D13C76}" type="pres">
      <dgm:prSet presAssocID="{C6C444FF-986A-4B05-B5CE-564CFC48376D}" presName="sibTrans" presStyleCnt="0"/>
      <dgm:spPr/>
    </dgm:pt>
    <dgm:pt modelId="{76023C56-46D8-47DF-B899-2FB67B77CDB3}" type="pres">
      <dgm:prSet presAssocID="{0FB688B2-C0A7-494E-913F-1D19E132C427}" presName="compNode" presStyleCnt="0"/>
      <dgm:spPr/>
    </dgm:pt>
    <dgm:pt modelId="{A0C57DAE-D47E-4A4C-A86A-13B3C9741C55}" type="pres">
      <dgm:prSet presAssocID="{0FB688B2-C0A7-494E-913F-1D19E132C427}" presName="bgRect" presStyleLbl="bgShp" presStyleIdx="1" presStyleCnt="3"/>
      <dgm:spPr/>
    </dgm:pt>
    <dgm:pt modelId="{848D757B-FC1E-407C-9F50-2F77A47D335B}" type="pres">
      <dgm:prSet presAssocID="{0FB688B2-C0A7-494E-913F-1D19E132C42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Gears"/>
        </a:ext>
      </dgm:extLst>
    </dgm:pt>
    <dgm:pt modelId="{F0378BE4-6ADA-4774-90E1-6086C47C0F14}" type="pres">
      <dgm:prSet presAssocID="{0FB688B2-C0A7-494E-913F-1D19E132C427}" presName="spaceRect" presStyleCnt="0"/>
      <dgm:spPr/>
    </dgm:pt>
    <dgm:pt modelId="{F2FE271E-5954-4FE8-94E7-C85713CB7860}" type="pres">
      <dgm:prSet presAssocID="{0FB688B2-C0A7-494E-913F-1D19E132C427}" presName="parTx" presStyleLbl="revTx" presStyleIdx="1" presStyleCnt="3">
        <dgm:presLayoutVars>
          <dgm:chMax val="0"/>
          <dgm:chPref val="0"/>
        </dgm:presLayoutVars>
      </dgm:prSet>
      <dgm:spPr/>
    </dgm:pt>
    <dgm:pt modelId="{8ED19D33-184D-45F6-A98C-E75795281F06}" type="pres">
      <dgm:prSet presAssocID="{BE8EFAA6-83DB-44C5-B2D6-26A9ED777640}" presName="sibTrans" presStyleCnt="0"/>
      <dgm:spPr/>
    </dgm:pt>
    <dgm:pt modelId="{09498B7E-DED5-4413-830E-F46A15ABCC2E}" type="pres">
      <dgm:prSet presAssocID="{B0295A5E-B117-4CC6-87F2-DEF36A5C2B24}" presName="compNode" presStyleCnt="0"/>
      <dgm:spPr/>
    </dgm:pt>
    <dgm:pt modelId="{31975F9C-6B29-417E-885B-FB028D6586EC}" type="pres">
      <dgm:prSet presAssocID="{B0295A5E-B117-4CC6-87F2-DEF36A5C2B24}" presName="bgRect" presStyleLbl="bgShp" presStyleIdx="2" presStyleCnt="3"/>
      <dgm:spPr/>
    </dgm:pt>
    <dgm:pt modelId="{1D0D70A3-F537-4D85-A3F1-C0F3E0A95BFB}" type="pres">
      <dgm:prSet presAssocID="{B0295A5E-B117-4CC6-87F2-DEF36A5C2B24}"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Newspaper"/>
        </a:ext>
      </dgm:extLst>
    </dgm:pt>
    <dgm:pt modelId="{5DBFF3F5-63B8-446C-9E1B-36397FFA8778}" type="pres">
      <dgm:prSet presAssocID="{B0295A5E-B117-4CC6-87F2-DEF36A5C2B24}" presName="spaceRect" presStyleCnt="0"/>
      <dgm:spPr/>
    </dgm:pt>
    <dgm:pt modelId="{47D4132E-9315-4719-AADB-F76A0D08FFE7}" type="pres">
      <dgm:prSet presAssocID="{B0295A5E-B117-4CC6-87F2-DEF36A5C2B24}" presName="parTx" presStyleLbl="revTx" presStyleIdx="2" presStyleCnt="3">
        <dgm:presLayoutVars>
          <dgm:chMax val="0"/>
          <dgm:chPref val="0"/>
        </dgm:presLayoutVars>
      </dgm:prSet>
      <dgm:spPr/>
    </dgm:pt>
  </dgm:ptLst>
  <dgm:cxnLst>
    <dgm:cxn modelId="{ED2FFD11-7B8B-4783-974F-484102A2F33B}" type="presOf" srcId="{C3CA1D22-2FA0-4FA9-85CE-67C5E8EF6508}" destId="{CD292C9F-51E5-4E5A-8AE1-DAFAD3715558}" srcOrd="0" destOrd="0" presId="urn:microsoft.com/office/officeart/2018/2/layout/IconVerticalSolidList"/>
    <dgm:cxn modelId="{8A88401C-3C09-4C31-BC83-7CEA7E8C70C8}" type="presOf" srcId="{7C36E96C-CD24-4928-BFEA-B113FB673ACE}" destId="{C0A8100C-E3CB-4C15-B924-AACD64EDD542}" srcOrd="0" destOrd="0" presId="urn:microsoft.com/office/officeart/2018/2/layout/IconVerticalSolidList"/>
    <dgm:cxn modelId="{8A704733-60CE-42AF-B1F3-C5A9805BD819}" srcId="{C3CA1D22-2FA0-4FA9-85CE-67C5E8EF6508}" destId="{0FB688B2-C0A7-494E-913F-1D19E132C427}" srcOrd="1" destOrd="0" parTransId="{1D1FE1ED-2609-4D32-B1D8-2084D08D3160}" sibTransId="{BE8EFAA6-83DB-44C5-B2D6-26A9ED777640}"/>
    <dgm:cxn modelId="{8879268A-2FD0-4066-A076-2A4281D1BA21}" type="presOf" srcId="{B0295A5E-B117-4CC6-87F2-DEF36A5C2B24}" destId="{47D4132E-9315-4719-AADB-F76A0D08FFE7}" srcOrd="0" destOrd="0" presId="urn:microsoft.com/office/officeart/2018/2/layout/IconVerticalSolidList"/>
    <dgm:cxn modelId="{FDD318A2-CD66-4470-8A00-9488EEC71D85}" type="presOf" srcId="{0FB688B2-C0A7-494E-913F-1D19E132C427}" destId="{F2FE271E-5954-4FE8-94E7-C85713CB7860}" srcOrd="0" destOrd="0" presId="urn:microsoft.com/office/officeart/2018/2/layout/IconVerticalSolidList"/>
    <dgm:cxn modelId="{E11F4DAB-2E68-4701-97F2-3DC9B395BE20}" srcId="{C3CA1D22-2FA0-4FA9-85CE-67C5E8EF6508}" destId="{B0295A5E-B117-4CC6-87F2-DEF36A5C2B24}" srcOrd="2" destOrd="0" parTransId="{488F5CE3-E020-488A-8F65-795AF624F555}" sibTransId="{F046492B-673D-46FE-82B5-668E839C10EF}"/>
    <dgm:cxn modelId="{339A0EE9-E64D-4EB5-8661-577D10E2F55E}" srcId="{C3CA1D22-2FA0-4FA9-85CE-67C5E8EF6508}" destId="{7C36E96C-CD24-4928-BFEA-B113FB673ACE}" srcOrd="0" destOrd="0" parTransId="{5C6F79C0-AA49-43B7-8011-0242C3804DA2}" sibTransId="{C6C444FF-986A-4B05-B5CE-564CFC48376D}"/>
    <dgm:cxn modelId="{0D1F90ED-BE57-4870-941A-B480E9ECEF23}" type="presParOf" srcId="{CD292C9F-51E5-4E5A-8AE1-DAFAD3715558}" destId="{BB0A26A8-42D9-4962-9700-9AEDA6DF1D2A}" srcOrd="0" destOrd="0" presId="urn:microsoft.com/office/officeart/2018/2/layout/IconVerticalSolidList"/>
    <dgm:cxn modelId="{9609B796-E760-448F-8107-A3C0175BAA18}" type="presParOf" srcId="{BB0A26A8-42D9-4962-9700-9AEDA6DF1D2A}" destId="{8CB3CB7A-347A-4B39-AD7F-6073F49D8C8E}" srcOrd="0" destOrd="0" presId="urn:microsoft.com/office/officeart/2018/2/layout/IconVerticalSolidList"/>
    <dgm:cxn modelId="{E5B74D86-B605-4851-820F-B591FE45C4AA}" type="presParOf" srcId="{BB0A26A8-42D9-4962-9700-9AEDA6DF1D2A}" destId="{E0221EFB-80B4-4118-A196-C600121378DF}" srcOrd="1" destOrd="0" presId="urn:microsoft.com/office/officeart/2018/2/layout/IconVerticalSolidList"/>
    <dgm:cxn modelId="{D0366CBA-9C8B-42D9-AB78-C5527EFFA876}" type="presParOf" srcId="{BB0A26A8-42D9-4962-9700-9AEDA6DF1D2A}" destId="{E00CE26B-64F5-4CDE-AB23-2EA784234FE5}" srcOrd="2" destOrd="0" presId="urn:microsoft.com/office/officeart/2018/2/layout/IconVerticalSolidList"/>
    <dgm:cxn modelId="{5EF04411-B4C0-4DC9-9826-2C05FDD88D09}" type="presParOf" srcId="{BB0A26A8-42D9-4962-9700-9AEDA6DF1D2A}" destId="{C0A8100C-E3CB-4C15-B924-AACD64EDD542}" srcOrd="3" destOrd="0" presId="urn:microsoft.com/office/officeart/2018/2/layout/IconVerticalSolidList"/>
    <dgm:cxn modelId="{57CCE964-CF20-4209-8EC8-3579FB5E819C}" type="presParOf" srcId="{CD292C9F-51E5-4E5A-8AE1-DAFAD3715558}" destId="{84539DDA-3A23-44E4-B0D1-448730D13C76}" srcOrd="1" destOrd="0" presId="urn:microsoft.com/office/officeart/2018/2/layout/IconVerticalSolidList"/>
    <dgm:cxn modelId="{943A9748-B196-456B-8B9D-4F5D0F49B52C}" type="presParOf" srcId="{CD292C9F-51E5-4E5A-8AE1-DAFAD3715558}" destId="{76023C56-46D8-47DF-B899-2FB67B77CDB3}" srcOrd="2" destOrd="0" presId="urn:microsoft.com/office/officeart/2018/2/layout/IconVerticalSolidList"/>
    <dgm:cxn modelId="{7FFE81BF-CCF4-4F8A-81D4-7D88A875CE85}" type="presParOf" srcId="{76023C56-46D8-47DF-B899-2FB67B77CDB3}" destId="{A0C57DAE-D47E-4A4C-A86A-13B3C9741C55}" srcOrd="0" destOrd="0" presId="urn:microsoft.com/office/officeart/2018/2/layout/IconVerticalSolidList"/>
    <dgm:cxn modelId="{89DC854F-933C-4A7F-ABD3-F178A44D9EFB}" type="presParOf" srcId="{76023C56-46D8-47DF-B899-2FB67B77CDB3}" destId="{848D757B-FC1E-407C-9F50-2F77A47D335B}" srcOrd="1" destOrd="0" presId="urn:microsoft.com/office/officeart/2018/2/layout/IconVerticalSolidList"/>
    <dgm:cxn modelId="{A2718E90-EFBE-4C4E-8EB4-022C1325D242}" type="presParOf" srcId="{76023C56-46D8-47DF-B899-2FB67B77CDB3}" destId="{F0378BE4-6ADA-4774-90E1-6086C47C0F14}" srcOrd="2" destOrd="0" presId="urn:microsoft.com/office/officeart/2018/2/layout/IconVerticalSolidList"/>
    <dgm:cxn modelId="{2D6BF0FF-B181-4832-B913-6CC52BBD7AB0}" type="presParOf" srcId="{76023C56-46D8-47DF-B899-2FB67B77CDB3}" destId="{F2FE271E-5954-4FE8-94E7-C85713CB7860}" srcOrd="3" destOrd="0" presId="urn:microsoft.com/office/officeart/2018/2/layout/IconVerticalSolidList"/>
    <dgm:cxn modelId="{18FA1D1A-D421-4050-80EE-09DA508B04F3}" type="presParOf" srcId="{CD292C9F-51E5-4E5A-8AE1-DAFAD3715558}" destId="{8ED19D33-184D-45F6-A98C-E75795281F06}" srcOrd="3" destOrd="0" presId="urn:microsoft.com/office/officeart/2018/2/layout/IconVerticalSolidList"/>
    <dgm:cxn modelId="{6E41687E-1BCA-4A6C-8FD5-7EC7089C0B6D}" type="presParOf" srcId="{CD292C9F-51E5-4E5A-8AE1-DAFAD3715558}" destId="{09498B7E-DED5-4413-830E-F46A15ABCC2E}" srcOrd="4" destOrd="0" presId="urn:microsoft.com/office/officeart/2018/2/layout/IconVerticalSolidList"/>
    <dgm:cxn modelId="{53D6D609-9EAE-47A9-93BA-427D33C8B53B}" type="presParOf" srcId="{09498B7E-DED5-4413-830E-F46A15ABCC2E}" destId="{31975F9C-6B29-417E-885B-FB028D6586EC}" srcOrd="0" destOrd="0" presId="urn:microsoft.com/office/officeart/2018/2/layout/IconVerticalSolidList"/>
    <dgm:cxn modelId="{4069B058-12D8-4686-819B-3DBA87D5C8E9}" type="presParOf" srcId="{09498B7E-DED5-4413-830E-F46A15ABCC2E}" destId="{1D0D70A3-F537-4D85-A3F1-C0F3E0A95BFB}" srcOrd="1" destOrd="0" presId="urn:microsoft.com/office/officeart/2018/2/layout/IconVerticalSolidList"/>
    <dgm:cxn modelId="{B30676E6-B2DA-4991-A91E-5117B33B2A8A}" type="presParOf" srcId="{09498B7E-DED5-4413-830E-F46A15ABCC2E}" destId="{5DBFF3F5-63B8-446C-9E1B-36397FFA8778}" srcOrd="2" destOrd="0" presId="urn:microsoft.com/office/officeart/2018/2/layout/IconVerticalSolidList"/>
    <dgm:cxn modelId="{59F44BEB-A662-4338-A27C-431C26038310}" type="presParOf" srcId="{09498B7E-DED5-4413-830E-F46A15ABCC2E}" destId="{47D4132E-9315-4719-AADB-F76A0D08FF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5350F-994A-4479-9933-F473083A0CC7}">
      <dsp:nvSpPr>
        <dsp:cNvPr id="0" name=""/>
        <dsp:cNvSpPr/>
      </dsp:nvSpPr>
      <dsp:spPr>
        <a:xfrm>
          <a:off x="-214572" y="12127"/>
          <a:ext cx="9452485" cy="1261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49B37-BEDC-4734-9C26-850A93048534}">
      <dsp:nvSpPr>
        <dsp:cNvPr id="0" name=""/>
        <dsp:cNvSpPr/>
      </dsp:nvSpPr>
      <dsp:spPr>
        <a:xfrm>
          <a:off x="166136" y="296532"/>
          <a:ext cx="693552" cy="6921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330089-6887-409E-ADF5-9BAF1E41056C}">
      <dsp:nvSpPr>
        <dsp:cNvPr id="0" name=""/>
        <dsp:cNvSpPr/>
      </dsp:nvSpPr>
      <dsp:spPr>
        <a:xfrm>
          <a:off x="1240398" y="13360"/>
          <a:ext cx="7670823" cy="125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26" tIns="133326" rIns="133326" bIns="133326" numCol="1" spcCol="1270" anchor="ctr" anchorCtr="0">
          <a:noAutofit/>
        </a:bodyPr>
        <a:lstStyle/>
        <a:p>
          <a:pPr marL="0" lvl="0" indent="0" algn="l" defTabSz="711200">
            <a:lnSpc>
              <a:spcPct val="100000"/>
            </a:lnSpc>
            <a:spcBef>
              <a:spcPct val="0"/>
            </a:spcBef>
            <a:spcAft>
              <a:spcPct val="35000"/>
            </a:spcAft>
            <a:buNone/>
          </a:pPr>
          <a:r>
            <a:rPr lang="en-US" sz="1600" kern="1200"/>
            <a:t>The dataset we have considered for the retail analysis of the avocado market is found at: </a:t>
          </a:r>
          <a:r>
            <a:rPr lang="en-US" sz="1600" kern="1200">
              <a:hlinkClick xmlns:r="http://schemas.openxmlformats.org/officeDocument/2006/relationships" r:id="rId3"/>
            </a:rPr>
            <a:t>https://www.kaggle.com/datasets/mathurinache/avocado-augmented</a:t>
          </a:r>
          <a:endParaRPr lang="en-US" sz="1600" kern="1200"/>
        </a:p>
      </dsp:txBody>
      <dsp:txXfrm>
        <a:off x="1240398" y="13360"/>
        <a:ext cx="7670823" cy="1259773"/>
      </dsp:txXfrm>
    </dsp:sp>
    <dsp:sp modelId="{A505F789-62CE-48AA-B3FC-2F3AAC5CDCF2}">
      <dsp:nvSpPr>
        <dsp:cNvPr id="0" name=""/>
        <dsp:cNvSpPr/>
      </dsp:nvSpPr>
      <dsp:spPr>
        <a:xfrm>
          <a:off x="-214572" y="1489877"/>
          <a:ext cx="9452485" cy="188684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91C15-E9F7-4DA5-96F2-2BBA8F1FA290}">
      <dsp:nvSpPr>
        <dsp:cNvPr id="0" name=""/>
        <dsp:cNvSpPr/>
      </dsp:nvSpPr>
      <dsp:spPr>
        <a:xfrm>
          <a:off x="166136" y="2122415"/>
          <a:ext cx="693552" cy="69219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6EAE1-22E7-4488-B425-1F232DC2C91B}">
      <dsp:nvSpPr>
        <dsp:cNvPr id="0" name=""/>
        <dsp:cNvSpPr/>
      </dsp:nvSpPr>
      <dsp:spPr>
        <a:xfrm>
          <a:off x="1240398" y="1839243"/>
          <a:ext cx="4253618" cy="125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26" tIns="133326" rIns="133326" bIns="133326" numCol="1" spcCol="1270" anchor="ctr" anchorCtr="0">
          <a:noAutofit/>
        </a:bodyPr>
        <a:lstStyle/>
        <a:p>
          <a:pPr marL="0" lvl="0" indent="0" algn="l" defTabSz="711200">
            <a:lnSpc>
              <a:spcPct val="100000"/>
            </a:lnSpc>
            <a:spcBef>
              <a:spcPct val="0"/>
            </a:spcBef>
            <a:spcAft>
              <a:spcPct val="35000"/>
            </a:spcAft>
            <a:buNone/>
          </a:pPr>
          <a:r>
            <a:rPr lang="en-US" sz="1600" kern="1200"/>
            <a:t>This dataset contains the following </a:t>
          </a:r>
        </a:p>
        <a:p>
          <a:pPr marL="0" lvl="0" indent="0" algn="l" defTabSz="711200">
            <a:lnSpc>
              <a:spcPct val="100000"/>
            </a:lnSpc>
            <a:spcBef>
              <a:spcPct val="0"/>
            </a:spcBef>
            <a:spcAft>
              <a:spcPct val="35000"/>
            </a:spcAft>
            <a:buNone/>
          </a:pPr>
          <a:r>
            <a:rPr lang="en-US" sz="1600" kern="1200"/>
            <a:t>data variables: </a:t>
          </a:r>
        </a:p>
      </dsp:txBody>
      <dsp:txXfrm>
        <a:off x="1240398" y="1839243"/>
        <a:ext cx="4253618" cy="1259773"/>
      </dsp:txXfrm>
    </dsp:sp>
    <dsp:sp modelId="{8C88C2DE-C30D-43CD-BBEE-461E2EB69B6F}">
      <dsp:nvSpPr>
        <dsp:cNvPr id="0" name=""/>
        <dsp:cNvSpPr/>
      </dsp:nvSpPr>
      <dsp:spPr>
        <a:xfrm>
          <a:off x="4738182" y="1655064"/>
          <a:ext cx="4928875" cy="1628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26" tIns="133326" rIns="133326" bIns="133326" numCol="1" spcCol="1270" anchor="ctr" anchorCtr="0">
          <a:noAutofit/>
        </a:bodyPr>
        <a:lstStyle/>
        <a:p>
          <a:pPr marL="0" lvl="0" indent="0" algn="l" defTabSz="533400">
            <a:lnSpc>
              <a:spcPct val="100000"/>
            </a:lnSpc>
            <a:spcBef>
              <a:spcPct val="0"/>
            </a:spcBef>
            <a:spcAft>
              <a:spcPct val="35000"/>
            </a:spcAft>
            <a:buNone/>
          </a:pPr>
          <a:r>
            <a:rPr lang="en-US" sz="1200" b="0" kern="1200"/>
            <a:t>Date	         		                       Total Bags	</a:t>
          </a:r>
          <a:r>
            <a:rPr lang="en-US" sz="1200" b="0" i="0" kern="1200" baseline="0"/>
            <a:t> </a:t>
          </a:r>
          <a:r>
            <a:rPr lang="en-US" sz="1200" b="0" kern="1200"/>
            <a:t>                               </a:t>
          </a:r>
        </a:p>
        <a:p>
          <a:pPr marL="0" lvl="0" indent="0" algn="l" defTabSz="533400">
            <a:lnSpc>
              <a:spcPct val="100000"/>
            </a:lnSpc>
            <a:spcBef>
              <a:spcPct val="0"/>
            </a:spcBef>
            <a:spcAft>
              <a:spcPct val="35000"/>
            </a:spcAft>
            <a:buNone/>
          </a:pPr>
          <a:r>
            <a:rPr lang="en-US" sz="1200" b="0" kern="1200" err="1"/>
            <a:t>AveragePrice</a:t>
          </a:r>
          <a:r>
            <a:rPr lang="en-US" sz="1200" b="0" kern="1200"/>
            <a:t>	                                   Small Bags</a:t>
          </a:r>
        </a:p>
        <a:p>
          <a:pPr marL="0" lvl="0" indent="0" algn="l" defTabSz="533400">
            <a:lnSpc>
              <a:spcPct val="100000"/>
            </a:lnSpc>
            <a:spcBef>
              <a:spcPct val="0"/>
            </a:spcBef>
            <a:spcAft>
              <a:spcPct val="35000"/>
            </a:spcAft>
            <a:buNone/>
          </a:pPr>
          <a:r>
            <a:rPr lang="en-US" sz="1200" b="0" kern="1200"/>
            <a:t>Total Volume                                       Large Bags</a:t>
          </a:r>
        </a:p>
        <a:p>
          <a:pPr marL="0" lvl="0" indent="0" algn="l" defTabSz="533400">
            <a:lnSpc>
              <a:spcPct val="100000"/>
            </a:lnSpc>
            <a:spcBef>
              <a:spcPct val="0"/>
            </a:spcBef>
            <a:spcAft>
              <a:spcPct val="35000"/>
            </a:spcAft>
            <a:buNone/>
          </a:pPr>
          <a:r>
            <a:rPr lang="en-US" sz="1200" b="0" kern="1200"/>
            <a:t>4046 (small/medium </a:t>
          </a:r>
          <a:r>
            <a:rPr lang="en-US" sz="1200" b="0" kern="1200" err="1"/>
            <a:t>hass</a:t>
          </a:r>
          <a:r>
            <a:rPr lang="en-US" sz="1200" b="0" kern="1200"/>
            <a:t> avocado)      X Large Bags</a:t>
          </a:r>
        </a:p>
        <a:p>
          <a:pPr marL="0" lvl="0" indent="0" algn="l" defTabSz="533400">
            <a:lnSpc>
              <a:spcPct val="100000"/>
            </a:lnSpc>
            <a:spcBef>
              <a:spcPct val="0"/>
            </a:spcBef>
            <a:spcAft>
              <a:spcPct val="35000"/>
            </a:spcAft>
            <a:buNone/>
          </a:pPr>
          <a:r>
            <a:rPr lang="en-US" sz="1200" b="0" kern="1200"/>
            <a:t>4225 (large </a:t>
          </a:r>
          <a:r>
            <a:rPr lang="en-US" sz="1200" b="0" kern="1200" err="1"/>
            <a:t>hass</a:t>
          </a:r>
          <a:r>
            <a:rPr lang="en-US" sz="1200" b="0" kern="1200"/>
            <a:t> avocado)                    Type</a:t>
          </a:r>
        </a:p>
        <a:p>
          <a:pPr marL="0" lvl="0" indent="0" algn="l" defTabSz="533400">
            <a:lnSpc>
              <a:spcPct val="100000"/>
            </a:lnSpc>
            <a:spcBef>
              <a:spcPct val="0"/>
            </a:spcBef>
            <a:spcAft>
              <a:spcPct val="35000"/>
            </a:spcAft>
            <a:buNone/>
          </a:pPr>
          <a:r>
            <a:rPr lang="en-US" sz="1200" b="0" kern="1200"/>
            <a:t>4770 (</a:t>
          </a:r>
          <a:r>
            <a:rPr lang="en-US" sz="1200" b="0" kern="1200" err="1"/>
            <a:t>xlarge</a:t>
          </a:r>
          <a:r>
            <a:rPr lang="en-US" sz="1200" b="0" kern="1200"/>
            <a:t> </a:t>
          </a:r>
          <a:r>
            <a:rPr lang="en-US" sz="1200" b="0" kern="1200" err="1"/>
            <a:t>hass</a:t>
          </a:r>
          <a:r>
            <a:rPr lang="en-US" sz="1200" b="0" kern="1200"/>
            <a:t> avocado)                   Year</a:t>
          </a:r>
        </a:p>
        <a:p>
          <a:pPr marL="0" lvl="0" indent="0" algn="l" defTabSz="533400">
            <a:lnSpc>
              <a:spcPct val="100000"/>
            </a:lnSpc>
            <a:spcBef>
              <a:spcPct val="0"/>
            </a:spcBef>
            <a:spcAft>
              <a:spcPct val="35000"/>
            </a:spcAft>
            <a:buNone/>
          </a:pPr>
          <a:r>
            <a:rPr lang="en-US" sz="1200" b="0" kern="1200"/>
            <a:t>                                                           Region</a:t>
          </a:r>
        </a:p>
      </dsp:txBody>
      <dsp:txXfrm>
        <a:off x="4738182" y="1655064"/>
        <a:ext cx="4928875" cy="1628131"/>
      </dsp:txXfrm>
    </dsp:sp>
    <dsp:sp modelId="{DB1295C4-5929-4229-9BD3-68B02FFA8150}">
      <dsp:nvSpPr>
        <dsp:cNvPr id="0" name=""/>
        <dsp:cNvSpPr/>
      </dsp:nvSpPr>
      <dsp:spPr>
        <a:xfrm>
          <a:off x="-214572" y="3663892"/>
          <a:ext cx="9452485" cy="12585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FD6F08-8355-4ACB-A893-E30E0FA25911}">
      <dsp:nvSpPr>
        <dsp:cNvPr id="0" name=""/>
        <dsp:cNvSpPr/>
      </dsp:nvSpPr>
      <dsp:spPr>
        <a:xfrm>
          <a:off x="166136" y="3947064"/>
          <a:ext cx="693552" cy="69219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485C8-DA1A-4A15-A0EF-A653AAAC17FC}">
      <dsp:nvSpPr>
        <dsp:cNvPr id="0" name=""/>
        <dsp:cNvSpPr/>
      </dsp:nvSpPr>
      <dsp:spPr>
        <a:xfrm>
          <a:off x="1240398" y="3663892"/>
          <a:ext cx="7670823" cy="1259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26" tIns="133326" rIns="133326" bIns="133326" numCol="1" spcCol="1270" anchor="ctr" anchorCtr="0">
          <a:noAutofit/>
        </a:bodyPr>
        <a:lstStyle/>
        <a:p>
          <a:pPr marL="0" lvl="0" indent="0" algn="l" defTabSz="711200">
            <a:lnSpc>
              <a:spcPct val="100000"/>
            </a:lnSpc>
            <a:spcBef>
              <a:spcPct val="0"/>
            </a:spcBef>
            <a:spcAft>
              <a:spcPct val="35000"/>
            </a:spcAft>
            <a:buNone/>
          </a:pPr>
          <a:endParaRPr lang="en-US" sz="1600" kern="1200"/>
        </a:p>
        <a:p>
          <a:pPr marL="0" lvl="0" indent="0" algn="l" defTabSz="711200">
            <a:lnSpc>
              <a:spcPct val="100000"/>
            </a:lnSpc>
            <a:spcBef>
              <a:spcPct val="0"/>
            </a:spcBef>
            <a:spcAft>
              <a:spcPct val="35000"/>
            </a:spcAft>
            <a:buNone/>
          </a:pPr>
          <a:r>
            <a:rPr lang="en-US" sz="1600" kern="1200"/>
            <a:t>For further analysis of the avocado sales, we have selected the product small/medium Hass avocado(4046) in three markets(cities) New York, Seattle and Los Angeles.</a:t>
          </a:r>
          <a:br>
            <a:rPr lang="en-US" sz="1400" kern="1200"/>
          </a:br>
          <a:br>
            <a:rPr lang="en-US" sz="1400" kern="1200"/>
          </a:br>
          <a:endParaRPr lang="en-US" sz="1400" kern="1200"/>
        </a:p>
      </dsp:txBody>
      <dsp:txXfrm>
        <a:off x="1240398" y="3663892"/>
        <a:ext cx="7670823" cy="1259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3CB7A-347A-4B39-AD7F-6073F49D8C8E}">
      <dsp:nvSpPr>
        <dsp:cNvPr id="0" name=""/>
        <dsp:cNvSpPr/>
      </dsp:nvSpPr>
      <dsp:spPr>
        <a:xfrm>
          <a:off x="0" y="4080"/>
          <a:ext cx="9432822" cy="1265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21EFB-80B4-4118-A196-C600121378DF}">
      <dsp:nvSpPr>
        <dsp:cNvPr id="0" name=""/>
        <dsp:cNvSpPr/>
      </dsp:nvSpPr>
      <dsp:spPr>
        <a:xfrm>
          <a:off x="382781" y="288793"/>
          <a:ext cx="696646" cy="695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8100C-E3CB-4C15-B924-AACD64EDD542}">
      <dsp:nvSpPr>
        <dsp:cNvPr id="0" name=""/>
        <dsp:cNvSpPr/>
      </dsp:nvSpPr>
      <dsp:spPr>
        <a:xfrm>
          <a:off x="1462208" y="4080"/>
          <a:ext cx="7825438" cy="134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422" tIns="142422" rIns="142422" bIns="142422" numCol="1" spcCol="1270" anchor="ctr" anchorCtr="0">
          <a:noAutofit/>
        </a:bodyPr>
        <a:lstStyle/>
        <a:p>
          <a:pPr marL="0" lvl="0" indent="0" algn="l" defTabSz="711200">
            <a:lnSpc>
              <a:spcPct val="100000"/>
            </a:lnSpc>
            <a:spcBef>
              <a:spcPct val="0"/>
            </a:spcBef>
            <a:spcAft>
              <a:spcPct val="35000"/>
            </a:spcAft>
            <a:buNone/>
          </a:pPr>
          <a:r>
            <a:rPr lang="en-US" sz="1600" b="1" kern="1200"/>
            <a:t>Objective</a:t>
          </a:r>
          <a:r>
            <a:rPr lang="en-US" sz="1600" kern="1200"/>
            <a:t>: Determine the optimal supplier for each market (domestic, imported, or combined).</a:t>
          </a:r>
        </a:p>
      </dsp:txBody>
      <dsp:txXfrm>
        <a:off x="1462208" y="4080"/>
        <a:ext cx="7825438" cy="1345715"/>
      </dsp:txXfrm>
    </dsp:sp>
    <dsp:sp modelId="{A0C57DAE-D47E-4A4C-A86A-13B3C9741C55}">
      <dsp:nvSpPr>
        <dsp:cNvPr id="0" name=""/>
        <dsp:cNvSpPr/>
      </dsp:nvSpPr>
      <dsp:spPr>
        <a:xfrm>
          <a:off x="0" y="1657387"/>
          <a:ext cx="9432822" cy="1265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D757B-FC1E-407C-9F50-2F77A47D335B}">
      <dsp:nvSpPr>
        <dsp:cNvPr id="0" name=""/>
        <dsp:cNvSpPr/>
      </dsp:nvSpPr>
      <dsp:spPr>
        <a:xfrm>
          <a:off x="382781" y="1942100"/>
          <a:ext cx="696646" cy="695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E271E-5954-4FE8-94E7-C85713CB7860}">
      <dsp:nvSpPr>
        <dsp:cNvPr id="0" name=""/>
        <dsp:cNvSpPr/>
      </dsp:nvSpPr>
      <dsp:spPr>
        <a:xfrm>
          <a:off x="1462208" y="1657387"/>
          <a:ext cx="7825438" cy="134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422" tIns="142422" rIns="142422" bIns="142422" numCol="1" spcCol="1270" anchor="ctr" anchorCtr="0">
          <a:noAutofit/>
        </a:bodyPr>
        <a:lstStyle/>
        <a:p>
          <a:pPr marL="0" lvl="0" indent="0" algn="l" defTabSz="711200">
            <a:lnSpc>
              <a:spcPct val="100000"/>
            </a:lnSpc>
            <a:spcBef>
              <a:spcPct val="0"/>
            </a:spcBef>
            <a:spcAft>
              <a:spcPct val="35000"/>
            </a:spcAft>
            <a:buNone/>
          </a:pPr>
          <a:r>
            <a:rPr lang="en-US" sz="1600" b="1" kern="1200"/>
            <a:t>Approach</a:t>
          </a:r>
          <a:r>
            <a:rPr lang="en-US" sz="1600" kern="1200"/>
            <a:t>: Used optimization modeling to minimize costs while meeting demand.</a:t>
          </a:r>
        </a:p>
      </dsp:txBody>
      <dsp:txXfrm>
        <a:off x="1462208" y="1657387"/>
        <a:ext cx="7825438" cy="1345715"/>
      </dsp:txXfrm>
    </dsp:sp>
    <dsp:sp modelId="{31975F9C-6B29-417E-885B-FB028D6586EC}">
      <dsp:nvSpPr>
        <dsp:cNvPr id="0" name=""/>
        <dsp:cNvSpPr/>
      </dsp:nvSpPr>
      <dsp:spPr>
        <a:xfrm>
          <a:off x="0" y="3310694"/>
          <a:ext cx="9432822" cy="1265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D70A3-F537-4D85-A3F1-C0F3E0A95BFB}">
      <dsp:nvSpPr>
        <dsp:cNvPr id="0" name=""/>
        <dsp:cNvSpPr/>
      </dsp:nvSpPr>
      <dsp:spPr>
        <a:xfrm>
          <a:off x="383155" y="3595407"/>
          <a:ext cx="696646" cy="695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D4132E-9315-4719-AADB-F76A0D08FFE7}">
      <dsp:nvSpPr>
        <dsp:cNvPr id="0" name=""/>
        <dsp:cNvSpPr/>
      </dsp:nvSpPr>
      <dsp:spPr>
        <a:xfrm>
          <a:off x="1462956" y="3310694"/>
          <a:ext cx="7825438" cy="1345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422" tIns="142422" rIns="142422" bIns="142422" numCol="1" spcCol="1270" anchor="ctr" anchorCtr="0">
          <a:noAutofit/>
        </a:bodyPr>
        <a:lstStyle/>
        <a:p>
          <a:pPr marL="0" lvl="0" indent="0" algn="l" defTabSz="711200">
            <a:lnSpc>
              <a:spcPct val="100000"/>
            </a:lnSpc>
            <a:spcBef>
              <a:spcPct val="0"/>
            </a:spcBef>
            <a:spcAft>
              <a:spcPct val="35000"/>
            </a:spcAft>
            <a:buNone/>
          </a:pPr>
          <a:r>
            <a:rPr lang="en-US" sz="1600" b="1" kern="1200"/>
            <a:t>Data Collection:</a:t>
          </a:r>
          <a:r>
            <a:rPr lang="en-US" sz="1600" kern="1200"/>
            <a:t> Data is collected from trusted USDA market news portal</a:t>
          </a:r>
          <a:br>
            <a:rPr lang="en-US" sz="1600" kern="1200"/>
          </a:br>
          <a:r>
            <a:rPr lang="en-US" sz="1600" kern="1200"/>
            <a:t> </a:t>
          </a:r>
          <a:r>
            <a:rPr lang="en-US" sz="1600" kern="1200">
              <a:hlinkClick xmlns:r="http://schemas.openxmlformats.org/officeDocument/2006/relationships" r:id="rId7"/>
            </a:rPr>
            <a:t>https://www.marketnews.usda.gov/mnp/fv-report-retail?repType=&amp;run=&amp;portal=fv&amp;locChoose=&amp;commodityClass=&amp;startIndex=1&amp;type=retail&amp;class=FRUITS&amp;commodity=AVOCADOS&amp;region=ALL&amp;organic=ALL&amp;repDate=01%2F01%2F2023&amp;endDate=11%2F27%2F2024&amp;compareLy=No</a:t>
          </a:r>
          <a:endParaRPr lang="en-US" sz="1400" kern="1200"/>
        </a:p>
      </dsp:txBody>
      <dsp:txXfrm>
        <a:off x="1462956" y="3310694"/>
        <a:ext cx="7825438" cy="13457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DE23C7-78A4-413A-A84B-93D4CC0A9EB1}"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0576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6492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948645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133854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1786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pPr/>
              <a:t>‹#›</a:t>
            </a:fld>
            <a:endParaRPr lang="en-US"/>
          </a:p>
        </p:txBody>
      </p:sp>
    </p:spTree>
    <p:extLst>
      <p:ext uri="{BB962C8B-B14F-4D97-AF65-F5344CB8AC3E}">
        <p14:creationId xmlns:p14="http://schemas.microsoft.com/office/powerpoint/2010/main" val="39685639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E23C7-78A4-413A-A84B-93D4CC0A9EB1}"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36477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E23C7-78A4-413A-A84B-93D4CC0A9EB1}"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66873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E23C7-78A4-413A-A84B-93D4CC0A9EB1}"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8208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7824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DE23C7-78A4-413A-A84B-93D4CC0A9EB1}"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0534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DE23C7-78A4-413A-A84B-93D4CC0A9EB1}"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94449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CDE23C7-78A4-413A-A84B-93D4CC0A9EB1}"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3532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48010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902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85926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DE23C7-78A4-413A-A84B-93D4CC0A9EB1}" type="datetimeFigureOut">
              <a:rPr lang="en-US" smtClean="0"/>
              <a:pPr/>
              <a:t>12/5/2024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2685040050"/>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vegetables on a blue surface&#10;&#10;Description automatically generated">
            <a:extLst>
              <a:ext uri="{FF2B5EF4-FFF2-40B4-BE49-F238E27FC236}">
                <a16:creationId xmlns:a16="http://schemas.microsoft.com/office/drawing/2014/main" id="{8EBB0B75-DAC4-46C3-8C0B-A2C655F1F19D}"/>
              </a:ext>
            </a:extLst>
          </p:cNvPr>
          <p:cNvPicPr>
            <a:picLocks noChangeAspect="1"/>
          </p:cNvPicPr>
          <p:nvPr/>
        </p:nvPicPr>
        <p:blipFill>
          <a:blip r:embed="rId2">
            <a:extLst>
              <a:ext uri="{28A0092B-C50C-407E-A947-70E740481C1C}">
                <a14:useLocalDpi xmlns:a14="http://schemas.microsoft.com/office/drawing/2010/main" val="0"/>
              </a:ext>
            </a:extLst>
          </a:blip>
          <a:srcRect l="15652" r="22843" b="5345"/>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AA2C9A5-B866-1BF5-9EFD-89173CBC47E7}"/>
              </a:ext>
            </a:extLst>
          </p:cNvPr>
          <p:cNvSpPr>
            <a:spLocks noGrp="1"/>
          </p:cNvSpPr>
          <p:nvPr>
            <p:ph type="ctrTitle"/>
          </p:nvPr>
        </p:nvSpPr>
        <p:spPr>
          <a:xfrm>
            <a:off x="468809" y="3048000"/>
            <a:ext cx="4088190" cy="2369093"/>
          </a:xfrm>
        </p:spPr>
        <p:txBody>
          <a:bodyPr>
            <a:normAutofit fontScale="90000"/>
          </a:bodyPr>
          <a:lstStyle/>
          <a:p>
            <a:r>
              <a:rPr lang="en-US" sz="6000"/>
              <a:t>AVOCADO  RETAILING</a:t>
            </a:r>
            <a:br>
              <a:rPr lang="en-US" sz="4800"/>
            </a:br>
            <a:br>
              <a:rPr lang="en-US" sz="4800"/>
            </a:br>
            <a:r>
              <a:rPr lang="en-US" sz="2000"/>
              <a:t>TEAM MEMBERS:</a:t>
            </a:r>
            <a:br>
              <a:rPr lang="en-US" sz="2000"/>
            </a:br>
            <a:r>
              <a:rPr lang="en-US" sz="2000"/>
              <a:t>GOWTHAMI SINDHU PRIYA</a:t>
            </a:r>
            <a:br>
              <a:rPr lang="en-US" sz="2000"/>
            </a:br>
            <a:r>
              <a:rPr lang="en-US" sz="2000"/>
              <a:t>SHREERAKSHA SHIVAKUMAR</a:t>
            </a:r>
            <a:br>
              <a:rPr lang="en-US" sz="2000"/>
            </a:br>
            <a:r>
              <a:rPr lang="en-US" sz="2000"/>
              <a:t>MUSADDIQA AZEEZ</a:t>
            </a:r>
            <a:br>
              <a:rPr lang="en-US" sz="2000"/>
            </a:br>
            <a:r>
              <a:rPr lang="en-US" sz="2000"/>
              <a:t>KIRUTHIKA RAMADOSS </a:t>
            </a:r>
            <a:endParaRPr lang="en-US" sz="4800"/>
          </a:p>
        </p:txBody>
      </p:sp>
      <p:cxnSp>
        <p:nvCxnSpPr>
          <p:cNvPr id="10" name="Straight Connector 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281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1C176-8267-0FCE-5569-6B579B7D9C5B}"/>
            </a:ext>
          </a:extLst>
        </p:cNvPr>
        <p:cNvGrpSpPr/>
        <p:nvPr/>
      </p:nvGrpSpPr>
      <p:grpSpPr>
        <a:xfrm>
          <a:off x="0" y="0"/>
          <a:ext cx="0" cy="0"/>
          <a:chOff x="0" y="0"/>
          <a:chExt cx="0" cy="0"/>
        </a:xfrm>
      </p:grpSpPr>
      <p:pic>
        <p:nvPicPr>
          <p:cNvPr id="32" name="Picture 31" descr="Aqua and green fractal background like floral petal">
            <a:extLst>
              <a:ext uri="{FF2B5EF4-FFF2-40B4-BE49-F238E27FC236}">
                <a16:creationId xmlns:a16="http://schemas.microsoft.com/office/drawing/2014/main" id="{1F92BB9D-AEFD-977D-9B03-3231335B198C}"/>
              </a:ext>
            </a:extLst>
          </p:cNvPr>
          <p:cNvPicPr>
            <a:picLocks noChangeAspect="1"/>
          </p:cNvPicPr>
          <p:nvPr/>
        </p:nvPicPr>
        <p:blipFill>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19" name="TextBox 18">
            <a:extLst>
              <a:ext uri="{FF2B5EF4-FFF2-40B4-BE49-F238E27FC236}">
                <a16:creationId xmlns:a16="http://schemas.microsoft.com/office/drawing/2014/main" id="{57822735-2A33-17D3-3A8E-2294977D18FB}"/>
              </a:ext>
            </a:extLst>
          </p:cNvPr>
          <p:cNvSpPr txBox="1"/>
          <p:nvPr/>
        </p:nvSpPr>
        <p:spPr>
          <a:xfrm>
            <a:off x="1789471" y="2477729"/>
            <a:ext cx="6834344" cy="369332"/>
          </a:xfrm>
          <a:prstGeom prst="rect">
            <a:avLst/>
          </a:prstGeom>
          <a:noFill/>
        </p:spPr>
        <p:txBody>
          <a:bodyPr wrap="square" rtlCol="0">
            <a:spAutoFit/>
          </a:bodyPr>
          <a:lstStyle/>
          <a:p>
            <a:pPr algn="ctr"/>
            <a:endParaRPr lang="en-US"/>
          </a:p>
        </p:txBody>
      </p:sp>
      <p:sp>
        <p:nvSpPr>
          <p:cNvPr id="21" name="Title 20">
            <a:extLst>
              <a:ext uri="{FF2B5EF4-FFF2-40B4-BE49-F238E27FC236}">
                <a16:creationId xmlns:a16="http://schemas.microsoft.com/office/drawing/2014/main" id="{1B89F629-032F-3915-E882-1FF096EF4837}"/>
              </a:ext>
            </a:extLst>
          </p:cNvPr>
          <p:cNvSpPr>
            <a:spLocks noGrp="1"/>
          </p:cNvSpPr>
          <p:nvPr>
            <p:ph type="ctrTitle"/>
          </p:nvPr>
        </p:nvSpPr>
        <p:spPr/>
        <p:txBody>
          <a:bodyPr/>
          <a:lstStyle/>
          <a:p>
            <a:pPr algn="ctr"/>
            <a:r>
              <a:rPr lang="en-US"/>
              <a:t>PREDICTIVE ANALYSIS</a:t>
            </a:r>
          </a:p>
        </p:txBody>
      </p:sp>
    </p:spTree>
    <p:extLst>
      <p:ext uri="{BB962C8B-B14F-4D97-AF65-F5344CB8AC3E}">
        <p14:creationId xmlns:p14="http://schemas.microsoft.com/office/powerpoint/2010/main" val="103187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82EF35-C3B9-2080-615D-04106D84F5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8A50C3-8BAF-E204-F1EA-C47089F5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C04DD-F901-5CA3-341C-8AF7EFBC1434}"/>
              </a:ext>
            </a:extLst>
          </p:cNvPr>
          <p:cNvSpPr>
            <a:spLocks noGrp="1"/>
          </p:cNvSpPr>
          <p:nvPr>
            <p:ph type="title"/>
          </p:nvPr>
        </p:nvSpPr>
        <p:spPr>
          <a:xfrm>
            <a:off x="1141773" y="291691"/>
            <a:ext cx="10337388" cy="1320800"/>
          </a:xfrm>
        </p:spPr>
        <p:txBody>
          <a:bodyPr>
            <a:normAutofit/>
          </a:bodyPr>
          <a:lstStyle/>
          <a:p>
            <a:r>
              <a:rPr lang="en-US"/>
              <a:t>SMALL/MEDIUM HASS AVOCADO SALES FORECAST</a:t>
            </a:r>
          </a:p>
        </p:txBody>
      </p:sp>
      <p:sp>
        <p:nvSpPr>
          <p:cNvPr id="10" name="Isosceles Triangle 9">
            <a:extLst>
              <a:ext uri="{FF2B5EF4-FFF2-40B4-BE49-F238E27FC236}">
                <a16:creationId xmlns:a16="http://schemas.microsoft.com/office/drawing/2014/main" id="{96D5C914-E87F-F979-1884-F6BF7C35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A27143D-68D3-5008-D8DA-64430D44C30E}"/>
              </a:ext>
            </a:extLst>
          </p:cNvPr>
          <p:cNvSpPr>
            <a:spLocks noGrp="1"/>
          </p:cNvSpPr>
          <p:nvPr>
            <p:ph idx="1"/>
          </p:nvPr>
        </p:nvSpPr>
        <p:spPr>
          <a:xfrm>
            <a:off x="1141773" y="1013002"/>
            <a:ext cx="10110589" cy="5553307"/>
          </a:xfrm>
        </p:spPr>
        <p:txBody>
          <a:bodyPr>
            <a:normAutofit/>
          </a:bodyPr>
          <a:lstStyle/>
          <a:p>
            <a:r>
              <a:rPr lang="en-US" sz="1600"/>
              <a:t>Forecast of small/medium Hass avocado sales for the next year in New York:</a:t>
            </a:r>
          </a:p>
          <a:p>
            <a:pPr marL="0" indent="0">
              <a:buNone/>
            </a:pPr>
            <a:endParaRPr lang="en-US"/>
          </a:p>
        </p:txBody>
      </p:sp>
      <p:sp>
        <p:nvSpPr>
          <p:cNvPr id="12" name="Isosceles Triangle 11">
            <a:extLst>
              <a:ext uri="{FF2B5EF4-FFF2-40B4-BE49-F238E27FC236}">
                <a16:creationId xmlns:a16="http://schemas.microsoft.com/office/drawing/2014/main" id="{DD2B81BD-5300-7E32-BD06-22E57C714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D34454F4-12D8-083E-D384-52A9E48931FE}"/>
              </a:ext>
            </a:extLst>
          </p:cNvPr>
          <p:cNvPicPr>
            <a:picLocks noChangeAspect="1"/>
          </p:cNvPicPr>
          <p:nvPr/>
        </p:nvPicPr>
        <p:blipFill>
          <a:blip r:embed="rId2"/>
          <a:stretch>
            <a:fillRect/>
          </a:stretch>
        </p:blipFill>
        <p:spPr>
          <a:xfrm>
            <a:off x="2640863" y="1395526"/>
            <a:ext cx="6068269" cy="3738880"/>
          </a:xfrm>
          <a:prstGeom prst="rect">
            <a:avLst/>
          </a:prstGeom>
        </p:spPr>
      </p:pic>
      <p:sp>
        <p:nvSpPr>
          <p:cNvPr id="6" name="TextBox 5">
            <a:extLst>
              <a:ext uri="{FF2B5EF4-FFF2-40B4-BE49-F238E27FC236}">
                <a16:creationId xmlns:a16="http://schemas.microsoft.com/office/drawing/2014/main" id="{7B9E2043-E8E2-C1D1-BBEF-8A93B01D8B63}"/>
              </a:ext>
            </a:extLst>
          </p:cNvPr>
          <p:cNvSpPr txBox="1"/>
          <p:nvPr/>
        </p:nvSpPr>
        <p:spPr>
          <a:xfrm>
            <a:off x="1564641" y="5093142"/>
            <a:ext cx="9326880" cy="1846659"/>
          </a:xfrm>
          <a:prstGeom prst="rect">
            <a:avLst/>
          </a:prstGeom>
          <a:noFill/>
        </p:spPr>
        <p:txBody>
          <a:bodyPr wrap="square" rtlCol="0">
            <a:spAutoFit/>
          </a:bodyPr>
          <a:lstStyle/>
          <a:p>
            <a:r>
              <a:rPr lang="en-US" sz="1600" b="1"/>
              <a:t>Insights</a:t>
            </a:r>
            <a:r>
              <a:rPr lang="en-US" sz="1600"/>
              <a:t>:</a:t>
            </a:r>
          </a:p>
          <a:p>
            <a:pPr marL="285750" indent="-285750">
              <a:buFont typeface="Arial" panose="020B0604020202020204" pitchFamily="34" charset="0"/>
              <a:buChar char="•"/>
            </a:pPr>
            <a:r>
              <a:rPr lang="en-US" sz="1600"/>
              <a:t>There is volatility in avocado sales, with sharp spikes and dips.</a:t>
            </a:r>
          </a:p>
          <a:p>
            <a:pPr marL="285750" indent="-285750">
              <a:buFont typeface="Arial" panose="020B0604020202020204" pitchFamily="34" charset="0"/>
              <a:buChar char="•"/>
            </a:pPr>
            <a:r>
              <a:rPr lang="en-US" sz="1600"/>
              <a:t>There are seasonal fluctuations in avocado sales, with peaks in the summer months and troughs in the winter.</a:t>
            </a:r>
          </a:p>
          <a:p>
            <a:pPr marL="285750" indent="-285750">
              <a:buFont typeface="Arial" panose="020B0604020202020204" pitchFamily="34" charset="0"/>
              <a:buChar char="•"/>
            </a:pPr>
            <a:r>
              <a:rPr lang="en-US" sz="1600"/>
              <a:t>The forecast data shows a moderate upward trend in avocado sales, indicating moderate demand.</a:t>
            </a:r>
          </a:p>
          <a:p>
            <a:endParaRPr lang="en-US"/>
          </a:p>
        </p:txBody>
      </p:sp>
    </p:spTree>
    <p:extLst>
      <p:ext uri="{BB962C8B-B14F-4D97-AF65-F5344CB8AC3E}">
        <p14:creationId xmlns:p14="http://schemas.microsoft.com/office/powerpoint/2010/main" val="170450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2B52D-CC16-AE10-CD7F-C87966C031B3}"/>
              </a:ext>
            </a:extLst>
          </p:cNvPr>
          <p:cNvSpPr>
            <a:spLocks noGrp="1"/>
          </p:cNvSpPr>
          <p:nvPr>
            <p:ph type="title"/>
          </p:nvPr>
        </p:nvSpPr>
        <p:spPr>
          <a:xfrm>
            <a:off x="1195850" y="235975"/>
            <a:ext cx="10298059" cy="1320800"/>
          </a:xfrm>
        </p:spPr>
        <p:txBody>
          <a:bodyPr>
            <a:normAutofit/>
          </a:bodyPr>
          <a:lstStyle/>
          <a:p>
            <a:r>
              <a:rPr lang="en-US"/>
              <a:t>SMALL/MEDIUM HASS AVOCADO SALES FORECAST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B89CCB0-2A64-1993-A14D-AF8A90ED15F0}"/>
              </a:ext>
            </a:extLst>
          </p:cNvPr>
          <p:cNvSpPr>
            <a:spLocks noGrp="1"/>
          </p:cNvSpPr>
          <p:nvPr>
            <p:ph idx="1"/>
          </p:nvPr>
        </p:nvSpPr>
        <p:spPr>
          <a:xfrm>
            <a:off x="1266805" y="1042219"/>
            <a:ext cx="10052253" cy="4753897"/>
          </a:xfrm>
        </p:spPr>
        <p:txBody>
          <a:bodyPr>
            <a:normAutofit/>
          </a:bodyPr>
          <a:lstStyle/>
          <a:p>
            <a:r>
              <a:rPr lang="en-US" sz="1600"/>
              <a:t>Forecast of small/medium Hass avocado sales for the next year in Los Angeles:</a:t>
            </a:r>
          </a:p>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80EA801B-1803-1318-4446-95E6FF1C67E4}"/>
              </a:ext>
            </a:extLst>
          </p:cNvPr>
          <p:cNvPicPr>
            <a:picLocks noChangeAspect="1"/>
          </p:cNvPicPr>
          <p:nvPr/>
        </p:nvPicPr>
        <p:blipFill>
          <a:blip r:embed="rId2"/>
          <a:stretch>
            <a:fillRect/>
          </a:stretch>
        </p:blipFill>
        <p:spPr>
          <a:xfrm>
            <a:off x="2913349" y="1510048"/>
            <a:ext cx="6244051" cy="3837904"/>
          </a:xfrm>
          <a:prstGeom prst="rect">
            <a:avLst/>
          </a:prstGeom>
        </p:spPr>
      </p:pic>
      <p:sp>
        <p:nvSpPr>
          <p:cNvPr id="6" name="TextBox 5">
            <a:extLst>
              <a:ext uri="{FF2B5EF4-FFF2-40B4-BE49-F238E27FC236}">
                <a16:creationId xmlns:a16="http://schemas.microsoft.com/office/drawing/2014/main" id="{46426D77-6F9E-0AF7-C80F-7A5F781FB6C9}"/>
              </a:ext>
            </a:extLst>
          </p:cNvPr>
          <p:cNvSpPr txBox="1"/>
          <p:nvPr/>
        </p:nvSpPr>
        <p:spPr>
          <a:xfrm>
            <a:off x="1409373" y="5347952"/>
            <a:ext cx="9767116" cy="1600438"/>
          </a:xfrm>
          <a:prstGeom prst="rect">
            <a:avLst/>
          </a:prstGeom>
          <a:noFill/>
        </p:spPr>
        <p:txBody>
          <a:bodyPr wrap="square" rtlCol="0">
            <a:spAutoFit/>
          </a:bodyPr>
          <a:lstStyle/>
          <a:p>
            <a:r>
              <a:rPr lang="en-US" sz="1600" b="1"/>
              <a:t>Insights</a:t>
            </a:r>
            <a:r>
              <a:rPr lang="en-US" sz="1600"/>
              <a:t>:</a:t>
            </a:r>
          </a:p>
          <a:p>
            <a:pPr marL="285750" indent="-285750">
              <a:buFont typeface="Arial" panose="020B0604020202020204" pitchFamily="34" charset="0"/>
              <a:buChar char="•"/>
            </a:pPr>
            <a:r>
              <a:rPr lang="en-US" sz="1600"/>
              <a:t>The avocado sales in Los Angeles have a volatile profile.</a:t>
            </a:r>
          </a:p>
          <a:p>
            <a:pPr marL="285750" indent="-285750">
              <a:buFont typeface="Arial" panose="020B0604020202020204" pitchFamily="34" charset="0"/>
              <a:buChar char="•"/>
            </a:pPr>
            <a:r>
              <a:rPr lang="en-US" sz="1600"/>
              <a:t>The most dramatic seasonal fluctuations in avocado sales, with sharp spikes during summer months.</a:t>
            </a:r>
          </a:p>
          <a:p>
            <a:pPr marL="285750" indent="-285750">
              <a:buFont typeface="Arial" panose="020B0604020202020204" pitchFamily="34" charset="0"/>
              <a:buChar char="•"/>
            </a:pPr>
            <a:r>
              <a:rPr lang="en-US" sz="1600"/>
              <a:t>The forecast data shows a strong upward trend in avocado sales, suggesting a significant demand potential in the region.</a:t>
            </a:r>
          </a:p>
          <a:p>
            <a:endParaRPr lang="en-US"/>
          </a:p>
        </p:txBody>
      </p:sp>
    </p:spTree>
    <p:extLst>
      <p:ext uri="{BB962C8B-B14F-4D97-AF65-F5344CB8AC3E}">
        <p14:creationId xmlns:p14="http://schemas.microsoft.com/office/powerpoint/2010/main" val="3790524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BF9200-6482-4379-353B-7AA6C30D80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C6DA078-BF00-3FFE-DF32-549EA42D3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70BF-BC1F-75EE-B2CF-B0B798C2C16A}"/>
              </a:ext>
            </a:extLst>
          </p:cNvPr>
          <p:cNvSpPr>
            <a:spLocks noGrp="1"/>
          </p:cNvSpPr>
          <p:nvPr>
            <p:ph type="title"/>
          </p:nvPr>
        </p:nvSpPr>
        <p:spPr>
          <a:xfrm>
            <a:off x="1190810" y="226142"/>
            <a:ext cx="10189904" cy="943897"/>
          </a:xfrm>
        </p:spPr>
        <p:txBody>
          <a:bodyPr>
            <a:normAutofit/>
          </a:bodyPr>
          <a:lstStyle/>
          <a:p>
            <a:r>
              <a:rPr lang="en-US"/>
              <a:t>SMALL/MEDIUM HASS AVOCADO SALES FORECAST</a:t>
            </a:r>
          </a:p>
        </p:txBody>
      </p:sp>
      <p:sp>
        <p:nvSpPr>
          <p:cNvPr id="10" name="Isosceles Triangle 9">
            <a:extLst>
              <a:ext uri="{FF2B5EF4-FFF2-40B4-BE49-F238E27FC236}">
                <a16:creationId xmlns:a16="http://schemas.microsoft.com/office/drawing/2014/main" id="{30AF8552-F8F6-1AAC-1DC0-714F7DEF7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60F18EA-5AD6-370C-8FD2-CA8950554744}"/>
              </a:ext>
            </a:extLst>
          </p:cNvPr>
          <p:cNvSpPr>
            <a:spLocks noGrp="1"/>
          </p:cNvSpPr>
          <p:nvPr>
            <p:ph idx="1"/>
          </p:nvPr>
        </p:nvSpPr>
        <p:spPr>
          <a:xfrm>
            <a:off x="1234073" y="890947"/>
            <a:ext cx="9767117" cy="4871323"/>
          </a:xfrm>
        </p:spPr>
        <p:txBody>
          <a:bodyPr>
            <a:normAutofit/>
          </a:bodyPr>
          <a:lstStyle/>
          <a:p>
            <a:r>
              <a:rPr lang="en-US" sz="1600"/>
              <a:t>Forecast of small/medium Hass avocado sales for the next year in Seattle:</a:t>
            </a:r>
          </a:p>
          <a:p>
            <a:endParaRPr lang="en-US"/>
          </a:p>
        </p:txBody>
      </p:sp>
      <p:sp>
        <p:nvSpPr>
          <p:cNvPr id="12" name="Isosceles Triangle 11">
            <a:extLst>
              <a:ext uri="{FF2B5EF4-FFF2-40B4-BE49-F238E27FC236}">
                <a16:creationId xmlns:a16="http://schemas.microsoft.com/office/drawing/2014/main" id="{E0B0DCFF-8D91-FDCB-9EA6-21BBA15A2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5B81563-0024-BB52-00D1-FB1592EC1E98}"/>
              </a:ext>
            </a:extLst>
          </p:cNvPr>
          <p:cNvPicPr>
            <a:picLocks noChangeAspect="1"/>
          </p:cNvPicPr>
          <p:nvPr/>
        </p:nvPicPr>
        <p:blipFill>
          <a:blip r:embed="rId2"/>
          <a:stretch>
            <a:fillRect/>
          </a:stretch>
        </p:blipFill>
        <p:spPr>
          <a:xfrm>
            <a:off x="2974502" y="1396181"/>
            <a:ext cx="6088218" cy="3879651"/>
          </a:xfrm>
          <a:prstGeom prst="rect">
            <a:avLst/>
          </a:prstGeom>
        </p:spPr>
      </p:pic>
      <p:sp>
        <p:nvSpPr>
          <p:cNvPr id="6" name="TextBox 5">
            <a:extLst>
              <a:ext uri="{FF2B5EF4-FFF2-40B4-BE49-F238E27FC236}">
                <a16:creationId xmlns:a16="http://schemas.microsoft.com/office/drawing/2014/main" id="{235D0BE3-8AB3-0B67-A55F-65909067DA27}"/>
              </a:ext>
            </a:extLst>
          </p:cNvPr>
          <p:cNvSpPr txBox="1"/>
          <p:nvPr/>
        </p:nvSpPr>
        <p:spPr>
          <a:xfrm>
            <a:off x="1398724" y="5145824"/>
            <a:ext cx="9767116" cy="1846659"/>
          </a:xfrm>
          <a:prstGeom prst="rect">
            <a:avLst/>
          </a:prstGeom>
          <a:noFill/>
        </p:spPr>
        <p:txBody>
          <a:bodyPr wrap="square" rtlCol="0">
            <a:spAutoFit/>
          </a:bodyPr>
          <a:lstStyle/>
          <a:p>
            <a:r>
              <a:rPr lang="en-US" sz="1600" b="1"/>
              <a:t>Insights</a:t>
            </a:r>
            <a:r>
              <a:rPr lang="en-US" sz="1600"/>
              <a:t>:</a:t>
            </a:r>
          </a:p>
          <a:p>
            <a:pPr marL="285750" indent="-285750">
              <a:buFont typeface="Arial" panose="020B0604020202020204" pitchFamily="34" charset="0"/>
              <a:buChar char="•"/>
            </a:pPr>
            <a:r>
              <a:rPr lang="en-US" sz="1600"/>
              <a:t>The avocado sales in Seattle have a slightly less volatile profile compared to the other two markets, which indicates a stable demand.</a:t>
            </a:r>
          </a:p>
          <a:p>
            <a:pPr marL="285750" indent="-285750">
              <a:buFont typeface="Arial" panose="020B0604020202020204" pitchFamily="34" charset="0"/>
              <a:buChar char="•"/>
            </a:pPr>
            <a:r>
              <a:rPr lang="en-US" sz="1600"/>
              <a:t>There are seasonal fluctuations in avocado sales, with peaks in the summer months and early fall periods.</a:t>
            </a:r>
          </a:p>
          <a:p>
            <a:pPr marL="285750" indent="-285750">
              <a:buFont typeface="Arial" panose="020B0604020202020204" pitchFamily="34" charset="0"/>
              <a:buChar char="•"/>
            </a:pPr>
            <a:r>
              <a:rPr lang="en-US" sz="1600"/>
              <a:t>The forecast data shows an upward trend in avocado sales, suggesting a growing demand.</a:t>
            </a:r>
          </a:p>
          <a:p>
            <a:endParaRPr lang="en-US"/>
          </a:p>
        </p:txBody>
      </p:sp>
    </p:spTree>
    <p:extLst>
      <p:ext uri="{BB962C8B-B14F-4D97-AF65-F5344CB8AC3E}">
        <p14:creationId xmlns:p14="http://schemas.microsoft.com/office/powerpoint/2010/main" val="2123374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12FDC-D92A-6197-2FE8-684D7E340976}"/>
              </a:ext>
            </a:extLst>
          </p:cNvPr>
          <p:cNvSpPr>
            <a:spLocks noGrp="1"/>
          </p:cNvSpPr>
          <p:nvPr>
            <p:ph type="title"/>
          </p:nvPr>
        </p:nvSpPr>
        <p:spPr>
          <a:xfrm>
            <a:off x="1186017" y="156238"/>
            <a:ext cx="10288227" cy="1320800"/>
          </a:xfrm>
        </p:spPr>
        <p:txBody>
          <a:bodyPr>
            <a:normAutofit/>
          </a:bodyPr>
          <a:lstStyle/>
          <a:p>
            <a:r>
              <a:rPr lang="en-US"/>
              <a:t>SMALL/MEDIUM HASS AVOCADO SALES FORECAST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2">
            <a:extLst>
              <a:ext uri="{FF2B5EF4-FFF2-40B4-BE49-F238E27FC236}">
                <a16:creationId xmlns:a16="http://schemas.microsoft.com/office/drawing/2014/main" id="{5A256162-73E3-95FF-AC9E-FB88B6BD9EE8}"/>
              </a:ext>
            </a:extLst>
          </p:cNvPr>
          <p:cNvSpPr>
            <a:spLocks noGrp="1"/>
          </p:cNvSpPr>
          <p:nvPr>
            <p:ph idx="1"/>
          </p:nvPr>
        </p:nvSpPr>
        <p:spPr>
          <a:xfrm>
            <a:off x="7007887" y="949257"/>
            <a:ext cx="4619706" cy="5524724"/>
          </a:xfrm>
        </p:spPr>
        <p:txBody>
          <a:bodyPr vert="horz" lIns="91440" tIns="45720" rIns="91440" bIns="45720" rtlCol="0" anchor="ctr">
            <a:normAutofit/>
          </a:bodyPr>
          <a:lstStyle/>
          <a:p>
            <a:pPr marL="0" indent="0">
              <a:lnSpc>
                <a:spcPct val="90000"/>
              </a:lnSpc>
              <a:buNone/>
            </a:pPr>
            <a:r>
              <a:rPr lang="en-US" sz="2400" b="1">
                <a:ea typeface="+mn-lt"/>
                <a:cs typeface="+mn-lt"/>
              </a:rPr>
              <a:t>Insights:</a:t>
            </a:r>
            <a:endParaRPr lang="en-US" sz="2400"/>
          </a:p>
          <a:p>
            <a:pPr>
              <a:lnSpc>
                <a:spcPct val="90000"/>
              </a:lnSpc>
            </a:pPr>
            <a:r>
              <a:rPr lang="en-US" sz="1600">
                <a:ea typeface="+mn-lt"/>
                <a:cs typeface="+mn-lt"/>
              </a:rPr>
              <a:t>Sales volume is the highest in Los Angeles compared to New York and Seattle for small/medium Hass avocados.</a:t>
            </a:r>
            <a:endParaRPr lang="en-US" sz="1600"/>
          </a:p>
          <a:p>
            <a:pPr>
              <a:lnSpc>
                <a:spcPct val="90000"/>
              </a:lnSpc>
            </a:pPr>
            <a:r>
              <a:rPr lang="en-US" sz="1600">
                <a:ea typeface="+mn-lt"/>
                <a:cs typeface="+mn-lt"/>
              </a:rPr>
              <a:t>All three markets exhibit seasonal fluctuations with small/medium Hass avocado sales peaking during the summer months.</a:t>
            </a:r>
            <a:br>
              <a:rPr lang="en-US" sz="1600"/>
            </a:br>
            <a:endParaRPr lang="en-US" sz="1600"/>
          </a:p>
          <a:p>
            <a:pPr marL="0" indent="0">
              <a:lnSpc>
                <a:spcPct val="90000"/>
              </a:lnSpc>
              <a:buNone/>
            </a:pPr>
            <a:r>
              <a:rPr lang="en-US" sz="2400" b="1">
                <a:ea typeface="+mn-lt"/>
                <a:cs typeface="+mn-lt"/>
              </a:rPr>
              <a:t>Recommendations:</a:t>
            </a:r>
            <a:endParaRPr lang="en-US" sz="2400"/>
          </a:p>
          <a:p>
            <a:pPr>
              <a:lnSpc>
                <a:spcPct val="90000"/>
              </a:lnSpc>
            </a:pPr>
            <a:r>
              <a:rPr lang="en-US" sz="1600">
                <a:ea typeface="+mn-lt"/>
                <a:cs typeface="+mn-lt"/>
              </a:rPr>
              <a:t>Focus on demand forecasting.</a:t>
            </a:r>
            <a:endParaRPr lang="en-US" sz="1600"/>
          </a:p>
          <a:p>
            <a:pPr>
              <a:lnSpc>
                <a:spcPct val="90000"/>
              </a:lnSpc>
            </a:pPr>
            <a:r>
              <a:rPr lang="en-US" sz="1600">
                <a:ea typeface="+mn-lt"/>
                <a:cs typeface="+mn-lt"/>
              </a:rPr>
              <a:t>Include selection of small/medium Hass avocado products like pre-made, ready to eat options.</a:t>
            </a:r>
            <a:endParaRPr lang="en-US" sz="1600"/>
          </a:p>
          <a:p>
            <a:pPr>
              <a:lnSpc>
                <a:spcPct val="90000"/>
              </a:lnSpc>
            </a:pPr>
            <a:r>
              <a:rPr lang="en-US" sz="1600">
                <a:ea typeface="+mn-lt"/>
                <a:cs typeface="+mn-lt"/>
              </a:rPr>
              <a:t>Target local market preferences.</a:t>
            </a:r>
          </a:p>
          <a:p>
            <a:pPr>
              <a:lnSpc>
                <a:spcPct val="90000"/>
              </a:lnSpc>
            </a:pPr>
            <a:r>
              <a:rPr lang="en-US" sz="1600">
                <a:ea typeface="+mn-lt"/>
                <a:cs typeface="+mn-lt"/>
              </a:rPr>
              <a:t>Develop e-commerce capabilities</a:t>
            </a:r>
            <a:r>
              <a:rPr lang="en-US">
                <a:ea typeface="+mn-lt"/>
                <a:cs typeface="+mn-lt"/>
              </a:rPr>
              <a:t>.</a:t>
            </a:r>
            <a:endParaRPr lang="en-US"/>
          </a:p>
          <a:p>
            <a:pPr>
              <a:lnSpc>
                <a:spcPct val="90000"/>
              </a:lnSpc>
            </a:pPr>
            <a:endParaRPr lang="en-US"/>
          </a:p>
        </p:txBody>
      </p:sp>
      <p:pic>
        <p:nvPicPr>
          <p:cNvPr id="6" name="Picture 5">
            <a:extLst>
              <a:ext uri="{FF2B5EF4-FFF2-40B4-BE49-F238E27FC236}">
                <a16:creationId xmlns:a16="http://schemas.microsoft.com/office/drawing/2014/main" id="{A64A854C-8EC8-E930-EF39-CAFDEE42681F}"/>
              </a:ext>
            </a:extLst>
          </p:cNvPr>
          <p:cNvPicPr>
            <a:picLocks noChangeAspect="1"/>
          </p:cNvPicPr>
          <p:nvPr/>
        </p:nvPicPr>
        <p:blipFill>
          <a:blip r:embed="rId2"/>
          <a:stretch>
            <a:fillRect/>
          </a:stretch>
        </p:blipFill>
        <p:spPr>
          <a:xfrm>
            <a:off x="721360" y="1633276"/>
            <a:ext cx="5820264" cy="3802324"/>
          </a:xfrm>
          <a:prstGeom prst="rect">
            <a:avLst/>
          </a:prstGeom>
        </p:spPr>
      </p:pic>
    </p:spTree>
    <p:extLst>
      <p:ext uri="{BB962C8B-B14F-4D97-AF65-F5344CB8AC3E}">
        <p14:creationId xmlns:p14="http://schemas.microsoft.com/office/powerpoint/2010/main" val="225671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2FDDEC-F24D-80CC-8DC7-88F718A8B40F}"/>
            </a:ext>
          </a:extLst>
        </p:cNvPr>
        <p:cNvGrpSpPr/>
        <p:nvPr/>
      </p:nvGrpSpPr>
      <p:grpSpPr>
        <a:xfrm>
          <a:off x="0" y="0"/>
          <a:ext cx="0" cy="0"/>
          <a:chOff x="0" y="0"/>
          <a:chExt cx="0" cy="0"/>
        </a:xfrm>
      </p:grpSpPr>
      <p:pic>
        <p:nvPicPr>
          <p:cNvPr id="32" name="Picture 31" descr="Aqua and green fractal background like floral petal">
            <a:extLst>
              <a:ext uri="{FF2B5EF4-FFF2-40B4-BE49-F238E27FC236}">
                <a16:creationId xmlns:a16="http://schemas.microsoft.com/office/drawing/2014/main" id="{D737AA0B-77E0-AED9-8764-1CB767B502A6}"/>
              </a:ext>
            </a:extLst>
          </p:cNvPr>
          <p:cNvPicPr>
            <a:picLocks noChangeAspect="1"/>
          </p:cNvPicPr>
          <p:nvPr/>
        </p:nvPicPr>
        <p:blipFill>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19" name="TextBox 18">
            <a:extLst>
              <a:ext uri="{FF2B5EF4-FFF2-40B4-BE49-F238E27FC236}">
                <a16:creationId xmlns:a16="http://schemas.microsoft.com/office/drawing/2014/main" id="{AC209915-E594-82C4-E87B-A715C471AC64}"/>
              </a:ext>
            </a:extLst>
          </p:cNvPr>
          <p:cNvSpPr txBox="1"/>
          <p:nvPr/>
        </p:nvSpPr>
        <p:spPr>
          <a:xfrm>
            <a:off x="1789471" y="2477729"/>
            <a:ext cx="6834344" cy="369332"/>
          </a:xfrm>
          <a:prstGeom prst="rect">
            <a:avLst/>
          </a:prstGeom>
          <a:noFill/>
        </p:spPr>
        <p:txBody>
          <a:bodyPr wrap="square" rtlCol="0">
            <a:spAutoFit/>
          </a:bodyPr>
          <a:lstStyle/>
          <a:p>
            <a:pPr algn="ctr"/>
            <a:endParaRPr lang="en-US"/>
          </a:p>
        </p:txBody>
      </p:sp>
      <p:sp>
        <p:nvSpPr>
          <p:cNvPr id="21" name="Title 20">
            <a:extLst>
              <a:ext uri="{FF2B5EF4-FFF2-40B4-BE49-F238E27FC236}">
                <a16:creationId xmlns:a16="http://schemas.microsoft.com/office/drawing/2014/main" id="{30D292E5-5E59-1D00-5F1D-68A6C9D1A6BD}"/>
              </a:ext>
            </a:extLst>
          </p:cNvPr>
          <p:cNvSpPr>
            <a:spLocks noGrp="1"/>
          </p:cNvSpPr>
          <p:nvPr>
            <p:ph type="ctrTitle"/>
          </p:nvPr>
        </p:nvSpPr>
        <p:spPr/>
        <p:txBody>
          <a:bodyPr/>
          <a:lstStyle/>
          <a:p>
            <a:pPr algn="ctr"/>
            <a:r>
              <a:rPr lang="en-US"/>
              <a:t>PRESCRIPTIVE ANALYSIS</a:t>
            </a:r>
          </a:p>
        </p:txBody>
      </p:sp>
    </p:spTree>
    <p:extLst>
      <p:ext uri="{BB962C8B-B14F-4D97-AF65-F5344CB8AC3E}">
        <p14:creationId xmlns:p14="http://schemas.microsoft.com/office/powerpoint/2010/main" val="390375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F9629-D1DF-05F5-4289-97F8EF2131C9}"/>
              </a:ext>
            </a:extLst>
          </p:cNvPr>
          <p:cNvSpPr>
            <a:spLocks noGrp="1"/>
          </p:cNvSpPr>
          <p:nvPr>
            <p:ph type="title"/>
          </p:nvPr>
        </p:nvSpPr>
        <p:spPr>
          <a:xfrm>
            <a:off x="1333502" y="609600"/>
            <a:ext cx="8596668" cy="1320800"/>
          </a:xfrm>
        </p:spPr>
        <p:txBody>
          <a:bodyPr>
            <a:normAutofit/>
          </a:bodyPr>
          <a:lstStyle/>
          <a:p>
            <a:r>
              <a:rPr lang="en-US"/>
              <a:t>INTRODUCTION</a:t>
            </a:r>
          </a:p>
        </p:txBody>
      </p:sp>
      <p:sp>
        <p:nvSpPr>
          <p:cNvPr id="21" name="Isosceles Triangle 2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22" name="Content Placeholder 2">
            <a:extLst>
              <a:ext uri="{FF2B5EF4-FFF2-40B4-BE49-F238E27FC236}">
                <a16:creationId xmlns:a16="http://schemas.microsoft.com/office/drawing/2014/main" id="{B920C3D3-B7C2-BC90-1F55-CE458D6B0FB0}"/>
              </a:ext>
            </a:extLst>
          </p:cNvPr>
          <p:cNvGraphicFramePr>
            <a:graphicFrameLocks noGrp="1"/>
          </p:cNvGraphicFramePr>
          <p:nvPr>
            <p:ph idx="1"/>
            <p:extLst>
              <p:ext uri="{D42A27DB-BD31-4B8C-83A1-F6EECF244321}">
                <p14:modId xmlns:p14="http://schemas.microsoft.com/office/powerpoint/2010/main" val="2853640551"/>
              </p:ext>
            </p:extLst>
          </p:nvPr>
        </p:nvGraphicFramePr>
        <p:xfrm>
          <a:off x="1333501" y="1710813"/>
          <a:ext cx="9432822" cy="4660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Isosceles Triangle 2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5180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F9629-D1DF-05F5-4289-97F8EF2131C9}"/>
              </a:ext>
            </a:extLst>
          </p:cNvPr>
          <p:cNvSpPr>
            <a:spLocks noGrp="1"/>
          </p:cNvSpPr>
          <p:nvPr>
            <p:ph type="title"/>
          </p:nvPr>
        </p:nvSpPr>
        <p:spPr>
          <a:xfrm>
            <a:off x="1333502" y="393600"/>
            <a:ext cx="8596668" cy="1320800"/>
          </a:xfrm>
        </p:spPr>
        <p:txBody>
          <a:bodyPr>
            <a:normAutofit/>
          </a:bodyPr>
          <a:lstStyle/>
          <a:p>
            <a:r>
              <a:rPr lang="en-US"/>
              <a:t>DATA VISUALIZATION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4F828E0-B765-92A2-E439-CA610AC2FDF5}"/>
              </a:ext>
            </a:extLst>
          </p:cNvPr>
          <p:cNvSpPr>
            <a:spLocks noGrp="1"/>
          </p:cNvSpPr>
          <p:nvPr>
            <p:ph idx="1"/>
          </p:nvPr>
        </p:nvSpPr>
        <p:spPr>
          <a:xfrm>
            <a:off x="1333502" y="1298473"/>
            <a:ext cx="8596668" cy="4742889"/>
          </a:xfrm>
        </p:spPr>
        <p:txBody>
          <a:bodyPr vert="horz" lIns="91440" tIns="45720" rIns="91440" bIns="45720" rtlCol="0" anchor="t">
            <a:normAutofit/>
          </a:bodyPr>
          <a:lstStyle/>
          <a:p>
            <a:endParaRPr lang="en-US"/>
          </a:p>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blue and orange pie chart&#10;&#10;Description automatically generated">
            <a:extLst>
              <a:ext uri="{FF2B5EF4-FFF2-40B4-BE49-F238E27FC236}">
                <a16:creationId xmlns:a16="http://schemas.microsoft.com/office/drawing/2014/main" id="{74ADCE3A-5E8E-5FA7-28E7-889333C9A584}"/>
              </a:ext>
            </a:extLst>
          </p:cNvPr>
          <p:cNvPicPr>
            <a:picLocks noChangeAspect="1"/>
          </p:cNvPicPr>
          <p:nvPr/>
        </p:nvPicPr>
        <p:blipFill>
          <a:blip r:embed="rId2"/>
          <a:stretch>
            <a:fillRect/>
          </a:stretch>
        </p:blipFill>
        <p:spPr>
          <a:xfrm>
            <a:off x="832564" y="1339999"/>
            <a:ext cx="3895907" cy="3635513"/>
          </a:xfrm>
          <a:prstGeom prst="rect">
            <a:avLst/>
          </a:prstGeom>
        </p:spPr>
      </p:pic>
      <p:sp>
        <p:nvSpPr>
          <p:cNvPr id="9" name="TextBox 8">
            <a:extLst>
              <a:ext uri="{FF2B5EF4-FFF2-40B4-BE49-F238E27FC236}">
                <a16:creationId xmlns:a16="http://schemas.microsoft.com/office/drawing/2014/main" id="{9DE595E1-616D-1908-B53E-979490E9464B}"/>
              </a:ext>
            </a:extLst>
          </p:cNvPr>
          <p:cNvSpPr txBox="1"/>
          <p:nvPr/>
        </p:nvSpPr>
        <p:spPr>
          <a:xfrm>
            <a:off x="740400" y="4994400"/>
            <a:ext cx="39880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Insights:</a:t>
            </a:r>
            <a:r>
              <a:rPr lang="en-US" sz="1600"/>
              <a:t> The updated chart shows that 86.8% of avocado supplies are imported, while 13.2% are domestic. This reflects the industry reality, where the majority of avocados in the U.S. are sourced internationally.</a:t>
            </a:r>
            <a:endParaRPr lang="en-US" sz="2000"/>
          </a:p>
        </p:txBody>
      </p:sp>
      <p:sp>
        <p:nvSpPr>
          <p:cNvPr id="11" name="TextBox 10">
            <a:extLst>
              <a:ext uri="{FF2B5EF4-FFF2-40B4-BE49-F238E27FC236}">
                <a16:creationId xmlns:a16="http://schemas.microsoft.com/office/drawing/2014/main" id="{FCC6D61E-3402-9DC1-9E32-B7A884B298D9}"/>
              </a:ext>
            </a:extLst>
          </p:cNvPr>
          <p:cNvSpPr txBox="1"/>
          <p:nvPr/>
        </p:nvSpPr>
        <p:spPr>
          <a:xfrm>
            <a:off x="5432400" y="4994400"/>
            <a:ext cx="60972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Insights:</a:t>
            </a:r>
            <a:r>
              <a:rPr lang="en-US" sz="1600" dirty="0"/>
              <a:t> </a:t>
            </a:r>
            <a:r>
              <a:rPr lang="en-US" sz="1600" dirty="0">
                <a:ea typeface="+mn-lt"/>
                <a:cs typeface="+mn-lt"/>
              </a:rPr>
              <a:t>Domestic avocado prices are highly volatile with frequent spikes, while imported avocados maintain more stable and lower prices, highlighting their cost advantage. Seasonal trends and occasional gaps in domestic supply suggest the need for improved local supply chain stability and planning.</a:t>
            </a:r>
          </a:p>
        </p:txBody>
      </p:sp>
      <p:pic>
        <p:nvPicPr>
          <p:cNvPr id="4" name="Picture 3" descr="A graph with green and orange lines&#10;&#10;Description automatically generated">
            <a:extLst>
              <a:ext uri="{FF2B5EF4-FFF2-40B4-BE49-F238E27FC236}">
                <a16:creationId xmlns:a16="http://schemas.microsoft.com/office/drawing/2014/main" id="{DB17DFD3-43A2-D3F2-18B7-C822976CDEFF}"/>
              </a:ext>
            </a:extLst>
          </p:cNvPr>
          <p:cNvPicPr>
            <a:picLocks noChangeAspect="1"/>
          </p:cNvPicPr>
          <p:nvPr/>
        </p:nvPicPr>
        <p:blipFill>
          <a:blip r:embed="rId3"/>
          <a:stretch>
            <a:fillRect/>
          </a:stretch>
        </p:blipFill>
        <p:spPr>
          <a:xfrm>
            <a:off x="5094242" y="1090890"/>
            <a:ext cx="6436466" cy="3535999"/>
          </a:xfrm>
          <a:prstGeom prst="rect">
            <a:avLst/>
          </a:prstGeom>
        </p:spPr>
      </p:pic>
    </p:spTree>
    <p:extLst>
      <p:ext uri="{BB962C8B-B14F-4D97-AF65-F5344CB8AC3E}">
        <p14:creationId xmlns:p14="http://schemas.microsoft.com/office/powerpoint/2010/main" val="357735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68BA3EB-67F9-2CAB-9A41-805FC9B6AAA9}"/>
              </a:ext>
            </a:extLst>
          </p:cNvPr>
          <p:cNvSpPr>
            <a:spLocks noGrp="1"/>
          </p:cNvSpPr>
          <p:nvPr>
            <p:ph type="title"/>
          </p:nvPr>
        </p:nvSpPr>
        <p:spPr>
          <a:xfrm>
            <a:off x="643467" y="816638"/>
            <a:ext cx="3486081" cy="5224724"/>
          </a:xfrm>
        </p:spPr>
        <p:txBody>
          <a:bodyPr anchor="ctr">
            <a:normAutofit/>
          </a:bodyPr>
          <a:lstStyle/>
          <a:p>
            <a:r>
              <a:rPr lang="en-US">
                <a:ea typeface="+mj-lt"/>
                <a:cs typeface="+mj-lt"/>
              </a:rPr>
              <a:t>OPTIMIZATION</a:t>
            </a:r>
            <a:r>
              <a:rPr lang="en-US" sz="3300">
                <a:ea typeface="+mj-lt"/>
                <a:cs typeface="+mj-lt"/>
              </a:rPr>
              <a:t> </a:t>
            </a:r>
            <a:r>
              <a:rPr lang="en-US">
                <a:ea typeface="+mj-lt"/>
                <a:cs typeface="+mj-lt"/>
              </a:rPr>
              <a:t>METHODOLOGY</a:t>
            </a:r>
            <a:endParaRPr lang="en-US" sz="3300"/>
          </a:p>
          <a:p>
            <a:endParaRPr lang="en-US" sz="3300"/>
          </a:p>
        </p:txBody>
      </p:sp>
      <p:sp>
        <p:nvSpPr>
          <p:cNvPr id="73" name="Content Placeholder 2">
            <a:extLst>
              <a:ext uri="{FF2B5EF4-FFF2-40B4-BE49-F238E27FC236}">
                <a16:creationId xmlns:a16="http://schemas.microsoft.com/office/drawing/2014/main" id="{3214CD70-D67C-721A-3E30-CF1FB2C33C23}"/>
              </a:ext>
            </a:extLst>
          </p:cNvPr>
          <p:cNvSpPr>
            <a:spLocks noGrp="1"/>
          </p:cNvSpPr>
          <p:nvPr>
            <p:ph idx="1"/>
          </p:nvPr>
        </p:nvSpPr>
        <p:spPr>
          <a:xfrm>
            <a:off x="4654294" y="737419"/>
            <a:ext cx="5236951" cy="5643715"/>
          </a:xfrm>
        </p:spPr>
        <p:txBody>
          <a:bodyPr vert="horz" lIns="91440" tIns="45720" rIns="91440" bIns="45720" rtlCol="0" anchor="ctr">
            <a:normAutofit/>
          </a:bodyPr>
          <a:lstStyle/>
          <a:p>
            <a:r>
              <a:rPr lang="en-US" sz="1600" b="1">
                <a:ea typeface="+mn-lt"/>
                <a:cs typeface="+mn-lt"/>
              </a:rPr>
              <a:t>Objective:</a:t>
            </a:r>
            <a:r>
              <a:rPr lang="en-US" sz="1600">
                <a:ea typeface="+mn-lt"/>
                <a:cs typeface="+mn-lt"/>
              </a:rPr>
              <a:t> Minimize total supply costs.</a:t>
            </a:r>
            <a:endParaRPr lang="en-US" sz="1600"/>
          </a:p>
          <a:p>
            <a:r>
              <a:rPr lang="en-US" sz="1600" b="1">
                <a:ea typeface="+mn-lt"/>
                <a:cs typeface="+mn-lt"/>
              </a:rPr>
              <a:t>Decision Variables</a:t>
            </a:r>
            <a:r>
              <a:rPr lang="en-US" sz="1600">
                <a:ea typeface="+mn-lt"/>
                <a:cs typeface="+mn-lt"/>
              </a:rPr>
              <a:t>: Proportions of domestic and imported supply.</a:t>
            </a:r>
            <a:endParaRPr lang="en-US" sz="1600"/>
          </a:p>
          <a:p>
            <a:r>
              <a:rPr lang="en-US" sz="1600" b="1">
                <a:ea typeface="+mn-lt"/>
                <a:cs typeface="+mn-lt"/>
              </a:rPr>
              <a:t>Constraints</a:t>
            </a:r>
            <a:r>
              <a:rPr lang="en-US" sz="1600">
                <a:ea typeface="+mn-lt"/>
                <a:cs typeface="+mn-lt"/>
              </a:rPr>
              <a:t>:</a:t>
            </a:r>
          </a:p>
          <a:p>
            <a:pPr lvl="1">
              <a:buFont typeface="Courier New" charset="2"/>
              <a:buChar char="o"/>
            </a:pPr>
            <a:r>
              <a:rPr lang="en-US">
                <a:ea typeface="+mn-lt"/>
                <a:cs typeface="+mn-lt"/>
              </a:rPr>
              <a:t>Meet regional demand.</a:t>
            </a:r>
            <a:endParaRPr lang="en-US"/>
          </a:p>
          <a:p>
            <a:pPr lvl="1">
              <a:buFont typeface="Courier New" charset="2"/>
              <a:buChar char="o"/>
            </a:pPr>
            <a:r>
              <a:rPr lang="en-US">
                <a:ea typeface="+mn-lt"/>
                <a:cs typeface="+mn-lt"/>
              </a:rPr>
              <a:t>Maintain 90% imported and 10% domestic supply.</a:t>
            </a:r>
            <a:endParaRPr lang="en-US"/>
          </a:p>
          <a:p>
            <a:r>
              <a:rPr lang="en-US" sz="1600" b="1">
                <a:ea typeface="+mn-lt"/>
                <a:cs typeface="+mn-lt"/>
              </a:rPr>
              <a:t>Tools</a:t>
            </a:r>
            <a:r>
              <a:rPr lang="en-US" sz="1600">
                <a:ea typeface="+mn-lt"/>
                <a:cs typeface="+mn-lt"/>
              </a:rPr>
              <a:t>: Linear programming model using Python.</a:t>
            </a:r>
            <a:endParaRPr lang="en-US" sz="1600"/>
          </a:p>
          <a:p>
            <a:endParaRPr lang="en-US"/>
          </a:p>
        </p:txBody>
      </p:sp>
    </p:spTree>
    <p:extLst>
      <p:ext uri="{BB962C8B-B14F-4D97-AF65-F5344CB8AC3E}">
        <p14:creationId xmlns:p14="http://schemas.microsoft.com/office/powerpoint/2010/main" val="381910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A3EB-67F9-2CAB-9A41-805FC9B6AAA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OPTIMIZATION RESULTS</a:t>
            </a:r>
          </a:p>
          <a:p>
            <a:endParaRPr lang="en-US"/>
          </a:p>
        </p:txBody>
      </p:sp>
      <p:sp>
        <p:nvSpPr>
          <p:cNvPr id="6" name="TextBox 5">
            <a:extLst>
              <a:ext uri="{FF2B5EF4-FFF2-40B4-BE49-F238E27FC236}">
                <a16:creationId xmlns:a16="http://schemas.microsoft.com/office/drawing/2014/main" id="{95BC53BE-B77F-16B8-361D-CBDC2D579909}"/>
              </a:ext>
            </a:extLst>
          </p:cNvPr>
          <p:cNvSpPr txBox="1"/>
          <p:nvPr/>
        </p:nvSpPr>
        <p:spPr>
          <a:xfrm>
            <a:off x="677334" y="2160589"/>
            <a:ext cx="3957349" cy="37493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buClr>
                <a:schemeClr val="accent1"/>
              </a:buClr>
              <a:buSzPct val="80000"/>
            </a:pPr>
            <a:r>
              <a:rPr lang="en-US" sz="2400" b="1">
                <a:solidFill>
                  <a:schemeClr val="tx1">
                    <a:lumMod val="75000"/>
                    <a:lumOff val="25000"/>
                  </a:schemeClr>
                </a:solidFill>
              </a:rPr>
              <a:t>Insights:</a:t>
            </a:r>
            <a:endParaRPr lang="en-US" sz="2400">
              <a:solidFill>
                <a:schemeClr val="tx1">
                  <a:lumMod val="75000"/>
                  <a:lumOff val="25000"/>
                </a:schemeClr>
              </a:solidFill>
            </a:endParaRPr>
          </a:p>
          <a:p>
            <a:pPr>
              <a:spcBef>
                <a:spcPts val="1000"/>
              </a:spcBef>
            </a:pPr>
            <a:endParaRPr lang="en-US" b="1">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sz="1600">
                <a:solidFill>
                  <a:schemeClr val="tx1">
                    <a:lumMod val="75000"/>
                    <a:lumOff val="25000"/>
                  </a:schemeClr>
                </a:solidFill>
              </a:rPr>
              <a:t>Midwest uses a mix of domestic and imported supply.</a:t>
            </a:r>
          </a:p>
          <a:p>
            <a:pPr marL="285750" indent="-285750">
              <a:spcBef>
                <a:spcPts val="1000"/>
              </a:spcBef>
              <a:buClr>
                <a:schemeClr val="accent1"/>
              </a:buClr>
              <a:buSzPct val="80000"/>
              <a:buFont typeface="Wingdings 3" charset="2"/>
              <a:buChar char=""/>
            </a:pPr>
            <a:endParaRPr lang="en-US" sz="160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sz="1600">
                <a:solidFill>
                  <a:schemeClr val="tx1">
                    <a:lumMod val="75000"/>
                    <a:lumOff val="25000"/>
                  </a:schemeClr>
                </a:solidFill>
              </a:rPr>
              <a:t>Northeast and Southeast rely entirely on imports.</a:t>
            </a:r>
          </a:p>
        </p:txBody>
      </p:sp>
      <p:graphicFrame>
        <p:nvGraphicFramePr>
          <p:cNvPr id="7" name="Table 6">
            <a:extLst>
              <a:ext uri="{FF2B5EF4-FFF2-40B4-BE49-F238E27FC236}">
                <a16:creationId xmlns:a16="http://schemas.microsoft.com/office/drawing/2014/main" id="{05B9DA02-3834-A684-BC6C-C93BC36DD575}"/>
              </a:ext>
            </a:extLst>
          </p:cNvPr>
          <p:cNvGraphicFramePr>
            <a:graphicFrameLocks noGrp="1"/>
          </p:cNvGraphicFramePr>
          <p:nvPr>
            <p:extLst>
              <p:ext uri="{D42A27DB-BD31-4B8C-83A1-F6EECF244321}">
                <p14:modId xmlns:p14="http://schemas.microsoft.com/office/powerpoint/2010/main" val="1067889338"/>
              </p:ext>
            </p:extLst>
          </p:nvPr>
        </p:nvGraphicFramePr>
        <p:xfrm>
          <a:off x="4987137" y="2547947"/>
          <a:ext cx="4204990" cy="2973352"/>
        </p:xfrm>
        <a:graphic>
          <a:graphicData uri="http://schemas.openxmlformats.org/drawingml/2006/table">
            <a:tbl>
              <a:tblPr firstRow="1" bandRow="1">
                <a:tableStyleId>{5C22544A-7EE6-4342-B048-85BDC9FD1C3A}</a:tableStyleId>
              </a:tblPr>
              <a:tblGrid>
                <a:gridCol w="1476072">
                  <a:extLst>
                    <a:ext uri="{9D8B030D-6E8A-4147-A177-3AD203B41FA5}">
                      <a16:colId xmlns:a16="http://schemas.microsoft.com/office/drawing/2014/main" val="3222655203"/>
                    </a:ext>
                  </a:extLst>
                </a:gridCol>
                <a:gridCol w="1392362">
                  <a:extLst>
                    <a:ext uri="{9D8B030D-6E8A-4147-A177-3AD203B41FA5}">
                      <a16:colId xmlns:a16="http://schemas.microsoft.com/office/drawing/2014/main" val="941900168"/>
                    </a:ext>
                  </a:extLst>
                </a:gridCol>
                <a:gridCol w="1336556">
                  <a:extLst>
                    <a:ext uri="{9D8B030D-6E8A-4147-A177-3AD203B41FA5}">
                      <a16:colId xmlns:a16="http://schemas.microsoft.com/office/drawing/2014/main" val="4211081493"/>
                    </a:ext>
                  </a:extLst>
                </a:gridCol>
              </a:tblGrid>
              <a:tr h="743338">
                <a:tc>
                  <a:txBody>
                    <a:bodyPr/>
                    <a:lstStyle/>
                    <a:p>
                      <a:pPr algn="ctr"/>
                      <a:r>
                        <a:rPr lang="en-US" sz="2000"/>
                        <a:t>Region</a:t>
                      </a:r>
                    </a:p>
                  </a:txBody>
                  <a:tcPr marL="100451" marR="100451" marT="50225" marB="50225"/>
                </a:tc>
                <a:tc>
                  <a:txBody>
                    <a:bodyPr/>
                    <a:lstStyle/>
                    <a:p>
                      <a:pPr algn="ctr"/>
                      <a:r>
                        <a:rPr lang="en-US" sz="2000"/>
                        <a:t>Domestic (%)</a:t>
                      </a:r>
                    </a:p>
                  </a:txBody>
                  <a:tcPr marL="100451" marR="100451" marT="50225" marB="50225"/>
                </a:tc>
                <a:tc>
                  <a:txBody>
                    <a:bodyPr/>
                    <a:lstStyle/>
                    <a:p>
                      <a:pPr algn="ctr"/>
                      <a:r>
                        <a:rPr lang="en-US" sz="2000"/>
                        <a:t>Imported (%)</a:t>
                      </a:r>
                    </a:p>
                  </a:txBody>
                  <a:tcPr marL="100451" marR="100451" marT="50225" marB="50225"/>
                </a:tc>
                <a:extLst>
                  <a:ext uri="{0D108BD9-81ED-4DB2-BD59-A6C34878D82A}">
                    <a16:rowId xmlns:a16="http://schemas.microsoft.com/office/drawing/2014/main" val="2845375461"/>
                  </a:ext>
                </a:extLst>
              </a:tr>
              <a:tr h="743338">
                <a:tc>
                  <a:txBody>
                    <a:bodyPr/>
                    <a:lstStyle/>
                    <a:p>
                      <a:pPr algn="ctr"/>
                      <a:r>
                        <a:rPr lang="en-US" sz="2000"/>
                        <a:t>Midwest U.S.</a:t>
                      </a:r>
                    </a:p>
                  </a:txBody>
                  <a:tcPr marL="100451" marR="100451" marT="50225" marB="50225"/>
                </a:tc>
                <a:tc>
                  <a:txBody>
                    <a:bodyPr/>
                    <a:lstStyle/>
                    <a:p>
                      <a:pPr algn="ctr"/>
                      <a:r>
                        <a:rPr lang="en-US" sz="2000"/>
                        <a:t>10%</a:t>
                      </a:r>
                    </a:p>
                  </a:txBody>
                  <a:tcPr marL="100451" marR="100451" marT="50225" marB="50225"/>
                </a:tc>
                <a:tc>
                  <a:txBody>
                    <a:bodyPr/>
                    <a:lstStyle/>
                    <a:p>
                      <a:pPr algn="ctr"/>
                      <a:r>
                        <a:rPr lang="en-US" sz="2000"/>
                        <a:t>90%</a:t>
                      </a:r>
                    </a:p>
                  </a:txBody>
                  <a:tcPr marL="100451" marR="100451" marT="50225" marB="50225"/>
                </a:tc>
                <a:extLst>
                  <a:ext uri="{0D108BD9-81ED-4DB2-BD59-A6C34878D82A}">
                    <a16:rowId xmlns:a16="http://schemas.microsoft.com/office/drawing/2014/main" val="3093138875"/>
                  </a:ext>
                </a:extLst>
              </a:tr>
              <a:tr h="743338">
                <a:tc>
                  <a:txBody>
                    <a:bodyPr/>
                    <a:lstStyle/>
                    <a:p>
                      <a:pPr algn="ctr"/>
                      <a:r>
                        <a:rPr lang="en-US" sz="2000"/>
                        <a:t>Northeast U.S.</a:t>
                      </a:r>
                    </a:p>
                  </a:txBody>
                  <a:tcPr marL="100451" marR="100451" marT="50225" marB="50225"/>
                </a:tc>
                <a:tc>
                  <a:txBody>
                    <a:bodyPr/>
                    <a:lstStyle/>
                    <a:p>
                      <a:pPr algn="ctr"/>
                      <a:r>
                        <a:rPr lang="en-US" sz="2000"/>
                        <a:t>0%</a:t>
                      </a:r>
                    </a:p>
                  </a:txBody>
                  <a:tcPr marL="100451" marR="100451" marT="50225" marB="50225"/>
                </a:tc>
                <a:tc>
                  <a:txBody>
                    <a:bodyPr/>
                    <a:lstStyle/>
                    <a:p>
                      <a:pPr algn="ctr"/>
                      <a:r>
                        <a:rPr lang="en-US" sz="2000"/>
                        <a:t>100%</a:t>
                      </a:r>
                    </a:p>
                  </a:txBody>
                  <a:tcPr marL="100451" marR="100451" marT="50225" marB="50225"/>
                </a:tc>
                <a:extLst>
                  <a:ext uri="{0D108BD9-81ED-4DB2-BD59-A6C34878D82A}">
                    <a16:rowId xmlns:a16="http://schemas.microsoft.com/office/drawing/2014/main" val="1391630431"/>
                  </a:ext>
                </a:extLst>
              </a:tr>
              <a:tr h="743338">
                <a:tc>
                  <a:txBody>
                    <a:bodyPr/>
                    <a:lstStyle/>
                    <a:p>
                      <a:pPr algn="ctr"/>
                      <a:r>
                        <a:rPr lang="en-US" sz="2000"/>
                        <a:t>Southeast U.S</a:t>
                      </a:r>
                    </a:p>
                  </a:txBody>
                  <a:tcPr marL="100451" marR="100451" marT="50225" marB="50225"/>
                </a:tc>
                <a:tc>
                  <a:txBody>
                    <a:bodyPr/>
                    <a:lstStyle/>
                    <a:p>
                      <a:pPr algn="ctr"/>
                      <a:r>
                        <a:rPr lang="en-US" sz="2000"/>
                        <a:t>0%</a:t>
                      </a:r>
                    </a:p>
                  </a:txBody>
                  <a:tcPr marL="100451" marR="100451" marT="50225" marB="50225"/>
                </a:tc>
                <a:tc>
                  <a:txBody>
                    <a:bodyPr/>
                    <a:lstStyle/>
                    <a:p>
                      <a:pPr algn="ctr"/>
                      <a:r>
                        <a:rPr lang="en-US" sz="2000"/>
                        <a:t>100%</a:t>
                      </a:r>
                    </a:p>
                  </a:txBody>
                  <a:tcPr marL="100451" marR="100451" marT="50225" marB="50225"/>
                </a:tc>
                <a:extLst>
                  <a:ext uri="{0D108BD9-81ED-4DB2-BD59-A6C34878D82A}">
                    <a16:rowId xmlns:a16="http://schemas.microsoft.com/office/drawing/2014/main" val="3672017847"/>
                  </a:ext>
                </a:extLst>
              </a:tr>
            </a:tbl>
          </a:graphicData>
        </a:graphic>
      </p:graphicFrame>
    </p:spTree>
    <p:extLst>
      <p:ext uri="{BB962C8B-B14F-4D97-AF65-F5344CB8AC3E}">
        <p14:creationId xmlns:p14="http://schemas.microsoft.com/office/powerpoint/2010/main" val="168289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Aqua and green fractal background like floral petal">
            <a:extLst>
              <a:ext uri="{FF2B5EF4-FFF2-40B4-BE49-F238E27FC236}">
                <a16:creationId xmlns:a16="http://schemas.microsoft.com/office/drawing/2014/main" id="{810CF4CF-9769-FA3F-14C6-4A3F76FDA7B7}"/>
              </a:ext>
            </a:extLst>
          </p:cNvPr>
          <p:cNvPicPr>
            <a:picLocks noChangeAspect="1"/>
          </p:cNvPicPr>
          <p:nvPr/>
        </p:nvPicPr>
        <p:blipFill>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19" name="TextBox 18">
            <a:extLst>
              <a:ext uri="{FF2B5EF4-FFF2-40B4-BE49-F238E27FC236}">
                <a16:creationId xmlns:a16="http://schemas.microsoft.com/office/drawing/2014/main" id="{35991E86-49A1-66C3-609C-43459748DFEB}"/>
              </a:ext>
            </a:extLst>
          </p:cNvPr>
          <p:cNvSpPr txBox="1"/>
          <p:nvPr/>
        </p:nvSpPr>
        <p:spPr>
          <a:xfrm>
            <a:off x="1789471" y="2477729"/>
            <a:ext cx="6834344" cy="369332"/>
          </a:xfrm>
          <a:prstGeom prst="rect">
            <a:avLst/>
          </a:prstGeom>
          <a:noFill/>
        </p:spPr>
        <p:txBody>
          <a:bodyPr wrap="square" rtlCol="0">
            <a:spAutoFit/>
          </a:bodyPr>
          <a:lstStyle/>
          <a:p>
            <a:pPr algn="ctr"/>
            <a:endParaRPr lang="en-US"/>
          </a:p>
        </p:txBody>
      </p:sp>
      <p:sp>
        <p:nvSpPr>
          <p:cNvPr id="21" name="Title 20">
            <a:extLst>
              <a:ext uri="{FF2B5EF4-FFF2-40B4-BE49-F238E27FC236}">
                <a16:creationId xmlns:a16="http://schemas.microsoft.com/office/drawing/2014/main" id="{27F6BD47-6549-4CFD-11D1-8954E8E4571B}"/>
              </a:ext>
            </a:extLst>
          </p:cNvPr>
          <p:cNvSpPr>
            <a:spLocks noGrp="1"/>
          </p:cNvSpPr>
          <p:nvPr>
            <p:ph type="ctrTitle"/>
          </p:nvPr>
        </p:nvSpPr>
        <p:spPr/>
        <p:txBody>
          <a:bodyPr/>
          <a:lstStyle/>
          <a:p>
            <a:pPr algn="ctr"/>
            <a:r>
              <a:rPr lang="en-US"/>
              <a:t>INTRODUCTION</a:t>
            </a:r>
          </a:p>
        </p:txBody>
      </p:sp>
    </p:spTree>
    <p:extLst>
      <p:ext uri="{BB962C8B-B14F-4D97-AF65-F5344CB8AC3E}">
        <p14:creationId xmlns:p14="http://schemas.microsoft.com/office/powerpoint/2010/main" val="377693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Effect transition="in" filter="fade">
                                      <p:cBhvr>
                                        <p:cTn id="7" dur="400"/>
                                        <p:tgtEl>
                                          <p:spTgt spid="32"/>
                                        </p:tgtEl>
                                      </p:cBhvr>
                                    </p:animEffect>
                                  </p:childTnLst>
                                </p:cTn>
                              </p:par>
                              <p:par>
                                <p:cTn id="8" presetID="10" presetClass="entr" presetSubtype="0" fill="hold" grpId="0" nodeType="withEffect">
                                  <p:stCondLst>
                                    <p:cond delay="0"/>
                                  </p:stCondLst>
                                  <p:iterate type="lt">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BA3EB-67F9-2CAB-9A41-805FC9B6AAA9}"/>
              </a:ext>
            </a:extLst>
          </p:cNvPr>
          <p:cNvSpPr>
            <a:spLocks noGrp="1"/>
          </p:cNvSpPr>
          <p:nvPr>
            <p:ph type="title"/>
          </p:nvPr>
        </p:nvSpPr>
        <p:spPr>
          <a:xfrm>
            <a:off x="1333502" y="609600"/>
            <a:ext cx="8145113" cy="629356"/>
          </a:xfrm>
        </p:spPr>
        <p:txBody>
          <a:bodyPr>
            <a:normAutofit fontScale="90000"/>
          </a:bodyPr>
          <a:lstStyle/>
          <a:p>
            <a:r>
              <a:rPr lang="en-US" sz="4000"/>
              <a:t>SIMULATION</a:t>
            </a: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14CD70-D67C-721A-3E30-CF1FB2C33C23}"/>
              </a:ext>
            </a:extLst>
          </p:cNvPr>
          <p:cNvSpPr>
            <a:spLocks noGrp="1"/>
          </p:cNvSpPr>
          <p:nvPr>
            <p:ph idx="1"/>
          </p:nvPr>
        </p:nvSpPr>
        <p:spPr>
          <a:xfrm>
            <a:off x="592257" y="5436272"/>
            <a:ext cx="9809192" cy="866146"/>
          </a:xfrm>
        </p:spPr>
        <p:txBody>
          <a:bodyPr vert="horz" lIns="91440" tIns="45720" rIns="91440" bIns="45720" rtlCol="0" anchor="t">
            <a:normAutofit/>
          </a:bodyPr>
          <a:lstStyle/>
          <a:p>
            <a:pPr>
              <a:buNone/>
            </a:pPr>
            <a:r>
              <a:rPr lang="en-US" sz="1600">
                <a:ea typeface="+mn-lt"/>
                <a:cs typeface="+mn-lt"/>
              </a:rPr>
              <a:t>     The model strongly favors imported supply due to its consistent cost advantage, with minimal shifts in supply proportions even under cost fluctuations, making domestic supply viable only with significant cost reductions.</a:t>
            </a:r>
            <a:endParaRPr lang="en-US" sz="1600"/>
          </a:p>
          <a:p>
            <a:pPr>
              <a:buNone/>
            </a:pPr>
            <a:endParaRPr lang="en-US"/>
          </a:p>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graph of a distribution of costs&#10;&#10;Description automatically generated">
            <a:extLst>
              <a:ext uri="{FF2B5EF4-FFF2-40B4-BE49-F238E27FC236}">
                <a16:creationId xmlns:a16="http://schemas.microsoft.com/office/drawing/2014/main" id="{387F0A50-72A9-22DD-66C0-C1A1AB0890C4}"/>
              </a:ext>
            </a:extLst>
          </p:cNvPr>
          <p:cNvPicPr>
            <a:picLocks noChangeAspect="1"/>
          </p:cNvPicPr>
          <p:nvPr/>
        </p:nvPicPr>
        <p:blipFill>
          <a:blip r:embed="rId2"/>
          <a:stretch>
            <a:fillRect/>
          </a:stretch>
        </p:blipFill>
        <p:spPr>
          <a:xfrm>
            <a:off x="592313" y="1423636"/>
            <a:ext cx="5553428" cy="3742620"/>
          </a:xfrm>
          <a:prstGeom prst="rect">
            <a:avLst/>
          </a:prstGeom>
        </p:spPr>
      </p:pic>
      <p:pic>
        <p:nvPicPr>
          <p:cNvPr id="5" name="Picture 4" descr="A graph with orange lines&#10;&#10;Description automatically generated">
            <a:extLst>
              <a:ext uri="{FF2B5EF4-FFF2-40B4-BE49-F238E27FC236}">
                <a16:creationId xmlns:a16="http://schemas.microsoft.com/office/drawing/2014/main" id="{D373778B-8582-FC41-E43F-859123710C4E}"/>
              </a:ext>
            </a:extLst>
          </p:cNvPr>
          <p:cNvPicPr>
            <a:picLocks noChangeAspect="1"/>
          </p:cNvPicPr>
          <p:nvPr/>
        </p:nvPicPr>
        <p:blipFill>
          <a:blip r:embed="rId3"/>
          <a:stretch>
            <a:fillRect/>
          </a:stretch>
        </p:blipFill>
        <p:spPr>
          <a:xfrm>
            <a:off x="6159147" y="1416579"/>
            <a:ext cx="5807428" cy="3756731"/>
          </a:xfrm>
          <a:prstGeom prst="rect">
            <a:avLst/>
          </a:prstGeom>
        </p:spPr>
      </p:pic>
    </p:spTree>
    <p:extLst>
      <p:ext uri="{BB962C8B-B14F-4D97-AF65-F5344CB8AC3E}">
        <p14:creationId xmlns:p14="http://schemas.microsoft.com/office/powerpoint/2010/main" val="365708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68BA3EB-67F9-2CAB-9A41-805FC9B6AAA9}"/>
              </a:ext>
            </a:extLst>
          </p:cNvPr>
          <p:cNvSpPr>
            <a:spLocks noGrp="1"/>
          </p:cNvSpPr>
          <p:nvPr>
            <p:ph type="title"/>
          </p:nvPr>
        </p:nvSpPr>
        <p:spPr>
          <a:xfrm>
            <a:off x="505640" y="816638"/>
            <a:ext cx="3619320" cy="5224724"/>
          </a:xfrm>
        </p:spPr>
        <p:txBody>
          <a:bodyPr anchor="ctr">
            <a:normAutofit/>
          </a:bodyPr>
          <a:lstStyle/>
          <a:p>
            <a:r>
              <a:rPr lang="en-US" sz="2800">
                <a:ea typeface="+mj-lt"/>
                <a:cs typeface="+mj-lt"/>
              </a:rPr>
              <a:t>INSIGHTS AND RECOMMENDATIONS</a:t>
            </a:r>
            <a:endParaRPr lang="en-US" sz="2800"/>
          </a:p>
          <a:p>
            <a:endParaRPr lang="en-US" sz="2500"/>
          </a:p>
        </p:txBody>
      </p:sp>
      <p:sp>
        <p:nvSpPr>
          <p:cNvPr id="3" name="Content Placeholder 2">
            <a:extLst>
              <a:ext uri="{FF2B5EF4-FFF2-40B4-BE49-F238E27FC236}">
                <a16:creationId xmlns:a16="http://schemas.microsoft.com/office/drawing/2014/main" id="{3214CD70-D67C-721A-3E30-CF1FB2C33C23}"/>
              </a:ext>
            </a:extLst>
          </p:cNvPr>
          <p:cNvSpPr>
            <a:spLocks noGrp="1"/>
          </p:cNvSpPr>
          <p:nvPr>
            <p:ph idx="1"/>
          </p:nvPr>
        </p:nvSpPr>
        <p:spPr>
          <a:xfrm>
            <a:off x="4979415" y="816638"/>
            <a:ext cx="4619706" cy="5224724"/>
          </a:xfrm>
        </p:spPr>
        <p:txBody>
          <a:bodyPr vert="horz" lIns="91440" tIns="45720" rIns="91440" bIns="45720" rtlCol="0" anchor="ctr">
            <a:normAutofit/>
          </a:bodyPr>
          <a:lstStyle/>
          <a:p>
            <a:pPr marL="0" indent="0">
              <a:buNone/>
            </a:pPr>
            <a:r>
              <a:rPr lang="en-US" b="1">
                <a:ea typeface="+mn-lt"/>
                <a:cs typeface="+mn-lt"/>
              </a:rPr>
              <a:t>Insights:</a:t>
            </a:r>
            <a:endParaRPr lang="en-US"/>
          </a:p>
          <a:p>
            <a:r>
              <a:rPr lang="en-US" sz="1600">
                <a:ea typeface="+mn-lt"/>
                <a:cs typeface="+mn-lt"/>
              </a:rPr>
              <a:t>Imported supply dominates due to cost advantages.</a:t>
            </a:r>
            <a:endParaRPr lang="en-US" sz="1600"/>
          </a:p>
          <a:p>
            <a:r>
              <a:rPr lang="en-US" sz="1600">
                <a:ea typeface="+mn-lt"/>
                <a:cs typeface="+mn-lt"/>
              </a:rPr>
              <a:t>Domestic supply plays a minimal role unless costs are reduced.</a:t>
            </a:r>
            <a:endParaRPr lang="en-US" sz="1600"/>
          </a:p>
          <a:p>
            <a:r>
              <a:rPr lang="en-US" sz="1600">
                <a:ea typeface="+mn-lt"/>
                <a:cs typeface="+mn-lt"/>
              </a:rPr>
              <a:t>Total costs are moderately sensitive to fluctuations.</a:t>
            </a:r>
            <a:br>
              <a:rPr lang="en-US"/>
            </a:br>
            <a:endParaRPr lang="en-US"/>
          </a:p>
          <a:p>
            <a:pPr marL="0" indent="0">
              <a:buNone/>
            </a:pPr>
            <a:r>
              <a:rPr lang="en-US" b="1">
                <a:ea typeface="+mn-lt"/>
                <a:cs typeface="+mn-lt"/>
              </a:rPr>
              <a:t>Recommendations:</a:t>
            </a:r>
            <a:endParaRPr lang="en-US"/>
          </a:p>
          <a:p>
            <a:r>
              <a:rPr lang="en-US" sz="1600">
                <a:ea typeface="+mn-lt"/>
                <a:cs typeface="+mn-lt"/>
              </a:rPr>
              <a:t>Focus on imported supply for cost efficiency.</a:t>
            </a:r>
            <a:endParaRPr lang="en-US" sz="1600"/>
          </a:p>
          <a:p>
            <a:r>
              <a:rPr lang="en-US" sz="1600">
                <a:ea typeface="+mn-lt"/>
                <a:cs typeface="+mn-lt"/>
              </a:rPr>
              <a:t>Invest in reducing domestic production costs.</a:t>
            </a:r>
            <a:endParaRPr lang="en-US" sz="1600"/>
          </a:p>
          <a:p>
            <a:r>
              <a:rPr lang="en-US" sz="1600">
                <a:ea typeface="+mn-lt"/>
                <a:cs typeface="+mn-lt"/>
              </a:rPr>
              <a:t>Conduct regular scenario analysis to adapt to market changes.</a:t>
            </a:r>
            <a:endParaRPr lang="en-US" sz="1600"/>
          </a:p>
          <a:p>
            <a:endParaRPr lang="en-US"/>
          </a:p>
        </p:txBody>
      </p:sp>
    </p:spTree>
    <p:extLst>
      <p:ext uri="{BB962C8B-B14F-4D97-AF65-F5344CB8AC3E}">
        <p14:creationId xmlns:p14="http://schemas.microsoft.com/office/powerpoint/2010/main" val="149066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657C99-868C-FB8F-20F8-B7C4EB14AE19}"/>
            </a:ext>
          </a:extLst>
        </p:cNvPr>
        <p:cNvGrpSpPr/>
        <p:nvPr/>
      </p:nvGrpSpPr>
      <p:grpSpPr>
        <a:xfrm>
          <a:off x="0" y="0"/>
          <a:ext cx="0" cy="0"/>
          <a:chOff x="0" y="0"/>
          <a:chExt cx="0" cy="0"/>
        </a:xfrm>
      </p:grpSpPr>
      <p:pic>
        <p:nvPicPr>
          <p:cNvPr id="32" name="Picture 31" descr="Aqua and green fractal background like floral petal">
            <a:extLst>
              <a:ext uri="{FF2B5EF4-FFF2-40B4-BE49-F238E27FC236}">
                <a16:creationId xmlns:a16="http://schemas.microsoft.com/office/drawing/2014/main" id="{ADDB41E0-10B0-C1D9-42EE-5498F895E3E4}"/>
              </a:ext>
            </a:extLst>
          </p:cNvPr>
          <p:cNvPicPr>
            <a:picLocks noChangeAspect="1"/>
          </p:cNvPicPr>
          <p:nvPr/>
        </p:nvPicPr>
        <p:blipFill>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19" name="TextBox 18">
            <a:extLst>
              <a:ext uri="{FF2B5EF4-FFF2-40B4-BE49-F238E27FC236}">
                <a16:creationId xmlns:a16="http://schemas.microsoft.com/office/drawing/2014/main" id="{4FD9D67B-D6B1-D44F-4E5F-EC80F7E7AC37}"/>
              </a:ext>
            </a:extLst>
          </p:cNvPr>
          <p:cNvSpPr txBox="1"/>
          <p:nvPr/>
        </p:nvSpPr>
        <p:spPr>
          <a:xfrm>
            <a:off x="1789471" y="2477729"/>
            <a:ext cx="6834344" cy="369332"/>
          </a:xfrm>
          <a:prstGeom prst="rect">
            <a:avLst/>
          </a:prstGeom>
          <a:noFill/>
        </p:spPr>
        <p:txBody>
          <a:bodyPr wrap="square" rtlCol="0">
            <a:spAutoFit/>
          </a:bodyPr>
          <a:lstStyle/>
          <a:p>
            <a:pPr algn="ctr"/>
            <a:endParaRPr lang="en-US"/>
          </a:p>
        </p:txBody>
      </p:sp>
      <p:sp>
        <p:nvSpPr>
          <p:cNvPr id="21" name="Title 20">
            <a:extLst>
              <a:ext uri="{FF2B5EF4-FFF2-40B4-BE49-F238E27FC236}">
                <a16:creationId xmlns:a16="http://schemas.microsoft.com/office/drawing/2014/main" id="{F94032DE-DBDE-2F79-062C-07D6CBDDED14}"/>
              </a:ext>
            </a:extLst>
          </p:cNvPr>
          <p:cNvSpPr>
            <a:spLocks noGrp="1"/>
          </p:cNvSpPr>
          <p:nvPr>
            <p:ph type="ctrTitle"/>
          </p:nvPr>
        </p:nvSpPr>
        <p:spPr/>
        <p:txBody>
          <a:bodyPr/>
          <a:lstStyle/>
          <a:p>
            <a:pPr algn="ctr"/>
            <a:r>
              <a:rPr lang="en-US"/>
              <a:t>CONCLUSION</a:t>
            </a:r>
          </a:p>
        </p:txBody>
      </p:sp>
    </p:spTree>
    <p:extLst>
      <p:ext uri="{BB962C8B-B14F-4D97-AF65-F5344CB8AC3E}">
        <p14:creationId xmlns:p14="http://schemas.microsoft.com/office/powerpoint/2010/main" val="139452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D4B61-5326-8C5F-F97E-DEEA729DB2C5}"/>
              </a:ext>
            </a:extLst>
          </p:cNvPr>
          <p:cNvSpPr>
            <a:spLocks noGrp="1"/>
          </p:cNvSpPr>
          <p:nvPr>
            <p:ph type="title"/>
          </p:nvPr>
        </p:nvSpPr>
        <p:spPr>
          <a:xfrm>
            <a:off x="1333502" y="609600"/>
            <a:ext cx="8596668" cy="1320800"/>
          </a:xfrm>
        </p:spPr>
        <p:txBody>
          <a:bodyPr>
            <a:normAutofit/>
          </a:bodyPr>
          <a:lstStyle/>
          <a:p>
            <a:r>
              <a:rPr lang="en-US"/>
              <a:t>SUMMARY</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20E432D-ED13-3705-D56A-8A6BA713918D}"/>
              </a:ext>
            </a:extLst>
          </p:cNvPr>
          <p:cNvSpPr>
            <a:spLocks noGrp="1"/>
          </p:cNvSpPr>
          <p:nvPr>
            <p:ph idx="1"/>
          </p:nvPr>
        </p:nvSpPr>
        <p:spPr>
          <a:xfrm>
            <a:off x="1173112" y="1930400"/>
            <a:ext cx="9845775" cy="4716205"/>
          </a:xfrm>
        </p:spPr>
        <p:txBody>
          <a:bodyPr>
            <a:normAutofit/>
          </a:bodyPr>
          <a:lstStyle/>
          <a:p>
            <a:r>
              <a:rPr lang="en-US" sz="1600"/>
              <a:t>Analysis of the small/medium Hass avocado sales volume and prices in New York, Seattle and Los Angeles markets gives insights into the market preferences, seasonality fluctuations and demand potential.</a:t>
            </a:r>
          </a:p>
          <a:p>
            <a:endParaRPr lang="en-US" sz="1600"/>
          </a:p>
          <a:p>
            <a:r>
              <a:rPr lang="en-US" sz="1600"/>
              <a:t>Forecasting the sales for the next year in these three markets provides insights to avocado retailers to adapt to market-specific preferences, make smart inventory and supply decisions and drive sustainable growth in these markets.</a:t>
            </a:r>
          </a:p>
          <a:p>
            <a:endParaRPr lang="en-US" sz="1600"/>
          </a:p>
          <a:p>
            <a:r>
              <a:rPr lang="en-US" sz="1600"/>
              <a:t>Data collection favored the import of avocados as it is more cost-effective and indicated there is potential to increase local supply if costs can be lowered.</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13412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384878-10AB-CF4B-B6DA-3E585B902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BE369-5373-B41B-76F9-00F3C9952C36}"/>
              </a:ext>
            </a:extLst>
          </p:cNvPr>
          <p:cNvSpPr>
            <a:spLocks noGrp="1"/>
          </p:cNvSpPr>
          <p:nvPr>
            <p:ph type="ctrTitle"/>
          </p:nvPr>
        </p:nvSpPr>
        <p:spPr>
          <a:xfrm>
            <a:off x="1507067" y="1578133"/>
            <a:ext cx="4335468" cy="2875534"/>
          </a:xfrm>
        </p:spPr>
        <p:txBody>
          <a:bodyPr>
            <a:normAutofit/>
          </a:bodyPr>
          <a:lstStyle/>
          <a:p>
            <a:r>
              <a:rPr lang="en-US"/>
              <a:t>THANK YOU</a:t>
            </a:r>
            <a:br>
              <a:rPr lang="en-US"/>
            </a:br>
            <a:endParaRPr lang="en-US"/>
          </a:p>
        </p:txBody>
      </p:sp>
      <p:pic>
        <p:nvPicPr>
          <p:cNvPr id="30" name="Picture 29">
            <a:extLst>
              <a:ext uri="{FF2B5EF4-FFF2-40B4-BE49-F238E27FC236}">
                <a16:creationId xmlns:a16="http://schemas.microsoft.com/office/drawing/2014/main" id="{88753C5B-BAC5-7D6E-6F53-C2D5120ACDA6}"/>
              </a:ext>
            </a:extLst>
          </p:cNvPr>
          <p:cNvPicPr>
            <a:picLocks noChangeAspect="1"/>
          </p:cNvPicPr>
          <p:nvPr/>
        </p:nvPicPr>
        <p:blipFill>
          <a:blip r:embed="rId2"/>
          <a:stretch>
            <a:fillRect/>
          </a:stretch>
        </p:blipFill>
        <p:spPr>
          <a:xfrm>
            <a:off x="6095998" y="1968644"/>
            <a:ext cx="3280613" cy="3191411"/>
          </a:xfrm>
          <a:prstGeom prst="rect">
            <a:avLst/>
          </a:prstGeom>
        </p:spPr>
      </p:pic>
    </p:spTree>
    <p:extLst>
      <p:ext uri="{BB962C8B-B14F-4D97-AF65-F5344CB8AC3E}">
        <p14:creationId xmlns:p14="http://schemas.microsoft.com/office/powerpoint/2010/main" val="4039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5EB64-E611-9723-0C46-A69938A2713E}"/>
              </a:ext>
            </a:extLst>
          </p:cNvPr>
          <p:cNvSpPr>
            <a:spLocks noGrp="1"/>
          </p:cNvSpPr>
          <p:nvPr>
            <p:ph type="title"/>
          </p:nvPr>
        </p:nvSpPr>
        <p:spPr>
          <a:xfrm>
            <a:off x="1235180" y="313485"/>
            <a:ext cx="8596668" cy="1320800"/>
          </a:xfrm>
        </p:spPr>
        <p:txBody>
          <a:bodyPr>
            <a:normAutofit/>
          </a:bodyPr>
          <a:lstStyle/>
          <a:p>
            <a:r>
              <a:rPr lang="en-US" sz="3200"/>
              <a:t>WHY WE CHOSE THIS TOPIC?</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919B1AA-2A1D-87A3-0650-717E72D76AA1}"/>
              </a:ext>
            </a:extLst>
          </p:cNvPr>
          <p:cNvSpPr>
            <a:spLocks noGrp="1"/>
          </p:cNvSpPr>
          <p:nvPr>
            <p:ph idx="1"/>
          </p:nvPr>
        </p:nvSpPr>
        <p:spPr>
          <a:xfrm>
            <a:off x="1138876" y="1170040"/>
            <a:ext cx="7680659" cy="5219038"/>
          </a:xfrm>
        </p:spPr>
        <p:txBody>
          <a:bodyPr vert="horz" lIns="91440" tIns="45720" rIns="91440" bIns="45720" rtlCol="0" anchor="t">
            <a:noAutofit/>
          </a:bodyPr>
          <a:lstStyle/>
          <a:p>
            <a:pPr marL="0" indent="0" rtl="0" fontAlgn="base">
              <a:spcBef>
                <a:spcPts val="600"/>
              </a:spcBef>
              <a:buNone/>
            </a:pPr>
            <a:r>
              <a:rPr lang="en-US" sz="1600" b="1" i="0" u="none" strike="noStrike">
                <a:solidFill>
                  <a:srgbClr val="324427"/>
                </a:solidFill>
                <a:effectLst/>
              </a:rPr>
              <a:t>Growing Market: </a:t>
            </a:r>
            <a:endParaRPr lang="en-US" sz="1600" b="1" i="0" u="none" strike="noStrike">
              <a:solidFill>
                <a:srgbClr val="39611E"/>
              </a:solidFill>
              <a:effectLst/>
            </a:endParaRPr>
          </a:p>
          <a:p>
            <a:pPr>
              <a:spcBef>
                <a:spcPts val="600"/>
              </a:spcBef>
            </a:pPr>
            <a:r>
              <a:rPr lang="en-US" sz="1600" b="0" i="0" u="none" strike="noStrike">
                <a:solidFill>
                  <a:srgbClr val="39611E"/>
                </a:solidFill>
                <a:effectLst/>
              </a:rPr>
              <a:t>Avocado consumption is rising globally, driven by its health benefits and versatility in diets.</a:t>
            </a:r>
          </a:p>
          <a:p>
            <a:pPr rtl="0">
              <a:spcBef>
                <a:spcPts val="600"/>
              </a:spcBef>
            </a:pPr>
            <a:r>
              <a:rPr lang="en-US" sz="1600" b="0" i="0" u="none" strike="noStrike">
                <a:solidFill>
                  <a:srgbClr val="39611E"/>
                </a:solidFill>
                <a:effectLst/>
              </a:rPr>
              <a:t>Rising avocado consumption offers an opportunity to study retail trends in this expanding market.</a:t>
            </a:r>
          </a:p>
          <a:p>
            <a:pPr>
              <a:spcBef>
                <a:spcPts val="600"/>
              </a:spcBef>
            </a:pPr>
            <a:endParaRPr lang="en-US" sz="1600" b="0">
              <a:effectLst/>
            </a:endParaRPr>
          </a:p>
          <a:p>
            <a:pPr marL="0" indent="0" rtl="0" fontAlgn="base">
              <a:spcBef>
                <a:spcPts val="600"/>
              </a:spcBef>
              <a:buNone/>
            </a:pPr>
            <a:r>
              <a:rPr lang="en-US" sz="1600" b="1" i="0" u="none" strike="noStrike">
                <a:solidFill>
                  <a:srgbClr val="324427"/>
                </a:solidFill>
                <a:effectLst/>
              </a:rPr>
              <a:t>Price Fluctuations:</a:t>
            </a:r>
            <a:endParaRPr lang="en-US" sz="1600" b="1" i="0" u="none" strike="noStrike">
              <a:solidFill>
                <a:srgbClr val="39611E"/>
              </a:solidFill>
              <a:effectLst/>
            </a:endParaRPr>
          </a:p>
          <a:p>
            <a:pPr>
              <a:spcBef>
                <a:spcPts val="600"/>
              </a:spcBef>
            </a:pPr>
            <a:r>
              <a:rPr lang="en-US" sz="1600" b="0" i="0" u="none" strike="noStrike">
                <a:solidFill>
                  <a:srgbClr val="39611E"/>
                </a:solidFill>
                <a:effectLst/>
              </a:rPr>
              <a:t>Prices fluctuate due to factors like supply chain issues, weather, and demand.</a:t>
            </a:r>
            <a:endParaRPr lang="en-US" sz="1600" b="0">
              <a:effectLst/>
            </a:endParaRPr>
          </a:p>
          <a:p>
            <a:pPr rtl="0">
              <a:spcBef>
                <a:spcPts val="600"/>
              </a:spcBef>
            </a:pPr>
            <a:r>
              <a:rPr lang="en-US" sz="1600" b="0" i="0" u="none" strike="noStrike">
                <a:solidFill>
                  <a:srgbClr val="39611E"/>
                </a:solidFill>
                <a:effectLst/>
              </a:rPr>
              <a:t>Price volatility presents an interesting challenge for forecasting market behavior.</a:t>
            </a:r>
          </a:p>
          <a:p>
            <a:pPr rtl="0">
              <a:spcBef>
                <a:spcPts val="600"/>
              </a:spcBef>
            </a:pPr>
            <a:endParaRPr lang="en-US" sz="1600" b="0">
              <a:effectLst/>
            </a:endParaRPr>
          </a:p>
          <a:p>
            <a:pPr marL="0" indent="0" fontAlgn="base">
              <a:spcBef>
                <a:spcPts val="600"/>
              </a:spcBef>
              <a:buNone/>
            </a:pPr>
            <a:r>
              <a:rPr lang="en-US" sz="1600" b="1" i="0" u="none" strike="noStrike">
                <a:solidFill>
                  <a:srgbClr val="324427"/>
                </a:solidFill>
                <a:effectLst/>
              </a:rPr>
              <a:t>Consumer Insights:</a:t>
            </a:r>
          </a:p>
          <a:p>
            <a:pPr marL="342900" marR="0" lvl="0" indent="-342900" algn="l" defTabSz="457200" rtl="0" eaLnBrk="1" fontAlgn="auto" latinLnBrk="0" hangingPunct="1">
              <a:spcBef>
                <a:spcPts val="6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rgbClr val="39611E"/>
                </a:solidFill>
                <a:effectLst/>
                <a:uLnTx/>
                <a:uFillTx/>
                <a:ea typeface="+mn-ea"/>
                <a:cs typeface="+mn-cs"/>
              </a:rPr>
              <a:t>Consumers in different regions have different preferences. The dataset reveals regional preferences and consumer behavior. </a:t>
            </a:r>
            <a:endParaRPr lang="en-US" sz="1600" b="1" i="0" u="none" strike="noStrike">
              <a:solidFill>
                <a:srgbClr val="324427"/>
              </a:solidFill>
              <a:effectLst/>
            </a:endParaRPr>
          </a:p>
          <a:p>
            <a:pPr rtl="0" fontAlgn="base">
              <a:spcBef>
                <a:spcPts val="600"/>
              </a:spcBef>
              <a:buFont typeface="Arial" panose="020B0604020202020204" pitchFamily="34" charset="0"/>
              <a:buChar char="•"/>
            </a:pPr>
            <a:endParaRPr lang="en-US" sz="1600" b="1" i="0" u="none" strike="noStrike">
              <a:solidFill>
                <a:srgbClr val="39611E"/>
              </a:solidFill>
              <a:effectLst/>
            </a:endParaRPr>
          </a:p>
          <a:p>
            <a:pPr marL="0" indent="0" rtl="0" fontAlgn="base">
              <a:spcBef>
                <a:spcPts val="600"/>
              </a:spcBef>
              <a:buNone/>
            </a:pPr>
            <a:r>
              <a:rPr lang="en-US" sz="1600" b="1" i="0" u="none" strike="noStrike">
                <a:solidFill>
                  <a:srgbClr val="324427"/>
                </a:solidFill>
                <a:effectLst/>
              </a:rPr>
              <a:t>Data Availability: </a:t>
            </a:r>
            <a:endParaRPr lang="en-US" sz="1600" b="1" i="0" u="none" strike="noStrike">
              <a:solidFill>
                <a:srgbClr val="39611E"/>
              </a:solidFill>
              <a:effectLst/>
            </a:endParaRPr>
          </a:p>
          <a:p>
            <a:pPr rtl="0">
              <a:spcBef>
                <a:spcPts val="600"/>
              </a:spcBef>
            </a:pPr>
            <a:r>
              <a:rPr lang="en-US" sz="1600" b="0" i="0" u="none" strike="noStrike">
                <a:solidFill>
                  <a:srgbClr val="39611E"/>
                </a:solidFill>
                <a:effectLst/>
              </a:rPr>
              <a:t>The dataset offers detailed information on various avocado varieties across regions, providing a comprehensive market view.</a:t>
            </a:r>
            <a:endParaRPr lang="en-US" sz="1600" b="0">
              <a:effectLst/>
            </a:endParaRP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cartoon of a avocado">
            <a:extLst>
              <a:ext uri="{FF2B5EF4-FFF2-40B4-BE49-F238E27FC236}">
                <a16:creationId xmlns:a16="http://schemas.microsoft.com/office/drawing/2014/main" id="{92CA1AAF-6C34-533C-8FFD-77F7B39A5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9535" y="2304845"/>
            <a:ext cx="2997747" cy="2248310"/>
          </a:xfrm>
          <a:prstGeom prst="rect">
            <a:avLst/>
          </a:prstGeom>
        </p:spPr>
      </p:pic>
    </p:spTree>
    <p:extLst>
      <p:ext uri="{BB962C8B-B14F-4D97-AF65-F5344CB8AC3E}">
        <p14:creationId xmlns:p14="http://schemas.microsoft.com/office/powerpoint/2010/main" val="3051905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199B8-FA99-5389-DCEC-A04B8FCEB7AE}"/>
              </a:ext>
            </a:extLst>
          </p:cNvPr>
          <p:cNvSpPr>
            <a:spLocks noGrp="1"/>
          </p:cNvSpPr>
          <p:nvPr>
            <p:ph type="title"/>
          </p:nvPr>
        </p:nvSpPr>
        <p:spPr>
          <a:xfrm>
            <a:off x="1333502" y="609600"/>
            <a:ext cx="8596668" cy="1320800"/>
          </a:xfrm>
        </p:spPr>
        <p:txBody>
          <a:bodyPr>
            <a:normAutofit/>
          </a:bodyPr>
          <a:lstStyle/>
          <a:p>
            <a:r>
              <a:rPr lang="en-US"/>
              <a:t> </a:t>
            </a:r>
            <a:r>
              <a:rPr lang="en-US" sz="3200"/>
              <a:t>DATASET</a:t>
            </a: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4" name="Content Placeholder 2">
            <a:extLst>
              <a:ext uri="{FF2B5EF4-FFF2-40B4-BE49-F238E27FC236}">
                <a16:creationId xmlns:a16="http://schemas.microsoft.com/office/drawing/2014/main" id="{BEDF7011-DA99-3BBB-528B-BB0B52522565}"/>
              </a:ext>
            </a:extLst>
          </p:cNvPr>
          <p:cNvGraphicFramePr>
            <a:graphicFrameLocks noGrp="1"/>
          </p:cNvGraphicFramePr>
          <p:nvPr>
            <p:ph idx="1"/>
            <p:extLst>
              <p:ext uri="{D42A27DB-BD31-4B8C-83A1-F6EECF244321}">
                <p14:modId xmlns:p14="http://schemas.microsoft.com/office/powerpoint/2010/main" val="1593214959"/>
              </p:ext>
            </p:extLst>
          </p:nvPr>
        </p:nvGraphicFramePr>
        <p:xfrm>
          <a:off x="1746493" y="1216685"/>
          <a:ext cx="9452485" cy="4935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5753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74DB2-7EE7-BFDD-B10D-4EEEBD10E0E5}"/>
            </a:ext>
          </a:extLst>
        </p:cNvPr>
        <p:cNvGrpSpPr/>
        <p:nvPr/>
      </p:nvGrpSpPr>
      <p:grpSpPr>
        <a:xfrm>
          <a:off x="0" y="0"/>
          <a:ext cx="0" cy="0"/>
          <a:chOff x="0" y="0"/>
          <a:chExt cx="0" cy="0"/>
        </a:xfrm>
      </p:grpSpPr>
      <p:pic>
        <p:nvPicPr>
          <p:cNvPr id="32" name="Picture 31" descr="Aqua and green fractal background like floral petal">
            <a:extLst>
              <a:ext uri="{FF2B5EF4-FFF2-40B4-BE49-F238E27FC236}">
                <a16:creationId xmlns:a16="http://schemas.microsoft.com/office/drawing/2014/main" id="{DCCC9705-855E-14B5-A0C4-A2B97763302D}"/>
              </a:ext>
            </a:extLst>
          </p:cNvPr>
          <p:cNvPicPr>
            <a:picLocks noChangeAspect="1"/>
          </p:cNvPicPr>
          <p:nvPr/>
        </p:nvPicPr>
        <p:blipFill>
          <a:blip r:embed="rId2">
            <a:duotone>
              <a:schemeClr val="bg2">
                <a:shade val="45000"/>
                <a:satMod val="135000"/>
              </a:schemeClr>
              <a:prstClr val="white"/>
            </a:duotone>
            <a:alphaModFix amt="25000"/>
          </a:blip>
          <a:srcRect t="8747" b="16253"/>
          <a:stretch/>
        </p:blipFill>
        <p:spPr>
          <a:xfrm>
            <a:off x="1" y="10"/>
            <a:ext cx="12191999" cy="6857990"/>
          </a:xfrm>
          <a:prstGeom prst="rect">
            <a:avLst/>
          </a:prstGeom>
        </p:spPr>
      </p:pic>
      <p:sp>
        <p:nvSpPr>
          <p:cNvPr id="19" name="TextBox 18">
            <a:extLst>
              <a:ext uri="{FF2B5EF4-FFF2-40B4-BE49-F238E27FC236}">
                <a16:creationId xmlns:a16="http://schemas.microsoft.com/office/drawing/2014/main" id="{AB8873B7-6BE5-B096-3822-DB0E757713E9}"/>
              </a:ext>
            </a:extLst>
          </p:cNvPr>
          <p:cNvSpPr txBox="1"/>
          <p:nvPr/>
        </p:nvSpPr>
        <p:spPr>
          <a:xfrm>
            <a:off x="1789471" y="2477729"/>
            <a:ext cx="6834344" cy="369332"/>
          </a:xfrm>
          <a:prstGeom prst="rect">
            <a:avLst/>
          </a:prstGeom>
          <a:noFill/>
        </p:spPr>
        <p:txBody>
          <a:bodyPr wrap="square" rtlCol="0">
            <a:spAutoFit/>
          </a:bodyPr>
          <a:lstStyle/>
          <a:p>
            <a:pPr algn="ctr"/>
            <a:endParaRPr lang="en-US"/>
          </a:p>
        </p:txBody>
      </p:sp>
      <p:sp>
        <p:nvSpPr>
          <p:cNvPr id="21" name="Title 20">
            <a:extLst>
              <a:ext uri="{FF2B5EF4-FFF2-40B4-BE49-F238E27FC236}">
                <a16:creationId xmlns:a16="http://schemas.microsoft.com/office/drawing/2014/main" id="{71AEEA81-DCDD-C892-4650-EA81B0457A1D}"/>
              </a:ext>
            </a:extLst>
          </p:cNvPr>
          <p:cNvSpPr>
            <a:spLocks noGrp="1"/>
          </p:cNvSpPr>
          <p:nvPr>
            <p:ph type="ctrTitle"/>
          </p:nvPr>
        </p:nvSpPr>
        <p:spPr/>
        <p:txBody>
          <a:bodyPr/>
          <a:lstStyle/>
          <a:p>
            <a:pPr algn="ctr"/>
            <a:r>
              <a:rPr lang="en-US"/>
              <a:t>DESCRIPTIVE ANALYSIS</a:t>
            </a:r>
          </a:p>
        </p:txBody>
      </p:sp>
    </p:spTree>
    <p:extLst>
      <p:ext uri="{BB962C8B-B14F-4D97-AF65-F5344CB8AC3E}">
        <p14:creationId xmlns:p14="http://schemas.microsoft.com/office/powerpoint/2010/main" val="184914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4D93D4AA-087B-B743-82D3-268A3E1C0BD9}"/>
              </a:ext>
            </a:extLst>
          </p:cNvPr>
          <p:cNvPicPr>
            <a:picLocks noGrp="1" noChangeAspect="1"/>
          </p:cNvPicPr>
          <p:nvPr>
            <p:ph idx="1"/>
          </p:nvPr>
        </p:nvPicPr>
        <p:blipFill>
          <a:blip r:embed="rId2"/>
          <a:stretch>
            <a:fillRect/>
          </a:stretch>
        </p:blipFill>
        <p:spPr>
          <a:xfrm>
            <a:off x="946860" y="1007364"/>
            <a:ext cx="4215108" cy="4026008"/>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A9FF6608-FDF3-C1CF-689E-90056C16CFAF}"/>
              </a:ext>
            </a:extLst>
          </p:cNvPr>
          <p:cNvSpPr txBox="1"/>
          <p:nvPr/>
        </p:nvSpPr>
        <p:spPr>
          <a:xfrm>
            <a:off x="790411" y="5431773"/>
            <a:ext cx="5438305" cy="830997"/>
          </a:xfrm>
          <a:prstGeom prst="rect">
            <a:avLst/>
          </a:prstGeom>
          <a:noFill/>
        </p:spPr>
        <p:txBody>
          <a:bodyPr wrap="square" rtlCol="0">
            <a:spAutoFit/>
          </a:bodyPr>
          <a:lstStyle/>
          <a:p>
            <a:r>
              <a:rPr lang="en-US" sz="1600" b="1" i="0" dirty="0">
                <a:effectLst/>
              </a:rPr>
              <a:t>Insights:</a:t>
            </a:r>
            <a:r>
              <a:rPr lang="en-US" sz="1600" b="0" i="0" dirty="0">
                <a:effectLst/>
              </a:rPr>
              <a:t> The market is primarily driven by small or medium Hass avocados, followed by large Hass avocados, with extra-large Hass avocados playing a minor role.</a:t>
            </a:r>
            <a:endParaRPr lang="en-US" sz="1600" dirty="0"/>
          </a:p>
        </p:txBody>
      </p:sp>
      <p:pic>
        <p:nvPicPr>
          <p:cNvPr id="2050" name="Picture 2">
            <a:extLst>
              <a:ext uri="{FF2B5EF4-FFF2-40B4-BE49-F238E27FC236}">
                <a16:creationId xmlns:a16="http://schemas.microsoft.com/office/drawing/2014/main" id="{196CE6A6-7C35-18DA-7FC9-D0CFBF5FC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763" y="1007364"/>
            <a:ext cx="5660234" cy="40260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AE5E0BD-76D9-6E77-D53C-A1209256BCFF}"/>
              </a:ext>
            </a:extLst>
          </p:cNvPr>
          <p:cNvSpPr txBox="1"/>
          <p:nvPr/>
        </p:nvSpPr>
        <p:spPr>
          <a:xfrm>
            <a:off x="6818022" y="5560727"/>
            <a:ext cx="4950056" cy="584775"/>
          </a:xfrm>
          <a:prstGeom prst="rect">
            <a:avLst/>
          </a:prstGeom>
          <a:noFill/>
        </p:spPr>
        <p:txBody>
          <a:bodyPr wrap="square" lIns="91440" tIns="45720" rIns="91440" bIns="45720" rtlCol="0" anchor="t">
            <a:spAutoFit/>
          </a:bodyPr>
          <a:lstStyle/>
          <a:p>
            <a:r>
              <a:rPr lang="en-US" sz="1600" b="1" i="0">
                <a:effectLst/>
              </a:rPr>
              <a:t>Insights:</a:t>
            </a:r>
            <a:r>
              <a:rPr lang="en-US" sz="1600" b="0" i="0">
                <a:effectLst/>
              </a:rPr>
              <a:t> Organic avocados have a significantly higher price compared to conventional avocados.</a:t>
            </a:r>
            <a:endParaRPr lang="en-US"/>
          </a:p>
        </p:txBody>
      </p:sp>
      <p:sp>
        <p:nvSpPr>
          <p:cNvPr id="14" name="Title 1">
            <a:extLst>
              <a:ext uri="{FF2B5EF4-FFF2-40B4-BE49-F238E27FC236}">
                <a16:creationId xmlns:a16="http://schemas.microsoft.com/office/drawing/2014/main" id="{BBB55AA4-4B71-F292-54BA-63A52329303E}"/>
              </a:ext>
            </a:extLst>
          </p:cNvPr>
          <p:cNvSpPr>
            <a:spLocks noGrp="1"/>
          </p:cNvSpPr>
          <p:nvPr>
            <p:ph type="title"/>
          </p:nvPr>
        </p:nvSpPr>
        <p:spPr>
          <a:xfrm>
            <a:off x="1069138" y="219196"/>
            <a:ext cx="10308379" cy="764746"/>
          </a:xfrm>
        </p:spPr>
        <p:txBody>
          <a:bodyPr>
            <a:normAutofit/>
          </a:bodyPr>
          <a:lstStyle/>
          <a:p>
            <a:pPr algn="ctr"/>
            <a:r>
              <a:rPr lang="en-US" sz="2900"/>
              <a:t>AVOCADO VOLUME AND PRICE BY PRODUCT AND TYPE</a:t>
            </a:r>
          </a:p>
        </p:txBody>
      </p:sp>
    </p:spTree>
    <p:extLst>
      <p:ext uri="{BB962C8B-B14F-4D97-AF65-F5344CB8AC3E}">
        <p14:creationId xmlns:p14="http://schemas.microsoft.com/office/powerpoint/2010/main" val="4228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C273C-41DA-1C66-2846-385565B979CA}"/>
              </a:ext>
            </a:extLst>
          </p:cNvPr>
          <p:cNvSpPr>
            <a:spLocks noGrp="1"/>
          </p:cNvSpPr>
          <p:nvPr>
            <p:ph type="title"/>
          </p:nvPr>
        </p:nvSpPr>
        <p:spPr>
          <a:xfrm>
            <a:off x="1800773" y="198546"/>
            <a:ext cx="8596668" cy="548503"/>
          </a:xfrm>
        </p:spPr>
        <p:txBody>
          <a:bodyPr>
            <a:normAutofit fontScale="90000"/>
          </a:bodyPr>
          <a:lstStyle/>
          <a:p>
            <a:pPr algn="ctr"/>
            <a:r>
              <a:rPr lang="en-US" sz="3200"/>
              <a:t>AVOCADO VOLUME AND PRICE BY REGION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74" name="Picture 2">
            <a:extLst>
              <a:ext uri="{FF2B5EF4-FFF2-40B4-BE49-F238E27FC236}">
                <a16:creationId xmlns:a16="http://schemas.microsoft.com/office/drawing/2014/main" id="{716CD911-7AB9-59C7-5640-EAD4B9D38E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1358" y="1049370"/>
            <a:ext cx="5464567" cy="407196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D1C0B2-4E95-F3ED-FC41-66CC5C285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41" y="1049368"/>
            <a:ext cx="5792044" cy="40669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F91728-3642-3839-7CCF-A3375AA352AD}"/>
              </a:ext>
            </a:extLst>
          </p:cNvPr>
          <p:cNvSpPr txBox="1"/>
          <p:nvPr/>
        </p:nvSpPr>
        <p:spPr>
          <a:xfrm>
            <a:off x="1029581" y="5296477"/>
            <a:ext cx="5071467" cy="1077218"/>
          </a:xfrm>
          <a:prstGeom prst="rect">
            <a:avLst/>
          </a:prstGeom>
          <a:noFill/>
        </p:spPr>
        <p:txBody>
          <a:bodyPr wrap="square" lIns="91440" tIns="45720" rIns="91440" bIns="45720" rtlCol="0" anchor="t">
            <a:spAutoFit/>
          </a:bodyPr>
          <a:lstStyle/>
          <a:p>
            <a:r>
              <a:rPr lang="en-US" sz="1600" b="1" i="0">
                <a:effectLst/>
              </a:rPr>
              <a:t>Insights:</a:t>
            </a:r>
            <a:r>
              <a:rPr lang="en-US" sz="1600" b="0" i="0">
                <a:effectLst/>
              </a:rPr>
              <a:t> Based on the violin plot, </a:t>
            </a:r>
            <a:r>
              <a:rPr lang="en-US" sz="1600" b="0" i="0">
                <a:effectLst/>
                <a:ea typeface="+mn-lt"/>
                <a:cs typeface="+mn-lt"/>
              </a:rPr>
              <a:t>New York </a:t>
            </a:r>
            <a:r>
              <a:rPr lang="en-US" sz="1600">
                <a:ea typeface="+mn-lt"/>
                <a:cs typeface="+mn-lt"/>
              </a:rPr>
              <a:t>has </a:t>
            </a:r>
            <a:r>
              <a:rPr lang="en-US" sz="1600" b="0" i="0">
                <a:effectLst/>
                <a:ea typeface="+mn-lt"/>
                <a:cs typeface="+mn-lt"/>
              </a:rPr>
              <a:t>the highest average price for 4046 avocados, followed by Seattle and Los Angeles, </a:t>
            </a:r>
            <a:r>
              <a:rPr lang="en-US" sz="1600">
                <a:ea typeface="+mn-lt"/>
                <a:cs typeface="+mn-lt"/>
              </a:rPr>
              <a:t>highlighting</a:t>
            </a:r>
            <a:r>
              <a:rPr lang="en-US" sz="1600" b="0" i="0">
                <a:effectLst/>
                <a:ea typeface="+mn-lt"/>
                <a:cs typeface="+mn-lt"/>
              </a:rPr>
              <a:t> regional price differences</a:t>
            </a:r>
            <a:r>
              <a:rPr lang="en-US" sz="1600">
                <a:ea typeface="+mn-lt"/>
                <a:cs typeface="+mn-lt"/>
              </a:rPr>
              <a:t>.</a:t>
            </a:r>
          </a:p>
        </p:txBody>
      </p:sp>
      <p:sp>
        <p:nvSpPr>
          <p:cNvPr id="6" name="TextBox 5">
            <a:extLst>
              <a:ext uri="{FF2B5EF4-FFF2-40B4-BE49-F238E27FC236}">
                <a16:creationId xmlns:a16="http://schemas.microsoft.com/office/drawing/2014/main" id="{64EB55AA-FA3F-6B58-0A7C-A24AEB2AC566}"/>
              </a:ext>
            </a:extLst>
          </p:cNvPr>
          <p:cNvSpPr txBox="1"/>
          <p:nvPr/>
        </p:nvSpPr>
        <p:spPr>
          <a:xfrm>
            <a:off x="6496552" y="5296477"/>
            <a:ext cx="5252597" cy="1077218"/>
          </a:xfrm>
          <a:prstGeom prst="rect">
            <a:avLst/>
          </a:prstGeom>
          <a:noFill/>
        </p:spPr>
        <p:txBody>
          <a:bodyPr wrap="square" lIns="91440" tIns="45720" rIns="91440" bIns="45720" rtlCol="0" anchor="t">
            <a:spAutoFit/>
          </a:bodyPr>
          <a:lstStyle/>
          <a:p>
            <a:r>
              <a:rPr lang="en-US" sz="1600" b="1" i="0">
                <a:effectLst/>
              </a:rPr>
              <a:t>Insights:</a:t>
            </a:r>
            <a:r>
              <a:rPr lang="en-US" sz="1600" b="0" i="0">
                <a:effectLst/>
              </a:rPr>
              <a:t> Los Angeles has the highest total volume of 4046 avocados, followed by </a:t>
            </a:r>
            <a:r>
              <a:rPr lang="en-US" sz="1600"/>
              <a:t>Seattle with</a:t>
            </a:r>
            <a:r>
              <a:rPr lang="en-US" sz="1600" b="0" i="0">
                <a:effectLst/>
              </a:rPr>
              <a:t> </a:t>
            </a:r>
            <a:r>
              <a:rPr lang="en-US" sz="1600"/>
              <a:t>New</a:t>
            </a:r>
            <a:r>
              <a:rPr lang="en-US" sz="1600" b="0" i="0">
                <a:effectLst/>
              </a:rPr>
              <a:t> </a:t>
            </a:r>
            <a:r>
              <a:rPr lang="en-US" sz="1600"/>
              <a:t>York </a:t>
            </a:r>
            <a:r>
              <a:rPr lang="en-US" sz="1600" b="0" i="0">
                <a:effectLst/>
              </a:rPr>
              <a:t>having the lowest volume, indicating smaller market demand.</a:t>
            </a:r>
            <a:endParaRPr lang="en-US" sz="1600"/>
          </a:p>
        </p:txBody>
      </p:sp>
    </p:spTree>
    <p:extLst>
      <p:ext uri="{BB962C8B-B14F-4D97-AF65-F5344CB8AC3E}">
        <p14:creationId xmlns:p14="http://schemas.microsoft.com/office/powerpoint/2010/main" val="354535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261BB-1D78-A603-7B88-4F0053CDBFE4}"/>
              </a:ext>
            </a:extLst>
          </p:cNvPr>
          <p:cNvSpPr>
            <a:spLocks noGrp="1"/>
          </p:cNvSpPr>
          <p:nvPr>
            <p:ph type="title"/>
          </p:nvPr>
        </p:nvSpPr>
        <p:spPr>
          <a:xfrm>
            <a:off x="986759" y="331238"/>
            <a:ext cx="10988767" cy="630882"/>
          </a:xfrm>
        </p:spPr>
        <p:txBody>
          <a:bodyPr>
            <a:normAutofit/>
          </a:bodyPr>
          <a:lstStyle/>
          <a:p>
            <a:pPr algn="ctr"/>
            <a:r>
              <a:rPr lang="en-US" sz="2900"/>
              <a:t>AVOCADO</a:t>
            </a:r>
            <a:r>
              <a:rPr lang="en-US" sz="3200"/>
              <a:t> VOLUME AND PRICE MONTHLY TRENDS BY REGION</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098" name="Picture 2">
            <a:extLst>
              <a:ext uri="{FF2B5EF4-FFF2-40B4-BE49-F238E27FC236}">
                <a16:creationId xmlns:a16="http://schemas.microsoft.com/office/drawing/2014/main" id="{0B3675FB-1245-F510-F618-F21A5CA64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49" y="1235377"/>
            <a:ext cx="5501018" cy="404525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A9677DA-1F63-AA15-D037-00E433FAC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1111" y="1235377"/>
            <a:ext cx="5846461" cy="4034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824096-0969-CC97-988E-B93FFA0AF3F2}"/>
              </a:ext>
            </a:extLst>
          </p:cNvPr>
          <p:cNvSpPr txBox="1"/>
          <p:nvPr/>
        </p:nvSpPr>
        <p:spPr>
          <a:xfrm>
            <a:off x="784586" y="5664873"/>
            <a:ext cx="10958850" cy="830997"/>
          </a:xfrm>
          <a:prstGeom prst="rect">
            <a:avLst/>
          </a:prstGeom>
          <a:noFill/>
        </p:spPr>
        <p:txBody>
          <a:bodyPr wrap="square" lIns="91440" tIns="45720" rIns="91440" bIns="45720" rtlCol="0" anchor="t">
            <a:spAutoFit/>
          </a:bodyPr>
          <a:lstStyle/>
          <a:p>
            <a:r>
              <a:rPr lang="en-US" sz="1600" b="1" i="0">
                <a:effectLst/>
              </a:rPr>
              <a:t>Insights:</a:t>
            </a:r>
            <a:r>
              <a:rPr lang="en-US" sz="1600" b="0" i="0">
                <a:effectLst/>
              </a:rPr>
              <a:t> </a:t>
            </a:r>
            <a:r>
              <a:rPr lang="en-US" sz="1600">
                <a:ea typeface="+mn-lt"/>
                <a:cs typeface="+mn-lt"/>
              </a:rPr>
              <a:t>The total volume sold peaks in warmer months and drops in colder months, while prices show the opposite trend, peaking in colder months. </a:t>
            </a:r>
            <a:r>
              <a:rPr lang="en-US" sz="1600" b="0" i="0">
                <a:effectLst/>
                <a:ea typeface="+mn-lt"/>
                <a:cs typeface="+mn-lt"/>
              </a:rPr>
              <a:t>Los Angeles leads in </a:t>
            </a:r>
            <a:r>
              <a:rPr lang="en-US" sz="1600">
                <a:ea typeface="+mn-lt"/>
                <a:cs typeface="+mn-lt"/>
              </a:rPr>
              <a:t>total </a:t>
            </a:r>
            <a:r>
              <a:rPr lang="en-US" sz="1600" b="0" i="0">
                <a:effectLst/>
                <a:ea typeface="+mn-lt"/>
                <a:cs typeface="+mn-lt"/>
              </a:rPr>
              <a:t>volume, Seattle </a:t>
            </a:r>
            <a:r>
              <a:rPr lang="en-US" sz="1600">
                <a:ea typeface="+mn-lt"/>
                <a:cs typeface="+mn-lt"/>
              </a:rPr>
              <a:t>lags</a:t>
            </a:r>
            <a:r>
              <a:rPr lang="en-US" sz="1600" b="0" i="0">
                <a:effectLst/>
                <a:ea typeface="+mn-lt"/>
                <a:cs typeface="+mn-lt"/>
              </a:rPr>
              <a:t>, and </a:t>
            </a:r>
            <a:r>
              <a:rPr lang="en-US" sz="1600">
                <a:ea typeface="+mn-lt"/>
                <a:cs typeface="+mn-lt"/>
              </a:rPr>
              <a:t>New York has the highest prices</a:t>
            </a:r>
            <a:r>
              <a:rPr lang="en-US" sz="1600" b="0" i="0">
                <a:effectLst/>
                <a:ea typeface="+mn-lt"/>
                <a:cs typeface="+mn-lt"/>
              </a:rPr>
              <a:t>.</a:t>
            </a:r>
            <a:endParaRPr lang="en-US" sz="1600">
              <a:ea typeface="+mn-lt"/>
              <a:cs typeface="+mn-lt"/>
            </a:endParaRPr>
          </a:p>
        </p:txBody>
      </p:sp>
    </p:spTree>
    <p:extLst>
      <p:ext uri="{BB962C8B-B14F-4D97-AF65-F5344CB8AC3E}">
        <p14:creationId xmlns:p14="http://schemas.microsoft.com/office/powerpoint/2010/main" val="222187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72E65-D8E6-D702-8366-BAF7A785B25F}"/>
              </a:ext>
            </a:extLst>
          </p:cNvPr>
          <p:cNvSpPr>
            <a:spLocks noGrp="1"/>
          </p:cNvSpPr>
          <p:nvPr>
            <p:ph type="title"/>
          </p:nvPr>
        </p:nvSpPr>
        <p:spPr>
          <a:xfrm>
            <a:off x="984234" y="195715"/>
            <a:ext cx="5002912" cy="795636"/>
          </a:xfrm>
        </p:spPr>
        <p:txBody>
          <a:bodyPr>
            <a:normAutofit/>
          </a:bodyPr>
          <a:lstStyle/>
          <a:p>
            <a:r>
              <a:rPr lang="en-US" sz="2900"/>
              <a:t>CORRELATION ANALYSIS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122" name="Picture 2">
            <a:extLst>
              <a:ext uri="{FF2B5EF4-FFF2-40B4-BE49-F238E27FC236}">
                <a16:creationId xmlns:a16="http://schemas.microsoft.com/office/drawing/2014/main" id="{444D0832-8E8D-E056-D428-24FE605D1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545" y="754514"/>
            <a:ext cx="7840906" cy="5058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972FA9-BC1C-624B-349D-57500A86129B}"/>
              </a:ext>
            </a:extLst>
          </p:cNvPr>
          <p:cNvSpPr txBox="1"/>
          <p:nvPr/>
        </p:nvSpPr>
        <p:spPr>
          <a:xfrm>
            <a:off x="1456635" y="5821512"/>
            <a:ext cx="9967416" cy="830997"/>
          </a:xfrm>
          <a:prstGeom prst="rect">
            <a:avLst/>
          </a:prstGeom>
          <a:noFill/>
        </p:spPr>
        <p:txBody>
          <a:bodyPr wrap="square" lIns="91440" tIns="45720" rIns="91440" bIns="45720" rtlCol="0" anchor="t">
            <a:spAutoFit/>
          </a:bodyPr>
          <a:lstStyle/>
          <a:p>
            <a:r>
              <a:rPr lang="en-US" sz="1600" b="1" i="0">
                <a:effectLst/>
              </a:rPr>
              <a:t>Insights:</a:t>
            </a:r>
            <a:r>
              <a:rPr lang="en-US" sz="1600" b="0" i="0">
                <a:effectLst/>
              </a:rPr>
              <a:t> The heatmap highlights </a:t>
            </a:r>
            <a:r>
              <a:rPr lang="en-US" sz="1600">
                <a:ea typeface="+mn-lt"/>
                <a:cs typeface="+mn-lt"/>
              </a:rPr>
              <a:t>that Total Volume and 4046 avocados, show the strongest positive correlation, while bag size and price have the strongest negative correlation, indicating larger bags tend to have lower prices.</a:t>
            </a:r>
            <a:endParaRPr lang="en-US" sz="1600"/>
          </a:p>
        </p:txBody>
      </p:sp>
    </p:spTree>
    <p:extLst>
      <p:ext uri="{BB962C8B-B14F-4D97-AF65-F5344CB8AC3E}">
        <p14:creationId xmlns:p14="http://schemas.microsoft.com/office/powerpoint/2010/main" val="33040427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66C652A6F6BE4B81EECA259D55FB87" ma:contentTypeVersion="9" ma:contentTypeDescription="Create a new document." ma:contentTypeScope="" ma:versionID="9ed89e758bc7790ca53dbbb72ee9c196">
  <xsd:schema xmlns:xsd="http://www.w3.org/2001/XMLSchema" xmlns:xs="http://www.w3.org/2001/XMLSchema" xmlns:p="http://schemas.microsoft.com/office/2006/metadata/properties" xmlns:ns3="19a9438b-dd16-468d-9849-94d3bbcc2e2c" xmlns:ns4="6cab4ba8-2588-4c00-8d63-1c98c10a6be3" targetNamespace="http://schemas.microsoft.com/office/2006/metadata/properties" ma:root="true" ma:fieldsID="6b228947800af3e0b9baa835ab1073b4" ns3:_="" ns4:_="">
    <xsd:import namespace="19a9438b-dd16-468d-9849-94d3bbcc2e2c"/>
    <xsd:import namespace="6cab4ba8-2588-4c00-8d63-1c98c10a6be3"/>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a9438b-dd16-468d-9849-94d3bbcc2e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ab4ba8-2588-4c00-8d63-1c98c10a6b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19a9438b-dd16-468d-9849-94d3bbcc2e2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B24409-2CFF-4669-9C1B-51D6B60E462E}">
  <ds:schemaRefs>
    <ds:schemaRef ds:uri="19a9438b-dd16-468d-9849-94d3bbcc2e2c"/>
    <ds:schemaRef ds:uri="6cab4ba8-2588-4c00-8d63-1c98c10a6b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EE90618-DC2A-4FCA-8AD2-B952620BD9E1}">
  <ds:schemaRefs>
    <ds:schemaRef ds:uri="19a9438b-dd16-468d-9849-94d3bbcc2e2c"/>
    <ds:schemaRef ds:uri="6cab4ba8-2588-4c00-8d63-1c98c10a6b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2453229-2B6E-434C-AD11-B01B433E6CDD}">
  <ds:schemaRefs>
    <ds:schemaRef ds:uri="http://schemas.microsoft.com/sharepoint/v3/contenttype/forms"/>
  </ds:schemaRefs>
</ds:datastoreItem>
</file>

<file path=docMetadata/LabelInfo.xml><?xml version="1.0" encoding="utf-8"?>
<clbl:labelList xmlns:clbl="http://schemas.microsoft.com/office/2020/mipLabelMetadata">
  <clbl:label id="{b19c134a-14c9-4d4c-af65-c420f94c8cbb}" enabled="0" method="" siteId="{b19c134a-14c9-4d4c-af65-c420f94c8cbb}" removed="1"/>
</clbl:labelList>
</file>

<file path=docProps/app.xml><?xml version="1.0" encoding="utf-8"?>
<Properties xmlns="http://schemas.openxmlformats.org/officeDocument/2006/extended-properties" xmlns:vt="http://schemas.openxmlformats.org/officeDocument/2006/docPropsVTypes">
  <Template>Facet</Template>
  <TotalTime>0</TotalTime>
  <Words>1274</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Courier New</vt:lpstr>
      <vt:lpstr>Trebuchet MS</vt:lpstr>
      <vt:lpstr>Wingdings 3</vt:lpstr>
      <vt:lpstr>Facet</vt:lpstr>
      <vt:lpstr>AVOCADO  RETAILING  TEAM MEMBERS: GOWTHAMI SINDHU PRIYA SHREERAKSHA SHIVAKUMAR MUSADDIQA AZEEZ KIRUTHIKA RAMADOSS </vt:lpstr>
      <vt:lpstr>INTRODUCTION</vt:lpstr>
      <vt:lpstr>WHY WE CHOSE THIS TOPIC?</vt:lpstr>
      <vt:lpstr> DATASET</vt:lpstr>
      <vt:lpstr>DESCRIPTIVE ANALYSIS</vt:lpstr>
      <vt:lpstr>AVOCADO VOLUME AND PRICE BY PRODUCT AND TYPE</vt:lpstr>
      <vt:lpstr>AVOCADO VOLUME AND PRICE BY REGION</vt:lpstr>
      <vt:lpstr>AVOCADO VOLUME AND PRICE MONTHLY TRENDS BY REGION</vt:lpstr>
      <vt:lpstr>CORRELATION ANALYSIS</vt:lpstr>
      <vt:lpstr>PREDICTIVE ANALYSIS</vt:lpstr>
      <vt:lpstr>SMALL/MEDIUM HASS AVOCADO SALES FORECAST</vt:lpstr>
      <vt:lpstr>SMALL/MEDIUM HASS AVOCADO SALES FORECAST</vt:lpstr>
      <vt:lpstr>SMALL/MEDIUM HASS AVOCADO SALES FORECAST</vt:lpstr>
      <vt:lpstr>SMALL/MEDIUM HASS AVOCADO SALES FORECAST</vt:lpstr>
      <vt:lpstr>PRESCRIPTIVE ANALYSIS</vt:lpstr>
      <vt:lpstr>INTRODUCTION</vt:lpstr>
      <vt:lpstr>DATA VISUALIZATION</vt:lpstr>
      <vt:lpstr>OPTIMIZATION METHODOLOGY </vt:lpstr>
      <vt:lpstr>OPTIMIZATION RESULTS </vt:lpstr>
      <vt:lpstr>SIMULATION</vt:lpstr>
      <vt:lpstr>INSIGHTS AND RECOMMENDATIONS </vt:lpstr>
      <vt:lpstr>CONCLUSION</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Musaddiqa Azeez, FNU</dc:creator>
  <cp:lastModifiedBy>Ramadoss, Kiruthika</cp:lastModifiedBy>
  <cp:revision>12</cp:revision>
  <dcterms:created xsi:type="dcterms:W3CDTF">2024-12-04T04:21:25Z</dcterms:created>
  <dcterms:modified xsi:type="dcterms:W3CDTF">2024-12-06T02:37:00Z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0x0101005966C652A6F6BE4B81EECA259D55FB87</vt:lpwstr>
  </property>
</Properties>
</file>