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xcportal-my.sharepoint.com/personal/v_yamini_dxc_com/Documents/Desktop/PROJECT%20PRINCE/keerthi.x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[keerthi.xl.xlsx]Sheet2!PivotTable1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Sheet2!$B$3:$B$4</c:f>
              <c:strCache>
                <c:ptCount val="1"/>
                <c:pt idx="0">
                  <c:v>BPO</c:v>
                </c:pt>
              </c:strCache>
            </c:strRef>
          </c:tx>
          <c:spPr>
            <a:solidFill>
              <a:schemeClr val="accent1"/>
            </a:solidFill>
            <a:ln>
              <a:noFill/>
            </a:ln>
            <a:effectLst/>
            <a:sp3d/>
          </c:spPr>
          <c:invertIfNegative val="0"/>
          <c:cat>
            <c:strRef>
              <c:f>Sheet2!$A$5:$A$11</c:f>
              <c:strCache>
                <c:ptCount val="6"/>
                <c:pt idx="0">
                  <c:v>BPO</c:v>
                </c:pt>
                <c:pt idx="1">
                  <c:v>employee</c:v>
                </c:pt>
                <c:pt idx="2">
                  <c:v>HR</c:v>
                </c:pt>
                <c:pt idx="3">
                  <c:v>marketing</c:v>
                </c:pt>
                <c:pt idx="4">
                  <c:v>production</c:v>
                </c:pt>
                <c:pt idx="5">
                  <c:v>sales</c:v>
                </c:pt>
              </c:strCache>
            </c:strRef>
          </c:cat>
          <c:val>
            <c:numRef>
              <c:f>Sheet2!$B$5:$B$11</c:f>
              <c:numCache>
                <c:formatCode>General</c:formatCode>
                <c:ptCount val="6"/>
                <c:pt idx="0">
                  <c:v>17</c:v>
                </c:pt>
              </c:numCache>
            </c:numRef>
          </c:val>
          <c:extLst>
            <c:ext xmlns:c16="http://schemas.microsoft.com/office/drawing/2014/chart" uri="{C3380CC4-5D6E-409C-BE32-E72D297353CC}">
              <c16:uniqueId val="{00000000-6048-4D21-B012-189034231667}"/>
            </c:ext>
          </c:extLst>
        </c:ser>
        <c:ser>
          <c:idx val="1"/>
          <c:order val="1"/>
          <c:tx>
            <c:strRef>
              <c:f>Sheet2!$C$3:$C$4</c:f>
              <c:strCache>
                <c:ptCount val="1"/>
                <c:pt idx="0">
                  <c:v>Employee</c:v>
                </c:pt>
              </c:strCache>
            </c:strRef>
          </c:tx>
          <c:spPr>
            <a:solidFill>
              <a:schemeClr val="accent2"/>
            </a:solidFill>
            <a:ln>
              <a:noFill/>
            </a:ln>
            <a:effectLst/>
            <a:sp3d/>
          </c:spPr>
          <c:invertIfNegative val="0"/>
          <c:cat>
            <c:strRef>
              <c:f>Sheet2!$A$5:$A$11</c:f>
              <c:strCache>
                <c:ptCount val="6"/>
                <c:pt idx="0">
                  <c:v>BPO</c:v>
                </c:pt>
                <c:pt idx="1">
                  <c:v>employee</c:v>
                </c:pt>
                <c:pt idx="2">
                  <c:v>HR</c:v>
                </c:pt>
                <c:pt idx="3">
                  <c:v>marketing</c:v>
                </c:pt>
                <c:pt idx="4">
                  <c:v>production</c:v>
                </c:pt>
                <c:pt idx="5">
                  <c:v>sales</c:v>
                </c:pt>
              </c:strCache>
            </c:strRef>
          </c:cat>
          <c:val>
            <c:numRef>
              <c:f>Sheet2!$C$5:$C$11</c:f>
              <c:numCache>
                <c:formatCode>General</c:formatCode>
                <c:ptCount val="6"/>
                <c:pt idx="1">
                  <c:v>17</c:v>
                </c:pt>
              </c:numCache>
            </c:numRef>
          </c:val>
          <c:extLst>
            <c:ext xmlns:c16="http://schemas.microsoft.com/office/drawing/2014/chart" uri="{C3380CC4-5D6E-409C-BE32-E72D297353CC}">
              <c16:uniqueId val="{00000001-6048-4D21-B012-189034231667}"/>
            </c:ext>
          </c:extLst>
        </c:ser>
        <c:ser>
          <c:idx val="2"/>
          <c:order val="2"/>
          <c:tx>
            <c:strRef>
              <c:f>Sheet2!$D$3:$D$4</c:f>
              <c:strCache>
                <c:ptCount val="1"/>
                <c:pt idx="0">
                  <c:v>HR manager</c:v>
                </c:pt>
              </c:strCache>
            </c:strRef>
          </c:tx>
          <c:spPr>
            <a:solidFill>
              <a:schemeClr val="accent3"/>
            </a:solidFill>
            <a:ln>
              <a:noFill/>
            </a:ln>
            <a:effectLst/>
            <a:sp3d/>
          </c:spPr>
          <c:invertIfNegative val="0"/>
          <c:cat>
            <c:strRef>
              <c:f>Sheet2!$A$5:$A$11</c:f>
              <c:strCache>
                <c:ptCount val="6"/>
                <c:pt idx="0">
                  <c:v>BPO</c:v>
                </c:pt>
                <c:pt idx="1">
                  <c:v>employee</c:v>
                </c:pt>
                <c:pt idx="2">
                  <c:v>HR</c:v>
                </c:pt>
                <c:pt idx="3">
                  <c:v>marketing</c:v>
                </c:pt>
                <c:pt idx="4">
                  <c:v>production</c:v>
                </c:pt>
                <c:pt idx="5">
                  <c:v>sales</c:v>
                </c:pt>
              </c:strCache>
            </c:strRef>
          </c:cat>
          <c:val>
            <c:numRef>
              <c:f>Sheet2!$D$5:$D$11</c:f>
              <c:numCache>
                <c:formatCode>General</c:formatCode>
                <c:ptCount val="6"/>
                <c:pt idx="2">
                  <c:v>16</c:v>
                </c:pt>
              </c:numCache>
            </c:numRef>
          </c:val>
          <c:extLst>
            <c:ext xmlns:c16="http://schemas.microsoft.com/office/drawing/2014/chart" uri="{C3380CC4-5D6E-409C-BE32-E72D297353CC}">
              <c16:uniqueId val="{00000002-6048-4D21-B012-189034231667}"/>
            </c:ext>
          </c:extLst>
        </c:ser>
        <c:ser>
          <c:idx val="3"/>
          <c:order val="3"/>
          <c:tx>
            <c:strRef>
              <c:f>Sheet2!$E$3:$E$4</c:f>
              <c:strCache>
                <c:ptCount val="1"/>
                <c:pt idx="0">
                  <c:v>Marketing manager</c:v>
                </c:pt>
              </c:strCache>
            </c:strRef>
          </c:tx>
          <c:spPr>
            <a:solidFill>
              <a:schemeClr val="accent4"/>
            </a:solidFill>
            <a:ln>
              <a:noFill/>
            </a:ln>
            <a:effectLst/>
            <a:sp3d/>
          </c:spPr>
          <c:invertIfNegative val="0"/>
          <c:cat>
            <c:strRef>
              <c:f>Sheet2!$A$5:$A$11</c:f>
              <c:strCache>
                <c:ptCount val="6"/>
                <c:pt idx="0">
                  <c:v>BPO</c:v>
                </c:pt>
                <c:pt idx="1">
                  <c:v>employee</c:v>
                </c:pt>
                <c:pt idx="2">
                  <c:v>HR</c:v>
                </c:pt>
                <c:pt idx="3">
                  <c:v>marketing</c:v>
                </c:pt>
                <c:pt idx="4">
                  <c:v>production</c:v>
                </c:pt>
                <c:pt idx="5">
                  <c:v>sales</c:v>
                </c:pt>
              </c:strCache>
            </c:strRef>
          </c:cat>
          <c:val>
            <c:numRef>
              <c:f>Sheet2!$E$5:$E$11</c:f>
              <c:numCache>
                <c:formatCode>General</c:formatCode>
                <c:ptCount val="6"/>
                <c:pt idx="3">
                  <c:v>17</c:v>
                </c:pt>
              </c:numCache>
            </c:numRef>
          </c:val>
          <c:extLst>
            <c:ext xmlns:c16="http://schemas.microsoft.com/office/drawing/2014/chart" uri="{C3380CC4-5D6E-409C-BE32-E72D297353CC}">
              <c16:uniqueId val="{00000003-6048-4D21-B012-189034231667}"/>
            </c:ext>
          </c:extLst>
        </c:ser>
        <c:ser>
          <c:idx val="4"/>
          <c:order val="4"/>
          <c:tx>
            <c:strRef>
              <c:f>Sheet2!$F$3:$F$4</c:f>
              <c:strCache>
                <c:ptCount val="1"/>
                <c:pt idx="0">
                  <c:v>Production manager</c:v>
                </c:pt>
              </c:strCache>
            </c:strRef>
          </c:tx>
          <c:spPr>
            <a:solidFill>
              <a:schemeClr val="accent5"/>
            </a:solidFill>
            <a:ln>
              <a:noFill/>
            </a:ln>
            <a:effectLst/>
            <a:sp3d/>
          </c:spPr>
          <c:invertIfNegative val="0"/>
          <c:cat>
            <c:strRef>
              <c:f>Sheet2!$A$5:$A$11</c:f>
              <c:strCache>
                <c:ptCount val="6"/>
                <c:pt idx="0">
                  <c:v>BPO</c:v>
                </c:pt>
                <c:pt idx="1">
                  <c:v>employee</c:v>
                </c:pt>
                <c:pt idx="2">
                  <c:v>HR</c:v>
                </c:pt>
                <c:pt idx="3">
                  <c:v>marketing</c:v>
                </c:pt>
                <c:pt idx="4">
                  <c:v>production</c:v>
                </c:pt>
                <c:pt idx="5">
                  <c:v>sales</c:v>
                </c:pt>
              </c:strCache>
            </c:strRef>
          </c:cat>
          <c:val>
            <c:numRef>
              <c:f>Sheet2!$F$5:$F$11</c:f>
              <c:numCache>
                <c:formatCode>General</c:formatCode>
                <c:ptCount val="6"/>
                <c:pt idx="4">
                  <c:v>17</c:v>
                </c:pt>
              </c:numCache>
            </c:numRef>
          </c:val>
          <c:extLst>
            <c:ext xmlns:c16="http://schemas.microsoft.com/office/drawing/2014/chart" uri="{C3380CC4-5D6E-409C-BE32-E72D297353CC}">
              <c16:uniqueId val="{00000004-6048-4D21-B012-189034231667}"/>
            </c:ext>
          </c:extLst>
        </c:ser>
        <c:ser>
          <c:idx val="5"/>
          <c:order val="5"/>
          <c:tx>
            <c:strRef>
              <c:f>Sheet2!$G$3:$G$4</c:f>
              <c:strCache>
                <c:ptCount val="1"/>
                <c:pt idx="0">
                  <c:v>Sales manager</c:v>
                </c:pt>
              </c:strCache>
            </c:strRef>
          </c:tx>
          <c:spPr>
            <a:solidFill>
              <a:schemeClr val="accent6"/>
            </a:solidFill>
            <a:ln>
              <a:noFill/>
            </a:ln>
            <a:effectLst/>
            <a:sp3d/>
          </c:spPr>
          <c:invertIfNegative val="0"/>
          <c:cat>
            <c:strRef>
              <c:f>Sheet2!$A$5:$A$11</c:f>
              <c:strCache>
                <c:ptCount val="6"/>
                <c:pt idx="0">
                  <c:v>BPO</c:v>
                </c:pt>
                <c:pt idx="1">
                  <c:v>employee</c:v>
                </c:pt>
                <c:pt idx="2">
                  <c:v>HR</c:v>
                </c:pt>
                <c:pt idx="3">
                  <c:v>marketing</c:v>
                </c:pt>
                <c:pt idx="4">
                  <c:v>production</c:v>
                </c:pt>
                <c:pt idx="5">
                  <c:v>sales</c:v>
                </c:pt>
              </c:strCache>
            </c:strRef>
          </c:cat>
          <c:val>
            <c:numRef>
              <c:f>Sheet2!$G$5:$G$11</c:f>
              <c:numCache>
                <c:formatCode>General</c:formatCode>
                <c:ptCount val="6"/>
                <c:pt idx="5">
                  <c:v>17</c:v>
                </c:pt>
              </c:numCache>
            </c:numRef>
          </c:val>
          <c:extLst>
            <c:ext xmlns:c16="http://schemas.microsoft.com/office/drawing/2014/chart" uri="{C3380CC4-5D6E-409C-BE32-E72D297353CC}">
              <c16:uniqueId val="{00000005-6048-4D21-B012-189034231667}"/>
            </c:ext>
          </c:extLst>
        </c:ser>
        <c:dLbls>
          <c:showLegendKey val="0"/>
          <c:showVal val="0"/>
          <c:showCatName val="0"/>
          <c:showSerName val="0"/>
          <c:showPercent val="0"/>
          <c:showBubbleSize val="0"/>
        </c:dLbls>
        <c:gapWidth val="150"/>
        <c:shape val="box"/>
        <c:axId val="1136053696"/>
        <c:axId val="1136054176"/>
        <c:axId val="642537648"/>
      </c:bar3DChart>
      <c:catAx>
        <c:axId val="1136053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054176"/>
        <c:crosses val="autoZero"/>
        <c:auto val="1"/>
        <c:lblAlgn val="ctr"/>
        <c:lblOffset val="100"/>
        <c:noMultiLvlLbl val="0"/>
      </c:catAx>
      <c:valAx>
        <c:axId val="1136054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053696"/>
        <c:crosses val="autoZero"/>
        <c:crossBetween val="between"/>
      </c:valAx>
      <c:serAx>
        <c:axId val="64253764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05417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04813" y="5815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05000" y="2819400"/>
            <a:ext cx="9260142" cy="1938992"/>
          </a:xfrm>
          <a:prstGeom prst="rect">
            <a:avLst/>
          </a:prstGeom>
          <a:noFill/>
        </p:spPr>
        <p:txBody>
          <a:bodyPr wrap="square" rtlCol="0">
            <a:spAutoFit/>
          </a:bodyPr>
          <a:lstStyle/>
          <a:p>
            <a:r>
              <a:rPr lang="en-US" sz="2400" dirty="0"/>
              <a:t>STUDENT NAME: </a:t>
            </a:r>
            <a:r>
              <a:rPr lang="en-US" sz="2400" dirty="0" err="1"/>
              <a:t>R.Kiruthika</a:t>
            </a:r>
            <a:endParaRPr lang="en-US" sz="2400" dirty="0"/>
          </a:p>
          <a:p>
            <a:r>
              <a:rPr lang="en-US" sz="2400" dirty="0"/>
              <a:t>REGISTER NO: 312203201</a:t>
            </a:r>
          </a:p>
          <a:p>
            <a:r>
              <a:rPr lang="en-US" sz="2400" dirty="0"/>
              <a:t>DEPARTMENT: </a:t>
            </a:r>
            <a:r>
              <a:rPr lang="en-US" sz="2400" dirty="0" err="1"/>
              <a:t>B.Com</a:t>
            </a:r>
            <a:r>
              <a:rPr lang="en-US" sz="2400" dirty="0"/>
              <a:t>(Accounting and finance)</a:t>
            </a:r>
          </a:p>
          <a:p>
            <a:r>
              <a:rPr lang="en-US" sz="2400" dirty="0"/>
              <a:t>COLLEGE: Prince shri Venkateshwara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771C471-F915-0D71-EABE-D94D3026041E}"/>
              </a:ext>
            </a:extLst>
          </p:cNvPr>
          <p:cNvSpPr txBox="1"/>
          <p:nvPr/>
        </p:nvSpPr>
        <p:spPr>
          <a:xfrm>
            <a:off x="1219201" y="1981200"/>
            <a:ext cx="7696200" cy="3597139"/>
          </a:xfrm>
          <a:prstGeom prst="rect">
            <a:avLst/>
          </a:prstGeom>
          <a:noFill/>
        </p:spPr>
        <p:txBody>
          <a:bodyPr wrap="square" rtlCol="0">
            <a:spAutoFit/>
          </a:bodyPr>
          <a:lstStyle/>
          <a:p>
            <a:pP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Data Model:_ - Employee (ID, Name, Title, Dept) - Department (ID, Name) - Reporting Structure (Employee-to-Manager)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Service Model:_ - Search - Get Details - Update - Sync HR Systems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401C899-3857-5B0B-E947-4E143AD53458}"/>
              </a:ext>
            </a:extLst>
          </p:cNvPr>
          <p:cNvGraphicFramePr/>
          <p:nvPr>
            <p:extLst>
              <p:ext uri="{D42A27DB-BD31-4B8C-83A1-F6EECF244321}">
                <p14:modId xmlns:p14="http://schemas.microsoft.com/office/powerpoint/2010/main" val="3012073078"/>
              </p:ext>
            </p:extLst>
          </p:nvPr>
        </p:nvGraphicFramePr>
        <p:xfrm>
          <a:off x="1743075" y="1447799"/>
          <a:ext cx="7477125" cy="43719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301D14E-176B-CB7A-6C3D-212B96D1A9DA}"/>
              </a:ext>
            </a:extLst>
          </p:cNvPr>
          <p:cNvSpPr txBox="1"/>
          <p:nvPr/>
        </p:nvSpPr>
        <p:spPr>
          <a:xfrm>
            <a:off x="1219200" y="1828800"/>
            <a:ext cx="8610600" cy="4416594"/>
          </a:xfrm>
          <a:prstGeom prst="rect">
            <a:avLst/>
          </a:prstGeom>
          <a:noFill/>
        </p:spPr>
        <p:txBody>
          <a:bodyPr wrap="square" rtlCol="0">
            <a:spAutoFit/>
          </a:bodyPr>
          <a:lstStyle/>
          <a:p>
            <a:pP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 staff directory is a vital tool for modern organizations. It enhances collaboration, productivity, and employee experience. With a staff directory, information is easily accessible and up-to-date. It streamlines communication and facilitates informed decision-making. A well-implemented staff directory is essential for organizational success.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B987D033-2001-F0C9-DC84-40B4C8BF9309}"/>
              </a:ext>
            </a:extLst>
          </p:cNvPr>
          <p:cNvSpPr txBox="1"/>
          <p:nvPr/>
        </p:nvSpPr>
        <p:spPr>
          <a:xfrm>
            <a:off x="2619374" y="2667000"/>
            <a:ext cx="6562379" cy="1384995"/>
          </a:xfrm>
          <a:prstGeom prst="rect">
            <a:avLst/>
          </a:prstGeom>
          <a:noFill/>
        </p:spPr>
        <p:txBody>
          <a:bodyPr wrap="square" rtlCol="0">
            <a:spAutoFit/>
          </a:bodyPr>
          <a:lstStyle/>
          <a:p>
            <a:r>
              <a:rPr lang="en-IN" sz="6600" b="1" kern="0" dirty="0">
                <a:effectLst/>
                <a:latin typeface="Times New Roman" panose="02020603050405020304" pitchFamily="18" charset="0"/>
                <a:ea typeface="Times New Roman" panose="02020603050405020304" pitchFamily="18" charset="0"/>
                <a:cs typeface="Times New Roman" panose="02020603050405020304" pitchFamily="18" charset="0"/>
              </a:rPr>
              <a:t>Staff Directory</a:t>
            </a:r>
            <a:endParaRPr lang="en-IN" sz="66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B1F78A8-28BE-6E00-4695-9C20B29866DB}"/>
              </a:ext>
            </a:extLst>
          </p:cNvPr>
          <p:cNvSpPr txBox="1"/>
          <p:nvPr/>
        </p:nvSpPr>
        <p:spPr>
          <a:xfrm>
            <a:off x="990600" y="1905000"/>
            <a:ext cx="6629400" cy="3816429"/>
          </a:xfrm>
          <a:prstGeom prst="rect">
            <a:avLst/>
          </a:prstGeom>
          <a:noFill/>
        </p:spPr>
        <p:txBody>
          <a:bodyPr wrap="square" rtlCol="0">
            <a:spAutoFit/>
          </a:bodyPr>
          <a:lstStyle/>
          <a:p>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directory helps facilitate communication and collaboration among staff members. The directory may also include additional details like employee photos, bios, or skills. It is usually maintained by the HR or IT department. The staff directory is a valuable resource for both new and existing employees.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B2EC602-3A1A-187F-47EE-40F522A653B7}"/>
              </a:ext>
            </a:extLst>
          </p:cNvPr>
          <p:cNvSpPr txBox="1"/>
          <p:nvPr/>
        </p:nvSpPr>
        <p:spPr>
          <a:xfrm>
            <a:off x="990600" y="2019300"/>
            <a:ext cx="7239000" cy="4131067"/>
          </a:xfrm>
          <a:prstGeom prst="rect">
            <a:avLst/>
          </a:prstGeom>
          <a:noFill/>
        </p:spPr>
        <p:txBody>
          <a:bodyPr wrap="square" rtlCol="0">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It facilitates communication and collaboration among staff. It provides basic information about employees, including name, job title, and contact details. It may also include department, location, and reporting manager. It can be in a physical or digital format, such as a booklet or intranet page. It is typically maintained by the HR or IT department. It is a valuable resource for employees to connect and find information.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A750F866-ABD1-11FB-B45E-E7FBDB234301}"/>
              </a:ext>
            </a:extLst>
          </p:cNvPr>
          <p:cNvSpPr txBox="1"/>
          <p:nvPr/>
        </p:nvSpPr>
        <p:spPr>
          <a:xfrm>
            <a:off x="914400" y="2019300"/>
            <a:ext cx="5943600" cy="4750403"/>
          </a:xfrm>
          <a:prstGeom prst="rect">
            <a:avLst/>
          </a:prstGeom>
          <a:noFill/>
        </p:spPr>
        <p:txBody>
          <a:bodyPr wrap="square" rtlCol="0">
            <a:spAutoFit/>
          </a:bodyPr>
          <a:lstStyle/>
          <a:p>
            <a:pPr marL="342900" indent="-342900">
              <a:lnSpc>
                <a:spcPct val="107000"/>
              </a:lnSpc>
              <a:spcAft>
                <a:spcPts val="800"/>
              </a:spcAft>
              <a:buAutoNum type="arabicPeriod"/>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Employees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2. Managers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3. HR Department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4. IT Department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5. New Employees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6. Administrative Assistant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7. Department Heads </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8. Customer or clients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B631D1B-77D7-093C-C899-BA43F26410EE}"/>
              </a:ext>
            </a:extLst>
          </p:cNvPr>
          <p:cNvSpPr txBox="1"/>
          <p:nvPr/>
        </p:nvSpPr>
        <p:spPr>
          <a:xfrm>
            <a:off x="3048000" y="2209800"/>
            <a:ext cx="6096000" cy="3693319"/>
          </a:xfrm>
          <a:prstGeom prst="rect">
            <a:avLst/>
          </a:prstGeom>
          <a:noFill/>
        </p:spPr>
        <p:txBody>
          <a:bodyPr wrap="square" rtlCol="0">
            <a:spAutoFit/>
          </a:bodyPr>
          <a:lstStyle/>
          <a:p>
            <a:r>
              <a:rPr lang="en-IN" sz="3600" kern="0" dirty="0">
                <a:effectLst/>
                <a:latin typeface="Times New Roman" panose="02020603050405020304" pitchFamily="18" charset="0"/>
                <a:ea typeface="Times New Roman" panose="02020603050405020304" pitchFamily="18" charset="0"/>
                <a:cs typeface="Times New Roman" panose="02020603050405020304" pitchFamily="18" charset="0"/>
              </a:rPr>
              <a:t>Solution: Cloud-based staff directory platform </a:t>
            </a:r>
          </a:p>
          <a:p>
            <a:endParaRPr lang="en-IN" sz="3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3600" kern="0" dirty="0">
                <a:effectLst/>
                <a:latin typeface="Times New Roman" panose="02020603050405020304" pitchFamily="18" charset="0"/>
                <a:ea typeface="Times New Roman" panose="02020603050405020304" pitchFamily="18" charset="0"/>
                <a:cs typeface="Times New Roman" panose="02020603050405020304" pitchFamily="18" charset="0"/>
              </a:rPr>
              <a:t>Value Proposition: Connect, communicate, and collaborate with ease.</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69AF0477-0689-15B6-79B1-9235304DA586}"/>
              </a:ext>
            </a:extLst>
          </p:cNvPr>
          <p:cNvSpPr txBox="1"/>
          <p:nvPr/>
        </p:nvSpPr>
        <p:spPr>
          <a:xfrm>
            <a:off x="1371600" y="1676400"/>
            <a:ext cx="7315200" cy="4443781"/>
          </a:xfrm>
          <a:prstGeom prst="rect">
            <a:avLst/>
          </a:prstGeom>
          <a:noFill/>
        </p:spPr>
        <p:txBody>
          <a:bodyPr wrap="square" rtlCol="0">
            <a:spAutoFit/>
          </a:bodyPr>
          <a:lstStyle/>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Staff Directory Data Set</a:t>
            </a: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Employee info: </a:t>
            </a: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N</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ame</a:t>
            </a:r>
          </a:p>
          <a:p>
            <a:pPr>
              <a:lnSpc>
                <a:spcPct val="107000"/>
              </a:lnSpc>
              <a:spcAft>
                <a:spcPts val="800"/>
              </a:spcAft>
            </a:pP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Title</a:t>
            </a:r>
          </a:p>
          <a:p>
            <a:pPr>
              <a:lnSpc>
                <a:spcPct val="107000"/>
              </a:lnSpc>
              <a:spcAft>
                <a:spcPts val="800"/>
              </a:spcAft>
            </a:pP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Department</a:t>
            </a:r>
            <a:endParaRPr lang="en-IN"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Contact</a:t>
            </a:r>
          </a:p>
          <a:p>
            <a:pPr>
              <a:lnSpc>
                <a:spcPct val="107000"/>
              </a:lnSpc>
              <a:spcAft>
                <a:spcPts val="800"/>
              </a:spcAft>
            </a:pP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Manager</a:t>
            </a:r>
          </a:p>
          <a:p>
            <a:pPr>
              <a:lnSpc>
                <a:spcPct val="107000"/>
              </a:lnSpc>
              <a:spcAft>
                <a:spcPts val="800"/>
              </a:spcAft>
            </a:pPr>
            <a:r>
              <a:rPr lang="en-IN" sz="2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C8DA908-2822-4C42-2621-79531386F235}"/>
              </a:ext>
            </a:extLst>
          </p:cNvPr>
          <p:cNvSpPr txBox="1"/>
          <p:nvPr/>
        </p:nvSpPr>
        <p:spPr>
          <a:xfrm>
            <a:off x="2743200" y="2133599"/>
            <a:ext cx="6705600" cy="3111429"/>
          </a:xfrm>
          <a:prstGeom prst="rect">
            <a:avLst/>
          </a:prstGeom>
          <a:noFill/>
        </p:spPr>
        <p:txBody>
          <a:bodyPr wrap="square" rtlCol="0">
            <a:spAutoFit/>
          </a:bodyPr>
          <a:lstStyle/>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1. Intelligent Search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2. Personalized Profiles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3. Seamless Integration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4. Mobile Access </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5. Actionable Analytic</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198</TotalTime>
  <Words>421</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 V</cp:lastModifiedBy>
  <cp:revision>13</cp:revision>
  <dcterms:created xsi:type="dcterms:W3CDTF">2024-03-29T15:07:22Z</dcterms:created>
  <dcterms:modified xsi:type="dcterms:W3CDTF">2024-09-01T08:19:49Z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