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Inter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Inter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Inter-italic.fntdata"/><Relationship Id="rId21" Type="http://schemas.openxmlformats.org/officeDocument/2006/relationships/slide" Target="slides/slide16.xml"/><Relationship Id="rId43" Type="http://schemas.openxmlformats.org/officeDocument/2006/relationships/font" Target="fonts/Inter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Int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67d83db82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67d83db8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67d83db82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267d83db82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6611feac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26611feac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6611feac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26611feac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267d83db8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267d83db8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67d83db8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267d83db8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267d83db8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267d83db8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267d83db8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267d83db8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67d83db8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267d83db8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67d83db8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267d83db8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267d83db8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267d83db8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267d83db8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267d83db8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267d83db8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267d83db8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26611feac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26611feac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26611feac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26611feac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267d83db8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267d83db8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267d83db8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267d83db8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267d83db8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267d83db8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267d83db8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267d83db8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267d83db8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267d83db8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267d83db8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267d83db8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e678e2f0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e678e2f0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dfdf354b6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dfdf354b6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dfdf354b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dfdf354b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dfdf354b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dfdf354b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f9019da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f9019da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6611feac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6611feac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6611feac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6611feac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6611feac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26611feac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67d83db8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67d83db8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67d83db8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67d83db8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Django and Database</a:t>
            </a: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. Lesson 11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SQL. Джоины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38" name="Google Shape;13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44" name="Google Shape;14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46" name="Google Shape;14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4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48" name="Google Shape;14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Обзор различных типов джоинов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Джоины</a:t>
            </a:r>
            <a:endParaRPr/>
          </a:p>
        </p:txBody>
      </p:sp>
      <p:pic>
        <p:nvPicPr>
          <p:cNvPr descr="preencoded.png" id="155" name="Google Shape;15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6" name="Google Shape;15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Джоины (</a:t>
            </a:r>
            <a:r>
              <a:rPr b="1" lang="en" sz="2000">
                <a:solidFill>
                  <a:schemeClr val="dk1"/>
                </a:solidFill>
              </a:rPr>
              <a:t>joins</a:t>
            </a:r>
            <a:r>
              <a:rPr lang="en" sz="2000">
                <a:solidFill>
                  <a:schemeClr val="dk1"/>
                </a:solidFill>
              </a:rPr>
              <a:t>) в </a:t>
            </a:r>
            <a:r>
              <a:rPr i="1" lang="en" sz="2000">
                <a:solidFill>
                  <a:srgbClr val="A64D79"/>
                </a:solidFill>
              </a:rPr>
              <a:t>SQL</a:t>
            </a:r>
            <a:r>
              <a:rPr lang="en" sz="2000">
                <a:solidFill>
                  <a:schemeClr val="dk1"/>
                </a:solidFill>
              </a:rPr>
              <a:t> — это мощный инструмент, который позволяет объединять строки из двух или более таблиц на основе связанного столбца между ними. Джоины используются для получения данных, которые находятся в разных таблицах, но связаны между собой. Это особенно полезно в реляционных базах данных, где данные часто нормализованы и разделены на несколько таблиц для избежания дублирования и обеспечения целостности данных.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Типы джоинов</a:t>
            </a:r>
            <a:endParaRPr/>
          </a:p>
        </p:txBody>
      </p:sp>
      <p:pic>
        <p:nvPicPr>
          <p:cNvPr descr="preencoded.png" id="163" name="Google Shape;16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4" name="Google Shape;16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4639" y="1017723"/>
            <a:ext cx="7334710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 JOIN (Внутреннее соединение)</a:t>
            </a:r>
            <a:endParaRPr/>
          </a:p>
        </p:txBody>
      </p:sp>
      <p:pic>
        <p:nvPicPr>
          <p:cNvPr descr="preencoded.png" id="171" name="Google Shape;17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2" name="Google Shape;17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Возвращает только те строки, которые имеют соответствующие значения в обеих таблицах.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a.column1, b.column2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table1 a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INNER JOIN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table2 b 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a.common_column = b.common_column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(OUTER) JOIN (Левое внешнее соединение)</a:t>
            </a:r>
            <a:endParaRPr/>
          </a:p>
        </p:txBody>
      </p:sp>
      <p:pic>
        <p:nvPicPr>
          <p:cNvPr descr="preencoded.png" id="179" name="Google Shape;17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0" name="Google Shape;18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Возвращает все строки из левой таблицы и соответствующие строки из правой таблицы. Если нет соответствующей строки в правой таблице, результат будет содержать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2000">
                <a:solidFill>
                  <a:schemeClr val="dk1"/>
                </a:solidFill>
              </a:rPr>
              <a:t> для столбцов из правой таблицы.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a.column1, b.column2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table1 a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LEFT JOIN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table2 b 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a.common_column = b.common_column;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(OUTER) JOIN (Правое внешнее соединение)</a:t>
            </a:r>
            <a:endParaRPr/>
          </a:p>
        </p:txBody>
      </p:sp>
      <p:pic>
        <p:nvPicPr>
          <p:cNvPr descr="preencoded.png" id="187" name="Google Shape;18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8" name="Google Shape;18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Возвращает все строки из правой таблицы и соответствующие строки из левой таблицы. Если нет соответствующей строки в левой таблице, результат будет содержать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2000">
                <a:solidFill>
                  <a:schemeClr val="dk1"/>
                </a:solidFill>
              </a:rPr>
              <a:t> для столбцов из левой таблицы.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a.column1, b.column2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table1 a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RIGHT JOIN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table2 b 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a.common_column = b.common_column;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OUTER JOIN (Полное внешнее соединение)</a:t>
            </a:r>
            <a:endParaRPr/>
          </a:p>
        </p:txBody>
      </p:sp>
      <p:pic>
        <p:nvPicPr>
          <p:cNvPr descr="preencoded.png" id="195" name="Google Shape;19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6" name="Google Shape;19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Возвращает все строки, когда есть соответствие в одной из таблиц. Если нет соответствующей строки в одной из таблиц, результат будет содержать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2000">
                <a:solidFill>
                  <a:schemeClr val="dk1"/>
                </a:solidFill>
              </a:rPr>
              <a:t> для столбцов из этой таблицы.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a.column1, b.column2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table1 a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FULL 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OUTER 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table2 b 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a.common_column = b.common_column;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Для чего нужны джоины?</a:t>
            </a:r>
            <a:endParaRPr/>
          </a:p>
        </p:txBody>
      </p:sp>
      <p:pic>
        <p:nvPicPr>
          <p:cNvPr descr="preencoded.png" id="203" name="Google Shape;20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4" name="Google Shape;20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</a:rPr>
              <a:t>Объединение данных: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Джоины позволяют объединять данные из нескольких таблиц, что особенно полезно в нормализованных базах данных, где данные разделены на несколько таблиц для избежания дублирования.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653600"/>
            <a:ext cx="5827500" cy="29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Обзор различных типов джоинов: Внутренние, внешние и кросс-джоины, их синтаксис и примеры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Синтаксические конструкции: Команды INNER JOIN, LEFT JOIN, RIGHT JOIN, CROSS JOIN.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Написание джоинов: Написание SQL-запросов с джоинами для соединения данных из разных таблиц.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Для чего нужны джоины?</a:t>
            </a:r>
            <a:endParaRPr/>
          </a:p>
        </p:txBody>
      </p:sp>
      <p:pic>
        <p:nvPicPr>
          <p:cNvPr descr="preencoded.png" id="211" name="Google Shape;21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2" name="Google Shape;21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</a:rPr>
              <a:t>Улучшение производительности: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Использование джоинов может улучшить производительность запросов, так как позволяет избежать необходимости выполнения нескольких отдельных запросов и последующего объединения данных на уровне приложения.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Для чего нужны джоины?</a:t>
            </a:r>
            <a:endParaRPr/>
          </a:p>
        </p:txBody>
      </p:sp>
      <p:pic>
        <p:nvPicPr>
          <p:cNvPr descr="preencoded.png" id="219" name="Google Shape;21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0" name="Google Shape;22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</a:rPr>
              <a:t>Гибкость запросов: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Джоины предоставляют гибкость в формировании сложных запросов, позволяя комбинировать данные из разных таблиц на основе различных условий.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Для чего нужны джоины?</a:t>
            </a:r>
            <a:endParaRPr/>
          </a:p>
        </p:txBody>
      </p:sp>
      <p:pic>
        <p:nvPicPr>
          <p:cNvPr descr="preencoded.png" id="227" name="Google Shape;22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8" name="Google Shape;22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</a:rPr>
              <a:t>Обеспечение целостности данных: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Джоины помогают поддерживать целостность данных, так как позволяют объединять данные на основе связанных столбцов, что предотвращает дублирование и ошибки в данных.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35" name="Google Shape;23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37" name="Google Shape;23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3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39" name="Google Shape;239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Написание джоинов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Предварительная подготовка</a:t>
            </a:r>
            <a:endParaRPr/>
          </a:p>
        </p:txBody>
      </p:sp>
      <p:pic>
        <p:nvPicPr>
          <p:cNvPr descr="preencoded.png" id="246" name="Google Shape;24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7" name="Google Shape;24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Изменение поля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category_id</a:t>
            </a:r>
            <a:r>
              <a:rPr lang="en">
                <a:solidFill>
                  <a:schemeClr val="dk1"/>
                </a:solidFill>
              </a:rPr>
              <a:t> в таблице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news_article</a:t>
            </a:r>
            <a:r>
              <a:rPr lang="en">
                <a:solidFill>
                  <a:schemeClr val="dk1"/>
                </a:solidFill>
              </a:rPr>
              <a:t>. Теперь поле может быть пустым: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news_article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ALTER COLUMN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category_id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DROP NOT NULL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Предварительная подготовка</a:t>
            </a:r>
            <a:endParaRPr/>
          </a:p>
        </p:txBody>
      </p:sp>
      <p:pic>
        <p:nvPicPr>
          <p:cNvPr descr="preencoded.png" id="254" name="Google Shape;25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5" name="Google Shape;25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Добавление двух новых категорий: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news_category (name)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'Погода'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news_category (name)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'СРОЧНО'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Предварительная подготовка</a:t>
            </a:r>
            <a:endParaRPr/>
          </a:p>
        </p:txBody>
      </p:sp>
      <p:pic>
        <p:nvPicPr>
          <p:cNvPr descr="preencoded.png" id="262" name="Google Shape;26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3" name="Google Shape;26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Этот запрос обновляет таблицу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news_article</a:t>
            </a:r>
            <a:r>
              <a:rPr lang="en">
                <a:solidFill>
                  <a:schemeClr val="dk1"/>
                </a:solidFill>
              </a:rPr>
              <a:t>, устанавливая значение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category_id</a:t>
            </a:r>
            <a:r>
              <a:rPr lang="en">
                <a:solidFill>
                  <a:schemeClr val="dk1"/>
                </a:solidFill>
              </a:rPr>
              <a:t> в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>
                <a:solidFill>
                  <a:schemeClr val="dk1"/>
                </a:solidFill>
              </a:rPr>
              <a:t> для всех статей, содержание которых не содержит слов </a:t>
            </a:r>
            <a:r>
              <a:rPr b="1"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'городе'</a:t>
            </a:r>
            <a:r>
              <a:rPr lang="en">
                <a:solidFill>
                  <a:schemeClr val="dk1"/>
                </a:solidFill>
              </a:rPr>
              <a:t> и </a:t>
            </a:r>
            <a:r>
              <a:rPr b="1"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'довольны'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Оператор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NOT LIKE</a:t>
            </a:r>
            <a:r>
              <a:rPr lang="en">
                <a:solidFill>
                  <a:schemeClr val="dk1"/>
                </a:solidFill>
              </a:rPr>
              <a:t> используется для проверки, что строка не содержит указанного шаблона.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news_article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category_id =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content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NOT LIKE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'%городе%'</a:t>
            </a:r>
            <a:endParaRPr b="1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content 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NOT LIKE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'%довольны%'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 JOIN</a:t>
            </a:r>
            <a:endParaRPr/>
          </a:p>
        </p:txBody>
      </p:sp>
      <p:pic>
        <p:nvPicPr>
          <p:cNvPr descr="preencoded.png" id="270" name="Google Shape;27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1" name="Google Shape;27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Пример 1: Получение списка статей и их категорий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SELECT news_article.title, news_category.name AS category_name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FROM news_article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INNER JOIN news_category ON news_article.category_id = news_category.id;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Пример 2: Получение списка статей и их тегов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SELECT news_article.title, news_tag.name AS tag_name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FROM news_article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INNER JOIN news_article_tags ON news_article.id = news_article_tags.article_id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INNER JOIN news_tag ON news_article_tags.tag_id = news_tag.id;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JOIN</a:t>
            </a:r>
            <a:endParaRPr/>
          </a:p>
        </p:txBody>
      </p:sp>
      <p:pic>
        <p:nvPicPr>
          <p:cNvPr descr="preencoded.png" id="278" name="Google Shape;27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9" name="Google Shape;27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Пример 1: Получение всех статей и их категорий, даже если у некоторых статей нет категории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SELECT news_article.title, news_category.name AS category_name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FROM news_article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LEFT JOIN news_category ON news_article.category_id = news_category.id;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Пример 2: Получение всех статей и их тегов, даже если у некоторых статей нет тегов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SELECT news_article.title, news_tag.name AS tag_name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FROM news_article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LEFT JOIN news_article_tags ON news_article.id = news_article_tags.article_id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LEFT JOIN news_tag ON news_article_tags.tag_id = news_tag.id;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86" name="Google Shape;28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7" name="Google Shape;28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Пример 1: Получение всех статей и их категорий, даже если у некоторых статей нет категории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SELECT news_article.title, news_category.name AS category_name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FROM news_article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LEFT JOIN news_category ON news_article.category_id = news_category.id;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Пример 2: Получение всех статей и их тегов, даже если у некоторых статей нет тегов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SELECT news_article.title, news_tag.name AS tag_name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FROM news_article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RIGHT JOIN news_article_tags ON news_article.id = news_article_tags.article_id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RIGHT JOIN news_tag ON news_article_tags.tag_id = news_tag.id;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Сортировка по параметрам из GET-запроса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OUTER JOIN</a:t>
            </a:r>
            <a:endParaRPr/>
          </a:p>
        </p:txBody>
      </p:sp>
      <p:pic>
        <p:nvPicPr>
          <p:cNvPr descr="preencoded.png" id="294" name="Google Shape;29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5" name="Google Shape;295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Пример 1: Получение всех статей и всех категорий, даже если у некоторых статей нет категории или у некоторых категорий нет статей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SELECT news_article.title, news_category.name AS category_name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FROM news_article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FULL OUTER JOIN news_category ON news_article.category_id = news_category.id;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Пример 2: Получение всех статей и всех тегов, даже если у некоторых статей нет тегов или у некоторых тегов нет статей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SELECT news_article.title, news_tag.name AS tag_name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FROM news_article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FULL OUTER JOIN news_article_tags ON news_article.id = news_article_tags.article_id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FULL OUTER JOIN news_tag ON news_article_tags.tag_id = news_tag.id;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02" name="Google Shape;302;p43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Рассказать про типы джоинов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Показать примеры запросов на объединения.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303" name="Google Shape;30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4" name="Google Shape;304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310" name="Google Shape;310;p44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exercise_2.py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3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11" name="Google Shape;31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2" name="Google Shape;31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23" name="Google Shape;323;p46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24" name="Google Shape;32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330" name="Google Shape;33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7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32" name="Google Shape;332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3" name="Google Shape;333;p47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34" name="Google Shape;334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7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40" name="Google Shape;34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1" name="Google Shape;341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343" name="Google Shape;343;p48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homework.py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Считывание параметров из GET-запроса</a:t>
            </a:r>
            <a:endParaRPr/>
          </a:p>
        </p:txBody>
      </p:sp>
      <p:pic>
        <p:nvPicPr>
          <p:cNvPr descr="preencoded.png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sort = request.GET.get(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'sort'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'publication_date'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# по умолчанию сортируем по дате загрузки</a:t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 = request.GET.get(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'order'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'desc'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# по умолчанию сортируем по убыванию</a:t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Метод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request.GET.get()</a:t>
            </a:r>
            <a:r>
              <a:rPr lang="en" sz="1600">
                <a:solidFill>
                  <a:schemeClr val="dk1"/>
                </a:solidFill>
              </a:rPr>
              <a:t> используется для получения параметров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" sz="1600">
                <a:solidFill>
                  <a:schemeClr val="dk1"/>
                </a:solidFill>
              </a:rPr>
              <a:t> и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" sz="1600">
                <a:solidFill>
                  <a:schemeClr val="dk1"/>
                </a:solidFill>
              </a:rPr>
              <a:t> из </a:t>
            </a:r>
            <a:r>
              <a:rPr b="1" lang="en" sz="1600">
                <a:solidFill>
                  <a:schemeClr val="dk1"/>
                </a:solidFill>
              </a:rPr>
              <a:t>GET</a:t>
            </a:r>
            <a:r>
              <a:rPr lang="en" sz="1600">
                <a:solidFill>
                  <a:schemeClr val="dk1"/>
                </a:solidFill>
              </a:rPr>
              <a:t>-запроса.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Если параметр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" sz="1600">
                <a:solidFill>
                  <a:schemeClr val="dk1"/>
                </a:solidFill>
              </a:rPr>
              <a:t> не указан, по умолчанию используется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publication_date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Если параметр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" sz="1600">
                <a:solidFill>
                  <a:schemeClr val="dk1"/>
                </a:solidFill>
              </a:rPr>
              <a:t> не указан, по умолчанию используется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esc</a:t>
            </a:r>
            <a:r>
              <a:rPr lang="en" sz="1600">
                <a:solidFill>
                  <a:schemeClr val="dk1"/>
                </a:solidFill>
              </a:rPr>
              <a:t> (по убыванию).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Проверка разрешенных полей для сортировки</a:t>
            </a:r>
            <a:endParaRPr/>
          </a:p>
        </p:txBody>
      </p:sp>
      <p:pic>
        <p:nvPicPr>
          <p:cNvPr descr="preencoded.png"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3" name="Google Shape;9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valid_sort_fields = {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'publication_date'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'views'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sort not in valid_sort_fields: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sort =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'publication_date'</a:t>
            </a:r>
            <a:endParaRPr b="1" sz="16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  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Мы определяем множество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valid_sort_fields</a:t>
            </a:r>
            <a:r>
              <a:rPr lang="en" sz="1600">
                <a:solidFill>
                  <a:schemeClr val="dk1"/>
                </a:solidFill>
              </a:rPr>
              <a:t>, которое содержит разрешенные поля для сортировки: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publication_date</a:t>
            </a:r>
            <a:r>
              <a:rPr lang="en" sz="1600">
                <a:solidFill>
                  <a:schemeClr val="dk1"/>
                </a:solidFill>
              </a:rPr>
              <a:t> и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views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Если значение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" sz="1600">
                <a:solidFill>
                  <a:schemeClr val="dk1"/>
                </a:solidFill>
              </a:rPr>
              <a:t> не входит в множество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valid_sort_fields</a:t>
            </a:r>
            <a:r>
              <a:rPr lang="en" sz="1600">
                <a:solidFill>
                  <a:schemeClr val="dk1"/>
                </a:solidFill>
              </a:rPr>
              <a:t>, мы устанавливаем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" sz="1600">
                <a:solidFill>
                  <a:schemeClr val="dk1"/>
                </a:solidFill>
              </a:rPr>
              <a:t> 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publication_date</a:t>
            </a:r>
            <a:r>
              <a:rPr lang="en" sz="1600">
                <a:solidFill>
                  <a:schemeClr val="dk1"/>
                </a:solidFill>
              </a:rPr>
              <a:t> по умолчанию.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Обработка направления сортировки</a:t>
            </a:r>
            <a:endParaRPr/>
          </a:p>
        </p:txBody>
      </p:sp>
      <p:pic>
        <p:nvPicPr>
          <p:cNvPr descr="preencoded.png"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order ==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'asc'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order_by = sort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order_by =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f'-{sort}'</a:t>
            </a:r>
            <a:endParaRPr b="1" sz="16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  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Мы проверяем значение параметра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Если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" sz="1600">
                <a:solidFill>
                  <a:schemeClr val="dk1"/>
                </a:solidFill>
              </a:rPr>
              <a:t> равен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asc</a:t>
            </a:r>
            <a:r>
              <a:rPr lang="en" sz="1600">
                <a:solidFill>
                  <a:schemeClr val="dk1"/>
                </a:solidFill>
              </a:rPr>
              <a:t> (по возрастанию), мы устанавливаем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order_by</a:t>
            </a:r>
            <a:r>
              <a:rPr lang="en" sz="1600">
                <a:solidFill>
                  <a:schemeClr val="dk1"/>
                </a:solidFill>
              </a:rPr>
              <a:t> 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 противном случае (по убыванию), мы устанавливаем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order_by</a:t>
            </a:r>
            <a:r>
              <a:rPr lang="en" sz="1600">
                <a:solidFill>
                  <a:schemeClr val="dk1"/>
                </a:solidFill>
              </a:rPr>
              <a:t> 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f'-{sort}'</a:t>
            </a:r>
            <a:r>
              <a:rPr lang="en" sz="1600">
                <a:solidFill>
                  <a:schemeClr val="dk1"/>
                </a:solidFill>
              </a:rPr>
              <a:t>, добавляя символ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600">
                <a:solidFill>
                  <a:schemeClr val="dk1"/>
                </a:solidFill>
              </a:rPr>
              <a:t> перед полем сортировки, чтобы указать порядок по убыванию.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Сортировка через URL в приложении itg</a:t>
            </a:r>
            <a:endParaRPr/>
          </a:p>
        </p:txBody>
      </p:sp>
      <p:pic>
        <p:nvPicPr>
          <p:cNvPr descr="preencoded.png"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9" name="Google Shape;10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Сортировка по дате добавления в убывающем порядке (по умолчанию):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/cards/catalog/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Сортировка по количеству просмотров в убывающем порядке: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/cards/catalog/?sort=views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Сортировка по количеству просмотров в возрастающем порядке: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/cards/catalog/?sort=views&amp;order=asc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Сортировка по дате добавления в возрастающем порядке: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/cards/catalog/?sort=publication_date&amp;order=asc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Как работать с сортировкой в GET-запросах.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117" name="Google Shape;11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8" name="Google Shape;11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124" name="Google Shape;124;p21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exercise_1.py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3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25" name="Google Shape;12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6" name="Google Shape;12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