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Inter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Inter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Inter-italic.fntdata"/><Relationship Id="rId14" Type="http://schemas.openxmlformats.org/officeDocument/2006/relationships/slide" Target="slides/slide9.xml"/><Relationship Id="rId36" Type="http://schemas.openxmlformats.org/officeDocument/2006/relationships/font" Target="fonts/Inter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Inter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6ca8206d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26ca8206d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6ca8206d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6ca8206d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6ca8206d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6ca8206d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6ca8206d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6ca8206d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6ca8206d4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6ca8206d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6ca8206d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26ca8206d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26ca8206d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26ca8206d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6ca8206d4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26ca8206d4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26ca8206d4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26ca8206d4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6ca8206d4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26ca8206d4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26ca8206d4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26ca8206d4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6ca8206d4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26ca8206d4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26ca8206d4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26ca8206d4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26ca8206d4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26ca8206d4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e678e2f0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e678e2f0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dfdf354b6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dfdf354b6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6ca8206d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6ca8206d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6ca8206d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6ca8206d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6ca8206d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6ca8206d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6ca8206d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6ca8206d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6ca8206d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6ca8206d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16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jp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Django and Database</a:t>
            </a: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. Lesson 12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SQL. Сложные запросы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Максимальное к-во просмотров статьи в каждой категории</a:t>
            </a:r>
            <a:endParaRPr/>
          </a:p>
        </p:txBody>
      </p:sp>
      <p:pic>
        <p:nvPicPr>
          <p:cNvPr descr="preencoded.png" id="128" name="Google Shape;1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0" y="1152475"/>
            <a:ext cx="9144000" cy="4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category_id,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(views)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news_article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category_id;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Django ORM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results = Article.objects.values(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'category'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).annotate(min_views=Min(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'views'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result in results: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f"Category: {result['category']}, Min Views: {result['min_views']}"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Минимальное к-во просмотров статьи в каждой категории</a:t>
            </a:r>
            <a:endParaRPr/>
          </a:p>
        </p:txBody>
      </p:sp>
      <p:pic>
        <p:nvPicPr>
          <p:cNvPr descr="preencoded.png" id="135" name="Google Shape;13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0" y="1152475"/>
            <a:ext cx="9144000" cy="4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category_id,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(views)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news_article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category_id;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Django ORM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results = Article.objects.values(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'category'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).annotate(min_views=Min(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'views'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result in results: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f"Category: {result['category']}, Min Views: {result['min_views']}"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42" name="Google Shape;14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44" name="Google Shape;14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2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46" name="Google Shape;146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HAVING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HAVING в SQL</a:t>
            </a:r>
            <a:endParaRPr/>
          </a:p>
        </p:txBody>
      </p:sp>
      <p:pic>
        <p:nvPicPr>
          <p:cNvPr descr="preencoded.png" id="153" name="Google Shape;15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4" name="Google Shape;15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0" y="1152475"/>
            <a:ext cx="9144000" cy="4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HAVING</a:t>
            </a:r>
            <a:r>
              <a:rPr lang="en" sz="2200">
                <a:solidFill>
                  <a:schemeClr val="dk1"/>
                </a:solidFill>
              </a:rPr>
              <a:t> в </a:t>
            </a:r>
            <a:r>
              <a:rPr i="1" lang="en" sz="2200">
                <a:solidFill>
                  <a:srgbClr val="A64D79"/>
                </a:solidFill>
              </a:rPr>
              <a:t>SQL</a:t>
            </a:r>
            <a:r>
              <a:rPr lang="en" sz="2200">
                <a:solidFill>
                  <a:schemeClr val="dk1"/>
                </a:solidFill>
              </a:rPr>
              <a:t> используется для фильтрации групп на основе условий, применяемых к агрегационным функциям.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HAVING</a:t>
            </a:r>
            <a:r>
              <a:rPr lang="en" sz="2200">
                <a:solidFill>
                  <a:schemeClr val="dk1"/>
                </a:solidFill>
              </a:rPr>
              <a:t> работает аналогично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2200">
                <a:solidFill>
                  <a:schemeClr val="dk1"/>
                </a:solidFill>
              </a:rPr>
              <a:t>, но применяется к группам, а не к отдельным строкам. Это позволяет фильтровать результаты после группировки и агрегации.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В </a:t>
            </a:r>
            <a:r>
              <a:rPr i="1" lang="en" sz="2200">
                <a:solidFill>
                  <a:srgbClr val="A64D79"/>
                </a:solidFill>
              </a:rPr>
              <a:t>Django ORM</a:t>
            </a:r>
            <a:r>
              <a:rPr lang="en" sz="2200">
                <a:solidFill>
                  <a:schemeClr val="dk1"/>
                </a:solidFill>
              </a:rPr>
              <a:t> нет прямого эквивалента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HAVING</a:t>
            </a:r>
            <a:r>
              <a:rPr lang="en" sz="2200">
                <a:solidFill>
                  <a:schemeClr val="dk1"/>
                </a:solidFill>
              </a:rPr>
              <a:t>, но можно использовать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annotate</a:t>
            </a:r>
            <a:r>
              <a:rPr lang="en" sz="2200">
                <a:solidFill>
                  <a:schemeClr val="dk1"/>
                </a:solidFill>
              </a:rPr>
              <a:t> и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n" sz="2200">
                <a:solidFill>
                  <a:schemeClr val="dk1"/>
                </a:solidFill>
              </a:rPr>
              <a:t> для достижения аналогичного результата.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Подсчет кол-ва статей в каждой категории, где кол-во статей больше 5</a:t>
            </a:r>
            <a:endParaRPr/>
          </a:p>
        </p:txBody>
      </p:sp>
      <p:pic>
        <p:nvPicPr>
          <p:cNvPr descr="preencoded.png" id="161" name="Google Shape;1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0" y="1152475"/>
            <a:ext cx="9144000" cy="4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category_id,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(*)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news_article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category_id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HAVING COUNT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(*) &gt; 5;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Django ORM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7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results = Article.objects.values(</a:t>
            </a:r>
            <a:r>
              <a:rPr b="1" lang="en" sz="1274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'category'</a:t>
            </a:r>
            <a:r>
              <a:rPr lang="en" sz="127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).annotate(count=Count(</a:t>
            </a:r>
            <a:r>
              <a:rPr b="1" lang="en" sz="1274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'id'</a:t>
            </a:r>
            <a:r>
              <a:rPr lang="en" sz="127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)).filter(count__gt=5)</a:t>
            </a:r>
            <a:endParaRPr sz="1274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7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result in results:</a:t>
            </a:r>
            <a:endParaRPr sz="1274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7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b="1" lang="en" sz="1274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f"Category: {result['category']}, Count: {result['count']}"</a:t>
            </a:r>
            <a:r>
              <a:rPr lang="en" sz="127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74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Сумма просмотров статей в каждой категории, где сумма просмотров больше 1000</a:t>
            </a:r>
            <a:endParaRPr/>
          </a:p>
        </p:txBody>
      </p:sp>
      <p:pic>
        <p:nvPicPr>
          <p:cNvPr descr="preencoded.png" id="168" name="Google Shape;16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0" y="1152475"/>
            <a:ext cx="9144000" cy="4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category_id,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(views)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news_article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category_id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HAVING SUM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(views) &gt; 1000;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Django ORM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7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results = Article.objects.values(</a:t>
            </a:r>
            <a:r>
              <a:rPr b="1" lang="en" sz="1274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'category'</a:t>
            </a:r>
            <a:r>
              <a:rPr lang="en" sz="127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).annotate(total_views=Sum(</a:t>
            </a:r>
            <a:r>
              <a:rPr b="1" lang="en" sz="1274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'views'</a:t>
            </a:r>
            <a:r>
              <a:rPr lang="en" sz="127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)).filter(total_views__gt=1000)</a:t>
            </a:r>
            <a:endParaRPr sz="1274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7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result in results:</a:t>
            </a:r>
            <a:endParaRPr sz="1274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7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b="1" lang="en" sz="1274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f"Category: {result['category']}, Total Views: {result['total_views']}"</a:t>
            </a:r>
            <a:r>
              <a:rPr lang="en" sz="127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74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Среднее кол-во просмотров статей в каждой категории, где среднее кол-во просмотров больше 200</a:t>
            </a:r>
            <a:endParaRPr/>
          </a:p>
        </p:txBody>
      </p:sp>
      <p:pic>
        <p:nvPicPr>
          <p:cNvPr descr="preencoded.png" id="175" name="Google Shape;17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0" y="1152475"/>
            <a:ext cx="9144000" cy="4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category_id,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(views)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news_article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category_id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HAVING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(views) &gt; 200;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Django ORM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6325"/>
              <a:buFont typeface="Arial"/>
              <a:buNone/>
            </a:pPr>
            <a:r>
              <a:rPr lang="en" sz="127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results = Article.objects.values(</a:t>
            </a:r>
            <a:r>
              <a:rPr b="1" lang="en" sz="1274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'category'</a:t>
            </a:r>
            <a:r>
              <a:rPr lang="en" sz="127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).annotate(avg_views=Avg(</a:t>
            </a:r>
            <a:r>
              <a:rPr b="1" lang="en" sz="1274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'views'</a:t>
            </a:r>
            <a:r>
              <a:rPr lang="en" sz="127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)).filter(avg_views__gt=200)</a:t>
            </a:r>
            <a:endParaRPr sz="1274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6325"/>
              <a:buFont typeface="Arial"/>
              <a:buNone/>
            </a:pPr>
            <a:r>
              <a:rPr lang="en" sz="127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result in results:</a:t>
            </a:r>
            <a:endParaRPr sz="1274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7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b="1" lang="en" sz="1274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f"Category: {result['category']}, Average Views: {result['avg_views']}"</a:t>
            </a:r>
            <a:r>
              <a:rPr lang="en" sz="127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74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Максимальное кол-во просмотров статьи в каждой категории, где максимальное кол-во просмотров больше 300</a:t>
            </a:r>
            <a:endParaRPr/>
          </a:p>
        </p:txBody>
      </p:sp>
      <p:pic>
        <p:nvPicPr>
          <p:cNvPr descr="preencoded.png" id="182" name="Google Shape;18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0" y="1152475"/>
            <a:ext cx="9144000" cy="4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category_id,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(views)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news_article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category_id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HAVING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(views) &gt; 300;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Django ORM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6325"/>
              <a:buFont typeface="Arial"/>
              <a:buNone/>
            </a:pPr>
            <a:r>
              <a:rPr lang="en" sz="127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results = Article.objects.values(</a:t>
            </a:r>
            <a:r>
              <a:rPr b="1" lang="en" sz="1274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'category'</a:t>
            </a:r>
            <a:r>
              <a:rPr lang="en" sz="127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).annotate(max_views=Max(</a:t>
            </a:r>
            <a:r>
              <a:rPr b="1" lang="en" sz="1274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'views'</a:t>
            </a:r>
            <a:r>
              <a:rPr lang="en" sz="127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)).filter(max_views__gt=300)</a:t>
            </a:r>
            <a:endParaRPr sz="1274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6325"/>
              <a:buFont typeface="Arial"/>
              <a:buNone/>
            </a:pPr>
            <a:r>
              <a:rPr lang="en" sz="127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result in results:</a:t>
            </a:r>
            <a:endParaRPr sz="1274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7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b="1" lang="en" sz="1274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f"Category: {result['category']}, Max Views: {result['max_views']}"</a:t>
            </a:r>
            <a:r>
              <a:rPr lang="en" sz="127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74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0" y="0"/>
            <a:ext cx="91440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Подсчет количества статей в каждой категории, где количество статей больше 5</a:t>
            </a:r>
            <a:endParaRPr/>
          </a:p>
        </p:txBody>
      </p:sp>
      <p:pic>
        <p:nvPicPr>
          <p:cNvPr descr="preencoded.png" id="189" name="Google Shape;18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0" y="1152475"/>
            <a:ext cx="9144000" cy="4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category_id,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(views)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news_article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category_id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HAVING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(views) &gt; 100;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Django ORM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6325"/>
              <a:buFont typeface="Arial"/>
              <a:buNone/>
            </a:pPr>
            <a:r>
              <a:rPr lang="en" sz="127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results = Article.objects.values(</a:t>
            </a:r>
            <a:r>
              <a:rPr b="1" lang="en" sz="1274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'category'</a:t>
            </a:r>
            <a:r>
              <a:rPr lang="en" sz="127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).annotate(min_views=Min(</a:t>
            </a:r>
            <a:r>
              <a:rPr b="1" lang="en" sz="1274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'views'</a:t>
            </a:r>
            <a:r>
              <a:rPr lang="en" sz="127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)).filter(min_views__gt=100)</a:t>
            </a:r>
            <a:endParaRPr sz="1274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6325"/>
              <a:buFont typeface="Arial"/>
              <a:buNone/>
            </a:pPr>
            <a:r>
              <a:rPr lang="en" sz="127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result in results:</a:t>
            </a:r>
            <a:endParaRPr sz="1274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7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b="1" lang="en" sz="1274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f"Category: {result['category']}, Min Views: {result['min_views']}"</a:t>
            </a:r>
            <a:r>
              <a:rPr lang="en" sz="1274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74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96" name="Google Shape;19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98" name="Google Shape;19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31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00" name="Google Shape;200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1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Порядок работы операторов в SQL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653600"/>
            <a:ext cx="58275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GROUP BY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HAVING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Порядок работы операторов в SQL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Порядок выполнения операций в SQL</a:t>
            </a:r>
            <a:endParaRPr/>
          </a:p>
        </p:txBody>
      </p:sp>
      <p:pic>
        <p:nvPicPr>
          <p:cNvPr descr="preencoded.png" id="207" name="Google Shape;20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8" name="Google Shape;20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0" y="1152475"/>
            <a:ext cx="9144000" cy="4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Порядок выполнения операций в SQL запросе отличается от порядка, в котором мы пишем эти команды. Это связано с тем, как SQL-движок обрабатывает и оптимизирует запросы для достижения наилучшей производительности.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Порядок выполнения операций в SQL</a:t>
            </a:r>
            <a:endParaRPr/>
          </a:p>
        </p:txBody>
      </p:sp>
      <p:pic>
        <p:nvPicPr>
          <p:cNvPr descr="preencoded.png" id="215" name="Google Shape;21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6" name="Google Shape;21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0" y="1152475"/>
            <a:ext cx="9144000" cy="4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2200">
                <a:solidFill>
                  <a:schemeClr val="dk1"/>
                </a:solidFill>
              </a:rPr>
              <a:t>: Определяет таблицы, из которых будут извлечены данные.</a:t>
            </a:r>
            <a:endParaRPr sz="2200">
              <a:solidFill>
                <a:schemeClr val="dk1"/>
              </a:solidFill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2200">
                <a:solidFill>
                  <a:schemeClr val="dk1"/>
                </a:solidFill>
              </a:rPr>
              <a:t>: Выполняет объединение таблиц, если это необходимо.</a:t>
            </a:r>
            <a:endParaRPr sz="2200">
              <a:solidFill>
                <a:schemeClr val="dk1"/>
              </a:solidFill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2200">
                <a:solidFill>
                  <a:schemeClr val="dk1"/>
                </a:solidFill>
              </a:rPr>
              <a:t>: Фильтрует строки на основе условий.</a:t>
            </a:r>
            <a:endParaRPr sz="2200">
              <a:solidFill>
                <a:schemeClr val="dk1"/>
              </a:solidFill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" sz="2200">
                <a:solidFill>
                  <a:schemeClr val="dk1"/>
                </a:solidFill>
              </a:rPr>
              <a:t>: Группирует строки по одному или нескольким столбцам.</a:t>
            </a:r>
            <a:endParaRPr sz="2200">
              <a:solidFill>
                <a:schemeClr val="dk1"/>
              </a:solidFill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HAVING</a:t>
            </a:r>
            <a:r>
              <a:rPr lang="en" sz="2200">
                <a:solidFill>
                  <a:schemeClr val="dk1"/>
                </a:solidFill>
              </a:rPr>
              <a:t>: Фильтрует группы на основе условий, применяемых к агрегационным функциям.</a:t>
            </a:r>
            <a:endParaRPr sz="2200">
              <a:solidFill>
                <a:schemeClr val="dk1"/>
              </a:solidFill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2200">
                <a:solidFill>
                  <a:schemeClr val="dk1"/>
                </a:solidFill>
              </a:rPr>
              <a:t>: Выбирает столбцы, которые будут включены в результат.</a:t>
            </a:r>
            <a:endParaRPr sz="2200">
              <a:solidFill>
                <a:schemeClr val="dk1"/>
              </a:solidFill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r>
              <a:rPr lang="en" sz="2200">
                <a:solidFill>
                  <a:schemeClr val="dk1"/>
                </a:solidFill>
              </a:rPr>
              <a:t>: Удаляет дубликаты строк.</a:t>
            </a:r>
            <a:endParaRPr sz="2200">
              <a:solidFill>
                <a:schemeClr val="dk1"/>
              </a:solidFill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" sz="2200">
                <a:solidFill>
                  <a:schemeClr val="dk1"/>
                </a:solidFill>
              </a:rPr>
              <a:t>: Сортирует результаты.</a:t>
            </a:r>
            <a:endParaRPr sz="2200">
              <a:solidFill>
                <a:schemeClr val="dk1"/>
              </a:solidFill>
            </a:endParaRPr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LIMIT</a:t>
            </a:r>
            <a:r>
              <a:rPr lang="en" sz="2200">
                <a:solidFill>
                  <a:schemeClr val="dk1"/>
                </a:solidFill>
              </a:rPr>
              <a:t>: Ограничивает количество возвращаемых строк.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SQL запроса</a:t>
            </a:r>
            <a:endParaRPr/>
          </a:p>
        </p:txBody>
      </p:sp>
      <p:pic>
        <p:nvPicPr>
          <p:cNvPr descr="preencoded.png" id="223" name="Google Shape;22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4" name="Google Shape;22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0" y="1152475"/>
            <a:ext cx="9144000" cy="4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column1, column2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table1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table2 </a:t>
            </a:r>
            <a:r>
              <a:rPr b="1" lang="en" sz="2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table1.id = table2.id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column3 &gt; 10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column1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HAVING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(column2) &gt; 5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column1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LIMIT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10;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Порядок выполнения операций в примере</a:t>
            </a:r>
            <a:endParaRPr/>
          </a:p>
        </p:txBody>
      </p:sp>
      <p:pic>
        <p:nvPicPr>
          <p:cNvPr descr="preencoded.png" id="231" name="Google Shape;23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2" name="Google Shape;23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0" y="1152475"/>
            <a:ext cx="9144000" cy="4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2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table1</a:t>
            </a:r>
            <a:r>
              <a:rPr lang="en" sz="2200">
                <a:solidFill>
                  <a:schemeClr val="dk1"/>
                </a:solidFill>
              </a:rPr>
              <a:t>: Определяет таблицу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table1</a:t>
            </a:r>
            <a:r>
              <a:rPr lang="en" sz="2200">
                <a:solidFill>
                  <a:schemeClr val="dk1"/>
                </a:solidFill>
              </a:rPr>
              <a:t>, из которой будут извлечены данные.</a:t>
            </a:r>
            <a:endParaRPr sz="2200">
              <a:solidFill>
                <a:schemeClr val="dk1"/>
              </a:solidFill>
            </a:endParaRPr>
          </a:p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2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table2 </a:t>
            </a:r>
            <a:r>
              <a:rPr b="1" lang="en" sz="2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table1.id = table2.id</a:t>
            </a:r>
            <a:r>
              <a:rPr lang="en" sz="2200">
                <a:solidFill>
                  <a:schemeClr val="dk1"/>
                </a:solidFill>
              </a:rPr>
              <a:t>: Выполняет объединение таблиц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table1</a:t>
            </a:r>
            <a:r>
              <a:rPr lang="en" sz="2200">
                <a:solidFill>
                  <a:schemeClr val="dk1"/>
                </a:solidFill>
              </a:rPr>
              <a:t> и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table2</a:t>
            </a:r>
            <a:r>
              <a:rPr lang="en" sz="2200">
                <a:solidFill>
                  <a:schemeClr val="dk1"/>
                </a:solidFill>
              </a:rPr>
              <a:t> по условию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table1.id = table2.id</a:t>
            </a:r>
            <a:r>
              <a:rPr lang="en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2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column3 &gt; 10</a:t>
            </a:r>
            <a:r>
              <a:rPr lang="en" sz="2200">
                <a:solidFill>
                  <a:schemeClr val="dk1"/>
                </a:solidFill>
              </a:rPr>
              <a:t>: Фильтрует строки, где значение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column3</a:t>
            </a:r>
            <a:r>
              <a:rPr lang="en" sz="2200">
                <a:solidFill>
                  <a:schemeClr val="dk1"/>
                </a:solidFill>
              </a:rPr>
              <a:t> больше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2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column1</a:t>
            </a:r>
            <a:r>
              <a:rPr lang="en" sz="2200">
                <a:solidFill>
                  <a:schemeClr val="dk1"/>
                </a:solidFill>
              </a:rPr>
              <a:t>: Группирует строки по столбцу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column1</a:t>
            </a:r>
            <a:r>
              <a:rPr lang="en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2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HAVING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(column2) &gt; 5</a:t>
            </a:r>
            <a:r>
              <a:rPr lang="en" sz="2200">
                <a:solidFill>
                  <a:schemeClr val="dk1"/>
                </a:solidFill>
              </a:rPr>
              <a:t>: Фильтрует группы, где количество строк в группе больше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2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DISTINCT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column1, column2</a:t>
            </a:r>
            <a:r>
              <a:rPr lang="en" sz="2200">
                <a:solidFill>
                  <a:schemeClr val="dk1"/>
                </a:solidFill>
              </a:rPr>
              <a:t>: Выбирает уникальные строки с колонками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column1</a:t>
            </a:r>
            <a:r>
              <a:rPr lang="en" sz="2200">
                <a:solidFill>
                  <a:schemeClr val="dk1"/>
                </a:solidFill>
              </a:rPr>
              <a:t> и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column2</a:t>
            </a:r>
            <a:r>
              <a:rPr lang="en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2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column1</a:t>
            </a:r>
            <a:r>
              <a:rPr lang="en" sz="2200">
                <a:solidFill>
                  <a:schemeClr val="dk1"/>
                </a:solidFill>
              </a:rPr>
              <a:t>: Сортирует результаты по столбцу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column1</a:t>
            </a:r>
            <a:r>
              <a:rPr lang="en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22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LIMIT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10</a:t>
            </a:r>
            <a:r>
              <a:rPr lang="en" sz="2200">
                <a:solidFill>
                  <a:schemeClr val="dk1"/>
                </a:solidFill>
              </a:rPr>
              <a:t>: Ограничивает количество возвращаемых строк до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39" name="Google Shape;239;p36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работать с HAVING в SQL.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Какие аналоги у HAVING в Django ORM.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отличается порядок работы операторов в SQL от порядка написания.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240" name="Google Shape;24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1" name="Google Shape;24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247" name="Google Shape;247;p37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6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48" name="Google Shape;24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9" name="Google Shape;24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60" name="Google Shape;260;p39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61" name="Google Shape;26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67" name="Google Shape;26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0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69" name="Google Shape;26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" name="Google Shape;270;p40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71" name="Google Shape;271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0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77" name="Google Shape;27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8" name="Google Shape;278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280" name="Google Shape;280;p41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homework.py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GROUP BY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BY в SQL</a:t>
            </a:r>
            <a:endParaRPr/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0" y="1152475"/>
            <a:ext cx="9144000" cy="4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" sz="2200">
                <a:solidFill>
                  <a:schemeClr val="dk1"/>
                </a:solidFill>
              </a:rPr>
              <a:t> в </a:t>
            </a:r>
            <a:r>
              <a:rPr i="1" lang="en" sz="2200">
                <a:solidFill>
                  <a:srgbClr val="A64D79"/>
                </a:solidFill>
              </a:rPr>
              <a:t>SQL</a:t>
            </a:r>
            <a:r>
              <a:rPr lang="en" sz="2200">
                <a:solidFill>
                  <a:schemeClr val="dk1"/>
                </a:solidFill>
              </a:rPr>
              <a:t> используется для группировки строк по одному или нескольким столбцам. Это позволяет выполнять агрегационные функции на каждой группе данных.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" sz="2200">
                <a:solidFill>
                  <a:schemeClr val="dk1"/>
                </a:solidFill>
              </a:rPr>
              <a:t> часто используется вместе с агрегационными функциями, такими как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2200">
                <a:solidFill>
                  <a:schemeClr val="dk1"/>
                </a:solidFill>
              </a:rPr>
              <a:t>,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2200">
                <a:solidFill>
                  <a:schemeClr val="dk1"/>
                </a:solidFill>
              </a:rPr>
              <a:t>,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lang="en" sz="2200">
                <a:solidFill>
                  <a:schemeClr val="dk1"/>
                </a:solidFill>
              </a:rPr>
              <a:t>,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" sz="2200">
                <a:solidFill>
                  <a:schemeClr val="dk1"/>
                </a:solidFill>
              </a:rPr>
              <a:t>, и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" sz="2200">
                <a:solidFill>
                  <a:schemeClr val="dk1"/>
                </a:solidFill>
              </a:rPr>
              <a:t>, чтобы получить сводные данные.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Агрегационные функции</a:t>
            </a:r>
            <a:endParaRPr/>
          </a:p>
        </p:txBody>
      </p:sp>
      <p:pic>
        <p:nvPicPr>
          <p:cNvPr descr="preencoded.png"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3" name="Google Shape;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0" y="1152475"/>
            <a:ext cx="9144000" cy="4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Агрегационные функции выполняют вычисления на наборах значений и возвращают одно значение. Вот некоторые из них: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COUNT()</a:t>
            </a:r>
            <a:r>
              <a:rPr lang="en" sz="2200">
                <a:solidFill>
                  <a:schemeClr val="dk1"/>
                </a:solidFill>
              </a:rPr>
              <a:t>: Подсчитывает количество строк в группе.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SUM()</a:t>
            </a:r>
            <a:r>
              <a:rPr lang="en" sz="2200">
                <a:solidFill>
                  <a:schemeClr val="dk1"/>
                </a:solidFill>
              </a:rPr>
              <a:t>: Суммирует значения в группе.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AVG()</a:t>
            </a:r>
            <a:r>
              <a:rPr lang="en" sz="2200">
                <a:solidFill>
                  <a:schemeClr val="dk1"/>
                </a:solidFill>
              </a:rPr>
              <a:t>: Вычисляет среднее значение в группе.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MAX()</a:t>
            </a:r>
            <a:r>
              <a:rPr lang="en" sz="2200">
                <a:solidFill>
                  <a:schemeClr val="dk1"/>
                </a:solidFill>
              </a:rPr>
              <a:t>: Находит максимальное значение в группе.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MIN()</a:t>
            </a:r>
            <a:r>
              <a:rPr lang="en" sz="2200">
                <a:solidFill>
                  <a:schemeClr val="dk1"/>
                </a:solidFill>
              </a:rPr>
              <a:t>: Находит минимальное значение в группе.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Шаблон кода</a:t>
            </a:r>
            <a:endParaRPr/>
          </a:p>
        </p:txBody>
      </p:sp>
      <p:pic>
        <p:nvPicPr>
          <p:cNvPr descr="preencoded.png"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0" y="1152475"/>
            <a:ext cx="9144000" cy="4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column1, column2,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AGG_FUNC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(column3)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table_name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column1, column2;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rgbClr val="A64D79"/>
                </a:solidFill>
              </a:rPr>
              <a:t>Django ORM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results = ModelName.objects.values(</a:t>
            </a:r>
            <a:r>
              <a:rPr b="1" lang="en" sz="130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'field1'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0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'field2'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).annotate(agg_func=Count(</a:t>
            </a:r>
            <a:r>
              <a:rPr b="1" lang="en" sz="130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'field3'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Подсчет количества статей в каждой категории</a:t>
            </a:r>
            <a:endParaRPr/>
          </a:p>
        </p:txBody>
      </p:sp>
      <p:pic>
        <p:nvPicPr>
          <p:cNvPr descr="preencoded.png"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0" y="1152475"/>
            <a:ext cx="9144000" cy="4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category_id,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(*)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news_article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category_id;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Django ORM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results = Article.objects.values(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'category'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).annotate(count=Count(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'id'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result in results: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f"Category: {result['category']}, Count: {result['count']}"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Сумма просмотров статей в каждой категории</a:t>
            </a:r>
            <a:endParaRPr/>
          </a:p>
        </p:txBody>
      </p:sp>
      <p:pic>
        <p:nvPicPr>
          <p:cNvPr descr="preencoded.png" id="114" name="Google Shape;11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0" y="1152475"/>
            <a:ext cx="9144000" cy="4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category_id,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(views)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news_article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category_id;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Django ORM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results = Article.objects.values(</a:t>
            </a:r>
            <a:r>
              <a:rPr b="1" lang="en" sz="14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'category'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).annotate(total_views=Sum(</a:t>
            </a:r>
            <a:r>
              <a:rPr b="1" lang="en" sz="14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'views'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result in results: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b="1" lang="en" sz="14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f"Category: {result['category']}, Total Views: {result['total_views']}"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Среднее кол-во просмотров статей в каждой категории</a:t>
            </a:r>
            <a:endParaRPr/>
          </a:p>
        </p:txBody>
      </p:sp>
      <p:pic>
        <p:nvPicPr>
          <p:cNvPr descr="preencoded.png" id="121" name="Google Shape;12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0" y="1152475"/>
            <a:ext cx="9144000" cy="4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category_id,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(views)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news_article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category_id;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Django ORM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731"/>
              <a:buFont typeface="Arial"/>
              <a:buNone/>
            </a:pPr>
            <a:r>
              <a:rPr lang="en" sz="149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results = Article.objects.values(</a:t>
            </a:r>
            <a:r>
              <a:rPr b="1" lang="en" sz="149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'category'</a:t>
            </a:r>
            <a:r>
              <a:rPr lang="en" sz="149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).annotate(avg_views=Avg(</a:t>
            </a:r>
            <a:r>
              <a:rPr b="1" lang="en" sz="149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'views'</a:t>
            </a:r>
            <a:r>
              <a:rPr lang="en" sz="149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49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731"/>
              <a:buFont typeface="Arial"/>
              <a:buNone/>
            </a:pPr>
            <a:r>
              <a:rPr lang="en" sz="149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result in results:</a:t>
            </a:r>
            <a:endParaRPr sz="149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9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b="1" lang="en" sz="1491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f"Category: {result['category']}, Average Views: {result['avg_views']}"</a:t>
            </a:r>
            <a:r>
              <a:rPr lang="en" sz="149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9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