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5143500" cx="9144000"/>
  <p:notesSz cx="6858000" cy="9144000"/>
  <p:embeddedFontLst>
    <p:embeddedFont>
      <p:font typeface="Inter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Inter-regular.fntdata"/><Relationship Id="rId50" Type="http://schemas.openxmlformats.org/officeDocument/2006/relationships/slide" Target="slides/slide45.xml"/><Relationship Id="rId53" Type="http://schemas.openxmlformats.org/officeDocument/2006/relationships/font" Target="fonts/Inter-italic.fntdata"/><Relationship Id="rId52" Type="http://schemas.openxmlformats.org/officeDocument/2006/relationships/font" Target="fonts/Inter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Int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59a176b8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259a176b8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259a176b8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259a176b8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259a176b8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259a176b8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259a176b8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259a176b8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259a176b8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259a176b8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7d3a97bc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d7d3a97bc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259a176b8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259a176b8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259a176b80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259a176b8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259a176b8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259a176b8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259a176b80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259a176b8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f9019da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f9019da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259a176b80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259a176b80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259a176b80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259a176b80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d7d3a97bc3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d7d3a97bc3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259a176b80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259a176b80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259a176b80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259a176b80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259a176b80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259a176b80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259a176b8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259a176b8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259a176b8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259a176b8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259a176b80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259a176b80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259a176b80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259a176b80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f9019da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f9019da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259a176b80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259a176b80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259a176b80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259a176b80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259a176b80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259a176b80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259a176b80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259a176b80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259a176b80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259a176b80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e678e2f0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e678e2f0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e678e2f04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e678e2f04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259a176b80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259a176b80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259a176b80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259a176b80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259a176b80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259a176b80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f9019da3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f9019da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259a176b80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259a176b80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dfdf354b6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dfdf354b6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dfdf354b6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dfdf354b6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dfdf354b6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dfdf354b6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dff224bd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dff224bd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dff224bd8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dff224bd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59a176b8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59a176b8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59a176b8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59a176b8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59a176b8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259a176b8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259a176b8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259a176b8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259a176b8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259a176b8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20.png"/><Relationship Id="rId5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jp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37" y="416819"/>
            <a:ext cx="2105022" cy="233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381643" y="1381141"/>
            <a:ext cx="5143497" cy="2381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4" y="416819"/>
            <a:ext cx="1138238" cy="42585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47100" y="458488"/>
            <a:ext cx="1986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Django and Database</a:t>
            </a: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. Lesson 10</a:t>
            </a:r>
            <a:endParaRPr sz="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1</a:t>
            </a:r>
            <a:endParaRPr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15150" y="2046425"/>
            <a:ext cx="68589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SQL. Фильтрация и сортировка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Шаблон для сортировки</a:t>
            </a:r>
            <a:endParaRPr/>
          </a:p>
        </p:txBody>
      </p:sp>
      <p:pic>
        <p:nvPicPr>
          <p:cNvPr descr="preencoded.png" id="135" name="Google Shape;13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6" name="Google Shape;13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rgbClr val="A64D79"/>
                </a:solidFill>
              </a:rPr>
              <a:t>SQL</a:t>
            </a:r>
            <a:endParaRPr i="1" sz="16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column1, column2, ...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table_name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column1 [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ASC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], column2 [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ASC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], ...;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rgbClr val="A64D79"/>
                </a:solidFill>
              </a:rPr>
              <a:t>Django ORM</a:t>
            </a:r>
            <a:endParaRPr i="1" sz="16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Model.objects.order_by(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'field1'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'field2'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...)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600">
              <a:solidFill>
                <a:srgbClr val="A64D7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Шаблон для </a:t>
            </a:r>
            <a:r>
              <a:rPr lang="en"/>
              <a:t>фильтрации и</a:t>
            </a:r>
            <a:r>
              <a:rPr lang="en"/>
              <a:t> сортировки</a:t>
            </a:r>
            <a:endParaRPr/>
          </a:p>
        </p:txBody>
      </p:sp>
      <p:pic>
        <p:nvPicPr>
          <p:cNvPr descr="preencoded.png" id="143" name="Google Shape;14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4" name="Google Shape;14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rgbClr val="A64D79"/>
                </a:solidFill>
              </a:rPr>
              <a:t>SQL</a:t>
            </a:r>
            <a:endParaRPr i="1" sz="16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column1, column2, ...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table_name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condition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column1 [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ASC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], column2 [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ASC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], ...;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rgbClr val="A64D79"/>
                </a:solidFill>
              </a:rPr>
              <a:t>Django ORM</a:t>
            </a:r>
            <a:endParaRPr i="1" sz="16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Model.objects.filter(condition).order_by(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'field1'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'field2'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...)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Разница между SQL и ORM</a:t>
            </a:r>
            <a:endParaRPr/>
          </a:p>
        </p:txBody>
      </p:sp>
      <p:pic>
        <p:nvPicPr>
          <p:cNvPr descr="preencoded.png" id="151" name="Google Shape;15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2" name="Google Shape;15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i="1" lang="en" sz="2200">
                <a:solidFill>
                  <a:srgbClr val="A64D79"/>
                </a:solidFill>
              </a:rPr>
              <a:t>SQL</a:t>
            </a:r>
            <a:r>
              <a:rPr lang="en" sz="2200">
                <a:solidFill>
                  <a:schemeClr val="dk1"/>
                </a:solidFill>
              </a:rPr>
              <a:t>: Язык запросов для работы с базами данных. Позволяет выполнять сложные запросы с использованием различных операторов и функций.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i="1" lang="en" sz="2200">
                <a:solidFill>
                  <a:srgbClr val="A64D79"/>
                </a:solidFill>
              </a:rPr>
              <a:t>ORM</a:t>
            </a:r>
            <a:r>
              <a:rPr lang="en" sz="2200">
                <a:solidFill>
                  <a:schemeClr val="dk1"/>
                </a:solidFill>
              </a:rPr>
              <a:t>: Объектно-реляционное отображение, которое позволяет работать с базой данных через объекты и методы программирования. Упрощает выполнение стандартных операций с базой данных.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59" name="Google Shape;15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61" name="Google Shape;16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2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63" name="Google Shape;163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Написание запросов для фильтрации и сортировки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Фильтрация данных</a:t>
            </a:r>
            <a:endParaRPr/>
          </a:p>
        </p:txBody>
      </p:sp>
      <p:pic>
        <p:nvPicPr>
          <p:cNvPr descr="preencoded.png" id="170" name="Google Shape;17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1" name="Google Shape;17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Эти запросы выбирают все статьи из таблицы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news_article</a:t>
            </a:r>
            <a:r>
              <a:rPr lang="en" sz="1600">
                <a:solidFill>
                  <a:schemeClr val="dk1"/>
                </a:solidFill>
              </a:rPr>
              <a:t>, где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category_id</a:t>
            </a:r>
            <a:r>
              <a:rPr lang="en" sz="1600">
                <a:solidFill>
                  <a:schemeClr val="dk1"/>
                </a:solidFill>
              </a:rPr>
              <a:t> равен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A64D79"/>
                </a:solidFill>
              </a:rPr>
              <a:t>SQL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Использование команды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600">
                <a:solidFill>
                  <a:schemeClr val="dk1"/>
                </a:solidFill>
              </a:rPr>
              <a:t> для фильтрации данных.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news_article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category_id = 1</a:t>
            </a:r>
            <a:r>
              <a:rPr lang="en" sz="1600">
                <a:solidFill>
                  <a:schemeClr val="dk1"/>
                </a:solidFill>
              </a:rPr>
              <a:t>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A64D79"/>
                </a:solidFill>
              </a:rPr>
              <a:t>Django ORM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Использование метода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.filter()</a:t>
            </a:r>
            <a:r>
              <a:rPr lang="en" sz="1600">
                <a:solidFill>
                  <a:schemeClr val="dk1"/>
                </a:solidFill>
              </a:rPr>
              <a:t> для фильтрации данных.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articles = Article.objects.filter(category_id=1)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Фильтрация данных</a:t>
            </a:r>
            <a:endParaRPr/>
          </a:p>
        </p:txBody>
      </p:sp>
      <p:pic>
        <p:nvPicPr>
          <p:cNvPr descr="preencoded.png" id="178" name="Google Shape;17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9" name="Google Shape;17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Эти запросы выбирают все статьи из таблицы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news_article</a:t>
            </a:r>
            <a:r>
              <a:rPr lang="en" sz="1600">
                <a:solidFill>
                  <a:schemeClr val="dk1"/>
                </a:solidFill>
              </a:rPr>
              <a:t>, где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" sz="1600">
                <a:solidFill>
                  <a:schemeClr val="dk1"/>
                </a:solidFill>
              </a:rPr>
              <a:t> содержит слово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'городе'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A64D79"/>
                </a:solidFill>
              </a:rPr>
              <a:t>SQL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Использование команды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600">
                <a:solidFill>
                  <a:schemeClr val="dk1"/>
                </a:solidFill>
              </a:rPr>
              <a:t> для фильтрации данных.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news_article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content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LIKE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'%городе%'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A64D79"/>
                </a:solidFill>
              </a:rPr>
              <a:t>Django ORM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Использование лукапа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__contains</a:t>
            </a:r>
            <a:r>
              <a:rPr lang="en" sz="1600">
                <a:solidFill>
                  <a:schemeClr val="dk1"/>
                </a:solidFill>
              </a:rPr>
              <a:t> для фильтрации данных.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articles = Article.objects.filter(content__contains='городе')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Сортировка данных</a:t>
            </a:r>
            <a:endParaRPr/>
          </a:p>
        </p:txBody>
      </p:sp>
      <p:pic>
        <p:nvPicPr>
          <p:cNvPr descr="preencoded.png" id="186" name="Google Shape;18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Эти запросы выбирают все статьи и сортирует их по дате публикации в порядке убывания.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A64D79"/>
                </a:solidFill>
              </a:rPr>
              <a:t>SQL:</a:t>
            </a:r>
            <a:endParaRPr i="1" sz="16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Использование команды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lang="en" sz="1600">
                <a:solidFill>
                  <a:schemeClr val="dk1"/>
                </a:solidFill>
              </a:rPr>
              <a:t> для сортировки данных.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news_article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publication_date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A64D79"/>
                </a:solidFill>
              </a:rPr>
              <a:t>Django ORM:</a:t>
            </a:r>
            <a:endParaRPr i="1" sz="16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Использование метода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.order_by()</a:t>
            </a:r>
            <a:r>
              <a:rPr lang="en" sz="1600">
                <a:solidFill>
                  <a:schemeClr val="dk1"/>
                </a:solidFill>
              </a:rPr>
              <a:t> для сортировки данных.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articles = Article.objects.all().order_by(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'-publication_date'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Комбинирование фильтрации и сортировки</a:t>
            </a:r>
            <a:endParaRPr/>
          </a:p>
        </p:txBody>
      </p:sp>
      <p:pic>
        <p:nvPicPr>
          <p:cNvPr descr="preencoded.png" id="193" name="Google Shape;19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Эти запросы выбирают все статьи, где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category_id</a:t>
            </a:r>
            <a:r>
              <a:rPr lang="en" sz="1600">
                <a:solidFill>
                  <a:schemeClr val="dk1"/>
                </a:solidFill>
              </a:rPr>
              <a:t> равен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600">
                <a:solidFill>
                  <a:schemeClr val="dk1"/>
                </a:solidFill>
              </a:rPr>
              <a:t>, и сортирует их по дате публикации в порядке убывания.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A64D79"/>
                </a:solidFill>
              </a:rPr>
              <a:t>SQL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Использование команд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600">
                <a:solidFill>
                  <a:schemeClr val="dk1"/>
                </a:solidFill>
              </a:rPr>
              <a:t> и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lang="en" sz="1600">
                <a:solidFill>
                  <a:schemeClr val="dk1"/>
                </a:solidFill>
              </a:rPr>
              <a:t> вместе.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news_article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category_id = 1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publication_date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A64D79"/>
                </a:solidFill>
              </a:rPr>
              <a:t>Django ORM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Использование методов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.filter()</a:t>
            </a:r>
            <a:r>
              <a:rPr lang="en" sz="1600">
                <a:solidFill>
                  <a:schemeClr val="dk1"/>
                </a:solidFill>
              </a:rPr>
              <a:t> и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.order_by()</a:t>
            </a:r>
            <a:r>
              <a:rPr lang="en" sz="1600">
                <a:solidFill>
                  <a:schemeClr val="dk1"/>
                </a:solidFill>
              </a:rPr>
              <a:t> вместе.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articles = Article.objects.filter(category_id=1).order_by(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'-publication_date'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Использование AND</a:t>
            </a:r>
            <a:endParaRPr/>
          </a:p>
        </p:txBody>
      </p:sp>
      <p:pic>
        <p:nvPicPr>
          <p:cNvPr descr="preencoded.png" id="200" name="Google Shape;20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1" name="Google Shape;20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Эти запросы выбирают все статьи, где </a:t>
            </a:r>
            <a:r>
              <a:rPr lang="en" sz="1600">
                <a:solidFill>
                  <a:schemeClr val="dk1"/>
                </a:solidFill>
              </a:rPr>
              <a:t>количество просмотров меньше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en" sz="1600">
                <a:solidFill>
                  <a:schemeClr val="dk1"/>
                </a:solidFill>
              </a:rPr>
              <a:t> и больше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A64D79"/>
                </a:solidFill>
              </a:rPr>
              <a:t>SQL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Использование оператора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sz="1600">
                <a:solidFill>
                  <a:schemeClr val="dk1"/>
                </a:solidFill>
              </a:rPr>
              <a:t> для фильтрации данных.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news_article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views &gt;= 100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views &lt;= 200;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news_article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views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BETWEEN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100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200;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A64D79"/>
                </a:solidFill>
              </a:rPr>
              <a:t>Django ORM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Использование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" sz="1600">
                <a:solidFill>
                  <a:schemeClr val="dk1"/>
                </a:solidFill>
              </a:rPr>
              <a:t>-класса для объединения условий с оператором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articles = Article.objects.filter(Q(views__gte=100) &amp;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Q(views__lte=200)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articles = Article.objects.filter(views__gte=100, views__lte=200)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Использование OR</a:t>
            </a:r>
            <a:endParaRPr/>
          </a:p>
        </p:txBody>
      </p:sp>
      <p:pic>
        <p:nvPicPr>
          <p:cNvPr descr="preencoded.png" id="208" name="Google Shape;20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9" name="Google Shape;20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1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Эти запросы выбирает все статьи, где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category_id</a:t>
            </a:r>
            <a:r>
              <a:rPr lang="en" sz="1600">
                <a:solidFill>
                  <a:schemeClr val="dk1"/>
                </a:solidFill>
              </a:rPr>
              <a:t> равен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600">
                <a:solidFill>
                  <a:schemeClr val="dk1"/>
                </a:solidFill>
              </a:rPr>
              <a:t> или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A64D79"/>
                </a:solidFill>
              </a:rPr>
              <a:t>SQL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Использование оператора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1600">
                <a:solidFill>
                  <a:schemeClr val="dk1"/>
                </a:solidFill>
              </a:rPr>
              <a:t> для фильтрации данных.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news_article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category_id = 1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category_id = 2;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A64D79"/>
                </a:solidFill>
              </a:rPr>
              <a:t>Django ORM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Использование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" sz="1600">
                <a:solidFill>
                  <a:schemeClr val="dk1"/>
                </a:solidFill>
              </a:rPr>
              <a:t>-класса для объединения условий с оператором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articles = Article.objects.filter(Q(category_id=1) | Q(category_id=2))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План урока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5" name="Google Shape;6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" name="Google Shape;6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653600"/>
            <a:ext cx="5827500" cy="3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Возможности по фильтрации и сортировке: Понимание методов сортировки и фильтрации данных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Синтаксические конструкции для фильтрации и сортировки: Команды WHERE, ORDER BY, условия и операторы сравнения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Написание запросов для фильтрации и сортировки: Создание SQL-запросов с фильтрацией и сортировкой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Запросы через ORM и SQL: Выполнение аналогичных запросов через ORM Django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Использование IN</a:t>
            </a:r>
            <a:endParaRPr/>
          </a:p>
        </p:txBody>
      </p:sp>
      <p:pic>
        <p:nvPicPr>
          <p:cNvPr descr="preencoded.png" id="216" name="Google Shape;21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7" name="Google Shape;21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Эти запросы выбирают все статьи, где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category_id</a:t>
            </a:r>
            <a:r>
              <a:rPr lang="en" sz="1600">
                <a:solidFill>
                  <a:schemeClr val="dk1"/>
                </a:solidFill>
              </a:rPr>
              <a:t> равен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600">
                <a:solidFill>
                  <a:schemeClr val="dk1"/>
                </a:solidFill>
              </a:rPr>
              <a:t> или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A64D79"/>
                </a:solidFill>
              </a:rPr>
              <a:t>SQL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Использование оператора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600">
                <a:solidFill>
                  <a:schemeClr val="dk1"/>
                </a:solidFill>
              </a:rPr>
              <a:t> для фильтрации данных.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news_article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category_id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(1,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A64D79"/>
                </a:solidFill>
              </a:rPr>
              <a:t>Django ORM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Использование лукапа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__in</a:t>
            </a:r>
            <a:r>
              <a:rPr lang="en" sz="1600">
                <a:solidFill>
                  <a:schemeClr val="dk1"/>
                </a:solidFill>
              </a:rPr>
              <a:t> для фильтрации данных.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articles = Article.objects.filter(category_id__in=[1, 2, 3])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Использование NOT</a:t>
            </a:r>
            <a:endParaRPr/>
          </a:p>
        </p:txBody>
      </p:sp>
      <p:pic>
        <p:nvPicPr>
          <p:cNvPr descr="preencoded.png" id="224" name="Google Shape;22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5" name="Google Shape;225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3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Эти запросы выбирают все статьи, где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category_id</a:t>
            </a:r>
            <a:r>
              <a:rPr lang="en" sz="1600">
                <a:solidFill>
                  <a:schemeClr val="dk1"/>
                </a:solidFill>
              </a:rPr>
              <a:t> не равен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A64D79"/>
                </a:solidFill>
              </a:rPr>
              <a:t>SQL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Использование оператора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600">
                <a:solidFill>
                  <a:schemeClr val="dk1"/>
                </a:solidFill>
              </a:rPr>
              <a:t> (или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" sz="1600">
                <a:solidFill>
                  <a:schemeClr val="dk1"/>
                </a:solidFill>
              </a:rPr>
              <a:t>) для фильтрации данных.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news_article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category_id = 1;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news_article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category_id != 1;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A64D79"/>
                </a:solidFill>
              </a:rPr>
              <a:t>Django ORM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Использование метода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.exclude()</a:t>
            </a:r>
            <a:r>
              <a:rPr lang="en" sz="1600">
                <a:solidFill>
                  <a:schemeClr val="dk1"/>
                </a:solidFill>
              </a:rPr>
              <a:t> (или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" sz="1600">
                <a:solidFill>
                  <a:schemeClr val="dk1"/>
                </a:solidFill>
              </a:rPr>
              <a:t>-класс и оператор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600">
                <a:solidFill>
                  <a:schemeClr val="dk1"/>
                </a:solidFill>
              </a:rPr>
              <a:t>) для фильтрации данных.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articles = Article.objects.exclude(category_id=1)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articles = Article.objects.filter(~Q(category_id=1))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Использование NOT</a:t>
            </a:r>
            <a:endParaRPr/>
          </a:p>
        </p:txBody>
      </p:sp>
      <p:pic>
        <p:nvPicPr>
          <p:cNvPr descr="preencoded.png" id="232" name="Google Shape;23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33" name="Google Shape;23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4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Эти запросы выбирают все статьи, где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category_id</a:t>
            </a:r>
            <a:r>
              <a:rPr lang="en" sz="1600">
                <a:solidFill>
                  <a:schemeClr val="dk1"/>
                </a:solidFill>
              </a:rPr>
              <a:t> не равен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600">
                <a:solidFill>
                  <a:schemeClr val="dk1"/>
                </a:solidFill>
              </a:rPr>
              <a:t>,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A64D79"/>
                </a:solidFill>
              </a:rPr>
              <a:t>SQL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Использование оператора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600">
                <a:solidFill>
                  <a:schemeClr val="dk1"/>
                </a:solidFill>
              </a:rPr>
              <a:t> (или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" sz="1600">
                <a:solidFill>
                  <a:schemeClr val="dk1"/>
                </a:solidFill>
              </a:rPr>
              <a:t>) для фильтрации данных.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news_article WHERE category_id NOT IN (1, 3, 4)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A64D79"/>
                </a:solidFill>
              </a:rPr>
              <a:t>Django ORM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Использование метода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.exclude()</a:t>
            </a:r>
            <a:r>
              <a:rPr lang="en" sz="1600">
                <a:solidFill>
                  <a:schemeClr val="dk1"/>
                </a:solidFill>
              </a:rPr>
              <a:t> (или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" sz="1600">
                <a:solidFill>
                  <a:schemeClr val="dk1"/>
                </a:solidFill>
              </a:rPr>
              <a:t>-класс и оператор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600">
                <a:solidFill>
                  <a:schemeClr val="dk1"/>
                </a:solidFill>
              </a:rPr>
              <a:t>) для фильтрации данных.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articles = Article.objects.filter(~Q(category_id__in=[1, 3, 4]))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articles = Article.objects.exclude(category_id__in=[1, 3, 4])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Использование WITH</a:t>
            </a:r>
            <a:endParaRPr/>
          </a:p>
        </p:txBody>
      </p:sp>
      <p:pic>
        <p:nvPicPr>
          <p:cNvPr descr="preencoded.png" id="240" name="Google Shape;24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1" name="Google Shape;241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Эти запросы создают подзапрос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popular_articles</a:t>
            </a:r>
            <a:r>
              <a:rPr lang="en" sz="1600">
                <a:solidFill>
                  <a:schemeClr val="dk1"/>
                </a:solidFill>
              </a:rPr>
              <a:t> с статьями, где количество просмотров больше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250</a:t>
            </a:r>
            <a:r>
              <a:rPr lang="en" sz="1600">
                <a:solidFill>
                  <a:schemeClr val="dk1"/>
                </a:solidFill>
              </a:rPr>
              <a:t>, и затем выбирает статьи, где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category_id</a:t>
            </a:r>
            <a:r>
              <a:rPr lang="en" sz="1600">
                <a:solidFill>
                  <a:schemeClr val="dk1"/>
                </a:solidFill>
              </a:rPr>
              <a:t> равен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600">
                <a:solidFill>
                  <a:schemeClr val="dk1"/>
                </a:solidFill>
              </a:rPr>
              <a:t> и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600">
                <a:solidFill>
                  <a:schemeClr val="dk1"/>
                </a:solidFill>
              </a:rPr>
              <a:t> входит в подзапрос.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A64D79"/>
                </a:solidFill>
              </a:rPr>
              <a:t>SQL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popular_articles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news_article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views &gt; 250)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popular_articles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category_id = 4;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A64D79"/>
                </a:solidFill>
              </a:rPr>
              <a:t>Django ORM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popular_articles = Article.objects.filter(views__gt=250)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articles = Article.objects.filter(category_id=4, id__in=Subquery(popular_articles.values(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'id'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Сложные условия фильтрации</a:t>
            </a:r>
            <a:endParaRPr/>
          </a:p>
        </p:txBody>
      </p:sp>
      <p:pic>
        <p:nvPicPr>
          <p:cNvPr descr="preencoded.png" id="248" name="Google Shape;24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9" name="Google Shape;24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Эти запросы выбирают все статьи, где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category_id</a:t>
            </a:r>
            <a:r>
              <a:rPr lang="en" sz="1600">
                <a:solidFill>
                  <a:schemeClr val="dk1"/>
                </a:solidFill>
              </a:rPr>
              <a:t> равен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600">
                <a:solidFill>
                  <a:schemeClr val="dk1"/>
                </a:solidFill>
              </a:rPr>
              <a:t> и количество просмотров больше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600">
                <a:solidFill>
                  <a:schemeClr val="dk1"/>
                </a:solidFill>
              </a:rPr>
              <a:t>, или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category_id</a:t>
            </a:r>
            <a:r>
              <a:rPr lang="en" sz="1600">
                <a:solidFill>
                  <a:schemeClr val="dk1"/>
                </a:solidFill>
              </a:rPr>
              <a:t> равен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600">
                <a:solidFill>
                  <a:schemeClr val="dk1"/>
                </a:solidFill>
              </a:rPr>
              <a:t> и количество просмотров меньше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A64D79"/>
                </a:solidFill>
              </a:rPr>
              <a:t>SQL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news_article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(category_id = 3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views &gt; 200)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(category_id = 6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views &lt; 300);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A64D79"/>
                </a:solidFill>
              </a:rPr>
              <a:t>Django ORM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articles = Article.objects.filter(Q(category_id=3, views__gt=200) | Q(category_id=6, views__lt=300))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Сложный запрос</a:t>
            </a:r>
            <a:endParaRPr/>
          </a:p>
        </p:txBody>
      </p:sp>
      <p:pic>
        <p:nvPicPr>
          <p:cNvPr descr="preencoded.png" id="256" name="Google Shape;25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7" name="Google Shape;25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7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Эти запросы выбирают все статьи, где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category_id</a:t>
            </a:r>
            <a:r>
              <a:rPr lang="en" sz="1600">
                <a:solidFill>
                  <a:schemeClr val="dk1"/>
                </a:solidFill>
              </a:rPr>
              <a:t> равен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600">
                <a:solidFill>
                  <a:schemeClr val="dk1"/>
                </a:solidFill>
              </a:rPr>
              <a:t> или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600">
                <a:solidFill>
                  <a:schemeClr val="dk1"/>
                </a:solidFill>
              </a:rPr>
              <a:t> и количество просмотров больше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en" sz="1600">
                <a:solidFill>
                  <a:schemeClr val="dk1"/>
                </a:solidFill>
              </a:rPr>
              <a:t>, и сортирует их по дате публикации в порядке убывания.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A64D79"/>
                </a:solidFill>
              </a:rPr>
              <a:t>SQL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news_article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category_id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(1, 2)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views &gt; 100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publication_date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A64D79"/>
                </a:solidFill>
              </a:rPr>
              <a:t>Django ORM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articles = Article.objects.filter(category_id__in=[1, 2], views__gt=100).order_by(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'-publication_date'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264" name="Google Shape;26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8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66" name="Google Shape;266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7" name="Google Shape;267;p38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68" name="Google Shape;268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8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Запросы через ORM и SQL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Преимущества SQL</a:t>
            </a:r>
            <a:endParaRPr/>
          </a:p>
        </p:txBody>
      </p:sp>
      <p:pic>
        <p:nvPicPr>
          <p:cNvPr descr="preencoded.png" id="275" name="Google Shape;27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76" name="Google Shape;276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9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Сложные запросы и оптимизация: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Сложные запросы: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i="1" lang="en" sz="1600">
                <a:solidFill>
                  <a:srgbClr val="A64D79"/>
                </a:solidFill>
              </a:rPr>
              <a:t>SQL</a:t>
            </a:r>
            <a:r>
              <a:rPr lang="en" sz="1600">
                <a:solidFill>
                  <a:schemeClr val="dk1"/>
                </a:solidFill>
              </a:rPr>
              <a:t> позволяет писать сложные запросы с использованием подзапросов, объединений (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sz="1600">
                <a:solidFill>
                  <a:schemeClr val="dk1"/>
                </a:solidFill>
              </a:rPr>
              <a:t>), агрегатных функций и других мощных инструментов. Это особенно полезно для аналитических запросов и отчетов.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Оптимизация: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i="1" lang="en" sz="1600">
                <a:solidFill>
                  <a:srgbClr val="A64D79"/>
                </a:solidFill>
              </a:rPr>
              <a:t>SQL</a:t>
            </a:r>
            <a:r>
              <a:rPr lang="en" sz="1600">
                <a:solidFill>
                  <a:schemeClr val="dk1"/>
                </a:solidFill>
              </a:rPr>
              <a:t> предоставляет больше контроля над оптимизацией запросов. Вы можете использовать индексы, оптимизировать планы выполнения запросов и выполнять другие действия для улучшения производительности.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Преимущества SQL</a:t>
            </a:r>
            <a:endParaRPr/>
          </a:p>
        </p:txBody>
      </p:sp>
      <p:pic>
        <p:nvPicPr>
          <p:cNvPr descr="preencoded.png" id="283" name="Google Shape;28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84" name="Google Shape;284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0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Производительность: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Высокая производительность: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i="1" lang="en" sz="1600">
                <a:solidFill>
                  <a:srgbClr val="A64D79"/>
                </a:solidFill>
              </a:rPr>
              <a:t>SQL</a:t>
            </a:r>
            <a:r>
              <a:rPr lang="en" sz="1600">
                <a:solidFill>
                  <a:schemeClr val="dk1"/>
                </a:solidFill>
              </a:rPr>
              <a:t>-запросы могут быть оптимизированы для выполнения на уровне базы данных, что может значительно улучшить производительность по сравнению с </a:t>
            </a:r>
            <a:r>
              <a:rPr i="1" lang="en" sz="1600">
                <a:solidFill>
                  <a:srgbClr val="A64D79"/>
                </a:solidFill>
              </a:rPr>
              <a:t>ORM</a:t>
            </a:r>
            <a:r>
              <a:rPr lang="en" sz="1600">
                <a:solidFill>
                  <a:schemeClr val="dk1"/>
                </a:solidFill>
              </a:rPr>
              <a:t>, особенно для больших объемов данных.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Минимизация накладных расходов: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i="1" lang="en" sz="1600">
                <a:solidFill>
                  <a:srgbClr val="A64D79"/>
                </a:solidFill>
              </a:rPr>
              <a:t>SQL</a:t>
            </a:r>
            <a:r>
              <a:rPr lang="en" sz="1600">
                <a:solidFill>
                  <a:schemeClr val="dk1"/>
                </a:solidFill>
              </a:rPr>
              <a:t>-запросы могут быть написаны так, чтобы минимизировать накладные расходы на передачу данных между базой данных и приложением.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Преимущества SQL</a:t>
            </a:r>
            <a:endParaRPr/>
          </a:p>
        </p:txBody>
      </p:sp>
      <p:pic>
        <p:nvPicPr>
          <p:cNvPr descr="preencoded.png" id="291" name="Google Shape;29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92" name="Google Shape;292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1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Гибкость и контроль: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Полный контроль: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i="1" lang="en" sz="1600">
                <a:solidFill>
                  <a:srgbClr val="A64D79"/>
                </a:solidFill>
              </a:rPr>
              <a:t>SQL</a:t>
            </a:r>
            <a:r>
              <a:rPr lang="en" sz="1600">
                <a:solidFill>
                  <a:schemeClr val="dk1"/>
                </a:solidFill>
              </a:rPr>
              <a:t> предоставляет полный контроль над тем, как данные извлекаются и обрабатываются. Это полезно для сложных сценариев, где требуется точное управление данными.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Гибкость: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i="1" lang="en" sz="1600">
                <a:solidFill>
                  <a:srgbClr val="A64D79"/>
                </a:solidFill>
              </a:rPr>
              <a:t>SQL</a:t>
            </a:r>
            <a:r>
              <a:rPr lang="en" sz="1600">
                <a:solidFill>
                  <a:schemeClr val="dk1"/>
                </a:solidFill>
              </a:rPr>
              <a:t> позволяет выполнять любые операции, поддерживаемые базой данных, включая создание временных таблиц, использование хранимых процедур и триггеров.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75" name="Google Shape;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77" name="Google Shape;7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Возможности по фильтрации и сортировке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Преимущества Django ORM</a:t>
            </a:r>
            <a:endParaRPr/>
          </a:p>
        </p:txBody>
      </p:sp>
      <p:pic>
        <p:nvPicPr>
          <p:cNvPr descr="preencoded.png" id="299" name="Google Shape;29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00" name="Google Shape;300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2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Простота и удобство: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Простота: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i="1" lang="en" sz="1600">
                <a:solidFill>
                  <a:srgbClr val="A64D79"/>
                </a:solidFill>
              </a:rPr>
              <a:t>Django ORM</a:t>
            </a:r>
            <a:r>
              <a:rPr lang="en" sz="1600">
                <a:solidFill>
                  <a:schemeClr val="dk1"/>
                </a:solidFill>
              </a:rPr>
              <a:t> предоставляет удобный и интуитивно понятный интерфейс для работы с базой данных. Это упрощает написание запросов и снижает вероятность ошибок.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Удобство: </a:t>
            </a:r>
            <a:r>
              <a:rPr i="1" lang="en" sz="1600">
                <a:solidFill>
                  <a:srgbClr val="A64D79"/>
                </a:solidFill>
              </a:rPr>
              <a:t>ORM</a:t>
            </a:r>
            <a:r>
              <a:rPr lang="en" sz="1600">
                <a:solidFill>
                  <a:schemeClr val="dk1"/>
                </a:solidFill>
              </a:rPr>
              <a:t> позволяет работать с данными как с объектами </a:t>
            </a:r>
            <a:r>
              <a:rPr i="1" lang="en" sz="1600">
                <a:solidFill>
                  <a:srgbClr val="A64D79"/>
                </a:solidFill>
              </a:rPr>
              <a:t>Python</a:t>
            </a:r>
            <a:r>
              <a:rPr lang="en" sz="1600">
                <a:solidFill>
                  <a:schemeClr val="dk1"/>
                </a:solidFill>
              </a:rPr>
              <a:t>, что делает код более читаемым и поддерживаемым.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Преимущества Django ORM</a:t>
            </a:r>
            <a:endParaRPr/>
          </a:p>
        </p:txBody>
      </p:sp>
      <p:pic>
        <p:nvPicPr>
          <p:cNvPr descr="preencoded.png" id="307" name="Google Shape;30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08" name="Google Shape;308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3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Безопасность: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Защита от SQL-инъекций: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i="1" lang="en" sz="1600">
                <a:solidFill>
                  <a:srgbClr val="A64D79"/>
                </a:solidFill>
              </a:rPr>
              <a:t>Django ORM</a:t>
            </a:r>
            <a:r>
              <a:rPr lang="en" sz="1600">
                <a:solidFill>
                  <a:schemeClr val="dk1"/>
                </a:solidFill>
              </a:rPr>
              <a:t> автоматически экранирует входные данные, что защищает от </a:t>
            </a:r>
            <a:r>
              <a:rPr i="1" lang="en" sz="1600">
                <a:solidFill>
                  <a:srgbClr val="A64D79"/>
                </a:solidFill>
              </a:rPr>
              <a:t>SQL</a:t>
            </a:r>
            <a:r>
              <a:rPr lang="en" sz="1600">
                <a:solidFill>
                  <a:schemeClr val="dk1"/>
                </a:solidFill>
              </a:rPr>
              <a:t>-инъекций и других уязвимостей безопасности.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Абстракция: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i="1" lang="en" sz="1600">
                <a:solidFill>
                  <a:srgbClr val="A64D79"/>
                </a:solidFill>
              </a:rPr>
              <a:t>ORM</a:t>
            </a:r>
            <a:r>
              <a:rPr lang="en" sz="1600">
                <a:solidFill>
                  <a:schemeClr val="dk1"/>
                </a:solidFill>
              </a:rPr>
              <a:t> абстрагирует детали работы с базой данных, что позволяет разработчикам сосредоточиться на бизнес-логике приложения.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Преимущества Django ORM</a:t>
            </a:r>
            <a:endParaRPr/>
          </a:p>
        </p:txBody>
      </p:sp>
      <p:pic>
        <p:nvPicPr>
          <p:cNvPr descr="preencoded.png" id="315" name="Google Shape;31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6" name="Google Shape;316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4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Производительность разработки: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Быстрая разработка: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i="1" lang="en" sz="1600">
                <a:solidFill>
                  <a:srgbClr val="A64D79"/>
                </a:solidFill>
              </a:rPr>
              <a:t>ORM</a:t>
            </a:r>
            <a:r>
              <a:rPr lang="en" sz="1600">
                <a:solidFill>
                  <a:schemeClr val="dk1"/>
                </a:solidFill>
              </a:rPr>
              <a:t> позволяет быстро писать и тестировать запросы, что ускоряет процесс разработки.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Автоматическая генерация SQL: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i="1" lang="en" sz="1600">
                <a:solidFill>
                  <a:srgbClr val="A64D79"/>
                </a:solidFill>
              </a:rPr>
              <a:t>ORM</a:t>
            </a:r>
            <a:r>
              <a:rPr lang="en" sz="1600">
                <a:solidFill>
                  <a:schemeClr val="dk1"/>
                </a:solidFill>
              </a:rPr>
              <a:t> автоматически генерирует </a:t>
            </a:r>
            <a:r>
              <a:rPr i="1" lang="en" sz="1600">
                <a:solidFill>
                  <a:srgbClr val="A64D79"/>
                </a:solidFill>
              </a:rPr>
              <a:t>SQL</a:t>
            </a:r>
            <a:r>
              <a:rPr lang="en" sz="1600">
                <a:solidFill>
                  <a:schemeClr val="dk1"/>
                </a:solidFill>
              </a:rPr>
              <a:t>-запросы, что снижает необходимость вручную писать и оптимизировать запросы.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Преимущества Django ORM</a:t>
            </a:r>
            <a:endParaRPr/>
          </a:p>
        </p:txBody>
      </p:sp>
      <p:pic>
        <p:nvPicPr>
          <p:cNvPr descr="preencoded.png" id="323" name="Google Shape;32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24" name="Google Shape;324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5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Поддержка сложных отношений: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Отношения: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i="1" lang="en" sz="1600">
                <a:solidFill>
                  <a:srgbClr val="A64D79"/>
                </a:solidFill>
              </a:rPr>
              <a:t>ORM</a:t>
            </a:r>
            <a:r>
              <a:rPr lang="en" sz="1600">
                <a:solidFill>
                  <a:schemeClr val="dk1"/>
                </a:solidFill>
              </a:rPr>
              <a:t> упрощает работу с сложными отношениями между таблицами, такими как один-ко-многим, многие-ко-многим и один-к-одному.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Автоматическое управление: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i="1" lang="en" sz="1600">
                <a:solidFill>
                  <a:srgbClr val="A64D79"/>
                </a:solidFill>
              </a:rPr>
              <a:t>ORM</a:t>
            </a:r>
            <a:r>
              <a:rPr lang="en" sz="1600">
                <a:solidFill>
                  <a:schemeClr val="dk1"/>
                </a:solidFill>
              </a:rPr>
              <a:t> автоматически управляет внешними ключами и другими отношениями, что снижает вероятность ошибок.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Что выбрать?</a:t>
            </a:r>
            <a:endParaRPr/>
          </a:p>
        </p:txBody>
      </p:sp>
      <p:pic>
        <p:nvPicPr>
          <p:cNvPr descr="preencoded.png" id="331" name="Google Shape;33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32" name="Google Shape;332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Выбор между </a:t>
            </a:r>
            <a:r>
              <a:rPr i="1" lang="en" sz="2200">
                <a:solidFill>
                  <a:srgbClr val="A64D79"/>
                </a:solidFill>
              </a:rPr>
              <a:t>SQL</a:t>
            </a:r>
            <a:r>
              <a:rPr lang="en" sz="2200">
                <a:solidFill>
                  <a:schemeClr val="dk1"/>
                </a:solidFill>
              </a:rPr>
              <a:t> и </a:t>
            </a:r>
            <a:r>
              <a:rPr i="1" lang="en" sz="2200">
                <a:solidFill>
                  <a:srgbClr val="A64D79"/>
                </a:solidFill>
              </a:rPr>
              <a:t>ORM</a:t>
            </a:r>
            <a:r>
              <a:rPr lang="en" sz="2200">
                <a:solidFill>
                  <a:schemeClr val="dk1"/>
                </a:solidFill>
              </a:rPr>
              <a:t> зависит от конкретных требований проекта. </a:t>
            </a:r>
            <a:r>
              <a:rPr i="1" lang="en" sz="2200">
                <a:solidFill>
                  <a:srgbClr val="A64D79"/>
                </a:solidFill>
              </a:rPr>
              <a:t>SQL</a:t>
            </a:r>
            <a:r>
              <a:rPr lang="en" sz="2200">
                <a:solidFill>
                  <a:schemeClr val="dk1"/>
                </a:solidFill>
              </a:rPr>
              <a:t> предоставляет больше контроля и гибкости для сложных и оптимизированных запросов, тогда как </a:t>
            </a:r>
            <a:r>
              <a:rPr i="1" lang="en" sz="2200">
                <a:solidFill>
                  <a:srgbClr val="A64D79"/>
                </a:solidFill>
              </a:rPr>
              <a:t>ORM</a:t>
            </a:r>
            <a:r>
              <a:rPr lang="en" sz="2200">
                <a:solidFill>
                  <a:schemeClr val="dk1"/>
                </a:solidFill>
              </a:rPr>
              <a:t> упрощает разработку и повышает безопасность. В большинстве случаев рекомендуется использовать </a:t>
            </a:r>
            <a:r>
              <a:rPr i="1" lang="en" sz="2200">
                <a:solidFill>
                  <a:srgbClr val="A64D79"/>
                </a:solidFill>
              </a:rPr>
              <a:t>ORM</a:t>
            </a:r>
            <a:r>
              <a:rPr lang="en" sz="2200">
                <a:solidFill>
                  <a:schemeClr val="dk1"/>
                </a:solidFill>
              </a:rPr>
              <a:t> для стандартных операций и </a:t>
            </a:r>
            <a:r>
              <a:rPr i="1" lang="en" sz="2200">
                <a:solidFill>
                  <a:srgbClr val="A64D79"/>
                </a:solidFill>
              </a:rPr>
              <a:t>SQL</a:t>
            </a:r>
            <a:r>
              <a:rPr lang="en" sz="2200">
                <a:solidFill>
                  <a:schemeClr val="dk1"/>
                </a:solidFill>
              </a:rPr>
              <a:t> для сложных и оптимизированных запросов.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Live-coding преподавателя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39" name="Google Shape;339;p47"/>
          <p:cNvSpPr txBox="1"/>
          <p:nvPr/>
        </p:nvSpPr>
        <p:spPr>
          <a:xfrm>
            <a:off x="311700" y="1747875"/>
            <a:ext cx="8520600" cy="28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Покажите в режиме live-coding и объясните: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Как работать</a:t>
            </a:r>
            <a:r>
              <a:rPr lang="en" sz="1600">
                <a:solidFill>
                  <a:schemeClr val="dk1"/>
                </a:solidFill>
              </a:rPr>
              <a:t> с</a:t>
            </a:r>
            <a:r>
              <a:rPr lang="en" sz="1600">
                <a:solidFill>
                  <a:schemeClr val="dk1"/>
                </a:solidFill>
              </a:rPr>
              <a:t> WHERE (AND, OR, IN).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Как работать с WITH.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Как работать с ORDER BY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340" name="Google Shape;34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41" name="Google Shape;341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347" name="Google Shape;34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48" name="Google Shape;348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8"/>
          <p:cNvSpPr txBox="1"/>
          <p:nvPr>
            <p:ph idx="1" type="body"/>
          </p:nvPr>
        </p:nvSpPr>
        <p:spPr>
          <a:xfrm>
            <a:off x="311700" y="1909400"/>
            <a:ext cx="7545300" cy="27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 можно объединить несколько условий в одном запросе в SQL?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 можно объединить несколько условий в одном запросе в Django ORM?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Какие основные команды используются для фильтрации данных в SQL?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Какие преимущества и недостатки есть у использования ORM по сравнению с SQL?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355" name="Google Shape;35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56" name="Google Shape;356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9"/>
          <p:cNvSpPr txBox="1"/>
          <p:nvPr>
            <p:ph idx="1" type="body"/>
          </p:nvPr>
        </p:nvSpPr>
        <p:spPr>
          <a:xfrm>
            <a:off x="0" y="1017725"/>
            <a:ext cx="91440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 можно объединить несколько условий в одном запросе в SQL?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3"/>
                </a:solidFill>
              </a:rPr>
              <a:t>В SQL вы можете объединять несколько условий в одном запросе с помощью операторов AND, OR и NOT. Вот примеры:</a:t>
            </a:r>
            <a:endParaRPr i="1" sz="16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3"/>
                </a:solidFill>
              </a:rPr>
              <a:t>Использование AND:</a:t>
            </a:r>
            <a:endParaRPr i="1" sz="1600">
              <a:solidFill>
                <a:schemeClr val="accent3"/>
              </a:solidFill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3"/>
                </a:solidFill>
              </a:rPr>
              <a:t>SELECT * FROM users WHERE age &gt; 30 AND country = 'USA';</a:t>
            </a:r>
            <a:endParaRPr i="1" sz="16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3"/>
                </a:solidFill>
              </a:rPr>
              <a:t>Использование OR:</a:t>
            </a:r>
            <a:endParaRPr i="1" sz="1600">
              <a:solidFill>
                <a:schemeClr val="accent3"/>
              </a:solidFill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3"/>
                </a:solidFill>
              </a:rPr>
              <a:t>SELECT * FROM users WHERE age &gt; 30 OR country = 'USA';</a:t>
            </a:r>
            <a:endParaRPr i="1" sz="16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3"/>
                </a:solidFill>
              </a:rPr>
              <a:t>Использование NOT:</a:t>
            </a:r>
            <a:endParaRPr i="1" sz="1600">
              <a:solidFill>
                <a:schemeClr val="accent3"/>
              </a:solidFill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3"/>
                </a:solidFill>
              </a:rPr>
              <a:t>SELECT * FROM users WHERE NOT country = 'USA';</a:t>
            </a:r>
            <a:endParaRPr i="1" sz="16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363" name="Google Shape;36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64" name="Google Shape;364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50"/>
          <p:cNvSpPr txBox="1"/>
          <p:nvPr>
            <p:ph idx="1" type="body"/>
          </p:nvPr>
        </p:nvSpPr>
        <p:spPr>
          <a:xfrm>
            <a:off x="0" y="1017725"/>
            <a:ext cx="91440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 startAt="2"/>
            </a:pPr>
            <a:r>
              <a:rPr lang="en" sz="1600">
                <a:solidFill>
                  <a:schemeClr val="dk1"/>
                </a:solidFill>
              </a:rPr>
              <a:t>Как можно объединить несколько условий в одном запросе в Django ORM?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3"/>
                </a:solidFill>
              </a:rPr>
              <a:t>В Django ORM вы можете использовать методы filter(), exclude() и Q-объекты для объединения условий. Вот примеры:</a:t>
            </a:r>
            <a:endParaRPr i="1" sz="16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3"/>
                </a:solidFill>
              </a:rPr>
              <a:t>Использование filter() с несколькими условиями:</a:t>
            </a:r>
            <a:endParaRPr i="1" sz="1600">
              <a:solidFill>
                <a:schemeClr val="accent3"/>
              </a:solidFill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3"/>
                </a:solidFill>
              </a:rPr>
              <a:t>users = User.objects.filter(age__gt=30, country='USA')</a:t>
            </a:r>
            <a:endParaRPr i="1" sz="16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3"/>
                </a:solidFill>
              </a:rPr>
              <a:t>Использование Q-объектов для сложных условий:</a:t>
            </a:r>
            <a:endParaRPr i="1" sz="1600">
              <a:solidFill>
                <a:schemeClr val="accent3"/>
              </a:solidFill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3"/>
                </a:solidFill>
              </a:rPr>
              <a:t>users = User.objects.filter(Q(age__gt=30) | Q(country='USA'))</a:t>
            </a:r>
            <a:endParaRPr i="1" sz="16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371" name="Google Shape;37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72" name="Google Shape;372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51"/>
          <p:cNvSpPr txBox="1"/>
          <p:nvPr>
            <p:ph idx="1" type="body"/>
          </p:nvPr>
        </p:nvSpPr>
        <p:spPr>
          <a:xfrm>
            <a:off x="0" y="1017725"/>
            <a:ext cx="91440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 startAt="3"/>
            </a:pPr>
            <a:r>
              <a:rPr lang="en" sz="1600">
                <a:solidFill>
                  <a:schemeClr val="dk1"/>
                </a:solidFill>
              </a:rPr>
              <a:t>Какие основные команды используются для фильтрации данных в SQL?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3"/>
                </a:solidFill>
              </a:rPr>
              <a:t>WHERE: Используется для фильтрации записей.</a:t>
            </a:r>
            <a:endParaRPr i="1" sz="1600">
              <a:solidFill>
                <a:schemeClr val="accent3"/>
              </a:solidFill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3"/>
                </a:solidFill>
              </a:rPr>
              <a:t>SELECT * FROM users WHERE age &gt; 30;</a:t>
            </a:r>
            <a:endParaRPr i="1" sz="16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3"/>
                </a:solidFill>
              </a:rPr>
              <a:t>AND: Используется для объединения нескольких условий.</a:t>
            </a:r>
            <a:endParaRPr i="1" sz="1600">
              <a:solidFill>
                <a:schemeClr val="accent3"/>
              </a:solidFill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3"/>
                </a:solidFill>
              </a:rPr>
              <a:t>SELECT * FROM users WHERE age &gt; 30 AND country = 'USA';</a:t>
            </a:r>
            <a:endParaRPr i="1" sz="16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3"/>
                </a:solidFill>
              </a:rPr>
              <a:t>OR: Используется для объединения условий, где достаточно выполнения хотя бы одного из них.</a:t>
            </a:r>
            <a:endParaRPr i="1" sz="1600">
              <a:solidFill>
                <a:schemeClr val="accent3"/>
              </a:solidFill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3"/>
                </a:solidFill>
              </a:rPr>
              <a:t>SELECT * FROM users WHERE age &gt; 30 OR country = 'USA';</a:t>
            </a:r>
            <a:endParaRPr i="1" sz="16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3"/>
                </a:solidFill>
              </a:rPr>
              <a:t>NOT: Используется для исключения записей, соответствующих условию.</a:t>
            </a:r>
            <a:endParaRPr i="1" sz="1600">
              <a:solidFill>
                <a:schemeClr val="accent3"/>
              </a:solidFill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3"/>
                </a:solidFill>
              </a:rPr>
              <a:t>SELECT * FROM users WHERE NOT country = 'USA';</a:t>
            </a:r>
            <a:endParaRPr i="1" sz="16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3"/>
                </a:solidFill>
              </a:rPr>
              <a:t>IN: Используется для фильтрации по списку значений.</a:t>
            </a:r>
            <a:endParaRPr i="1" sz="1600">
              <a:solidFill>
                <a:schemeClr val="accent3"/>
              </a:solidFill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3"/>
                </a:solidFill>
              </a:rPr>
              <a:t>SELECT * FROM users WHERE country IN ('USA', 'Canada', 'Mexico');</a:t>
            </a:r>
            <a:endParaRPr i="1" sz="16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3"/>
                </a:solidFill>
              </a:rPr>
              <a:t>BETWEEN: Используется для фильтрации по диапазону значений.</a:t>
            </a:r>
            <a:endParaRPr i="1" sz="1600">
              <a:solidFill>
                <a:schemeClr val="accent3"/>
              </a:solidFill>
            </a:endParaRPr>
          </a:p>
          <a:p>
            <a:pPr indent="45720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" sz="1600">
                <a:solidFill>
                  <a:schemeClr val="accent3"/>
                </a:solidFill>
              </a:rPr>
              <a:t>SELECT * FROM users WHERE age BETWEEN 20 AND 30;</a:t>
            </a:r>
            <a:endParaRPr i="1" sz="16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Зачем нужна фильтрация и сортировка</a:t>
            </a:r>
            <a:endParaRPr/>
          </a:p>
        </p:txBody>
      </p:sp>
      <p:pic>
        <p:nvPicPr>
          <p:cNvPr descr="preencoded.png"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5" name="Google Shape;8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i="1" lang="en" sz="2200">
                <a:solidFill>
                  <a:schemeClr val="dk1"/>
                </a:solidFill>
              </a:rPr>
              <a:t>Фильтрация:</a:t>
            </a:r>
            <a:r>
              <a:rPr lang="en" sz="2200">
                <a:solidFill>
                  <a:schemeClr val="dk1"/>
                </a:solidFill>
              </a:rPr>
              <a:t> Позволяет выбирать только те данные, которые соответствуют определенным критериям. Это полезно для поиска конкретной информации в больших наборах данных. Например, если у вас есть база данных с миллионами записей, фильтрация поможет быстро найти нужные данные.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i="1" lang="en" sz="2200">
                <a:solidFill>
                  <a:schemeClr val="dk1"/>
                </a:solidFill>
              </a:rPr>
              <a:t>Сортировка:</a:t>
            </a:r>
            <a:r>
              <a:rPr lang="en" sz="2200">
                <a:solidFill>
                  <a:schemeClr val="dk1"/>
                </a:solidFill>
              </a:rPr>
              <a:t> Позволяет упорядочить данные по определенным критериям. Это полезно для анализа данных, создания отчетов и улучшения пользовательского опыта. Например, сортировка по дате публикации поможет пользователям видеть самые свежие новости.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379" name="Google Shape;379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80" name="Google Shape;380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52"/>
          <p:cNvSpPr txBox="1"/>
          <p:nvPr>
            <p:ph idx="1" type="body"/>
          </p:nvPr>
        </p:nvSpPr>
        <p:spPr>
          <a:xfrm>
            <a:off x="0" y="1017725"/>
            <a:ext cx="91440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 startAt="4"/>
            </a:pPr>
            <a:r>
              <a:rPr lang="en" sz="1600">
                <a:solidFill>
                  <a:schemeClr val="dk1"/>
                </a:solidFill>
              </a:rPr>
              <a:t>Какие преимущества и недостатки есть у использования ORM по сравнению с SQL?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3"/>
                </a:solidFill>
              </a:rPr>
              <a:t>Преимущества ORM:</a:t>
            </a:r>
            <a:endParaRPr i="1" sz="1600">
              <a:solidFill>
                <a:schemeClr val="accent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3"/>
                </a:solidFill>
              </a:rPr>
              <a:t>Абстракция: ORM предоставляет абстракцию над базой данных, что позволяет разработчикам работать с объектами, а не с SQL-запросами.</a:t>
            </a:r>
            <a:endParaRPr i="1" sz="1600">
              <a:solidFill>
                <a:schemeClr val="accent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3"/>
                </a:solidFill>
              </a:rPr>
              <a:t>Производительность разработки: ORM может ускорить процесс разработки, так как разработчики могут писать меньше кода для выполнения стандартных операций с базой данных.</a:t>
            </a:r>
            <a:endParaRPr i="1" sz="1600">
              <a:solidFill>
                <a:schemeClr val="accent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3"/>
                </a:solidFill>
              </a:rPr>
              <a:t>Переносимость: ORM позволяет легко переключаться между различными системами управления базами данных (СУБД) без изменения кода приложения.</a:t>
            </a:r>
            <a:endParaRPr i="1" sz="1600">
              <a:solidFill>
                <a:schemeClr val="accent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3"/>
                </a:solidFill>
              </a:rPr>
              <a:t>Безопасность: ORM помогает избежать SQL-инъекций, так как использует параметризованные запросы.</a:t>
            </a:r>
            <a:endParaRPr i="1" sz="16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3"/>
                </a:solidFill>
              </a:rPr>
              <a:t>Недостатки ORM:</a:t>
            </a:r>
            <a:endParaRPr i="1" sz="1600">
              <a:solidFill>
                <a:schemeClr val="accent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3"/>
                </a:solidFill>
              </a:rPr>
              <a:t>Производительность: ORM может быть менее эффективен по сравнению с написанными вручную SQL-запросами, особенно для сложных запросов.</a:t>
            </a:r>
            <a:endParaRPr i="1" sz="1600">
              <a:solidFill>
                <a:schemeClr val="accent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3"/>
                </a:solidFill>
              </a:rPr>
              <a:t>Ограниченная гибкость: ORM может ограничивать возможности использования специфических функций и оптимизаций, доступных в конкретной СУБД.</a:t>
            </a:r>
            <a:endParaRPr i="1" sz="1600">
              <a:solidFill>
                <a:schemeClr val="accent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3"/>
                </a:solidFill>
              </a:rPr>
              <a:t>Сложность отладки: Отладка сложных запросов может быть более сложной, так как ORM абстрагирует SQL-код.</a:t>
            </a:r>
            <a:endParaRPr i="1" sz="1600">
              <a:solidFill>
                <a:schemeClr val="accent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3"/>
                </a:solidFill>
              </a:rPr>
              <a:t>Накладные расходы: ORM может добавлять дополнительные накладные расходы, такие как создание и управление объектами, что может повлиять на производительность.</a:t>
            </a:r>
            <a:endParaRPr i="1" sz="16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387" name="Google Shape;387;p53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6</a:t>
            </a:r>
            <a:r>
              <a:rPr lang="en" sz="1500">
                <a:solidFill>
                  <a:srgbClr val="000000"/>
                </a:solidFill>
              </a:rPr>
              <a:t>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388" name="Google Shape;388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89" name="Google Shape;389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4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00" name="Google Shape;400;p55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401" name="Google Shape;401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407" name="Google Shape;407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56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5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409" name="Google Shape;409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0" name="Google Shape;410;p56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411" name="Google Shape;411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6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17" name="Google Shape;417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18" name="Google Shape;418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5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Домашнее задание</a:t>
            </a:r>
            <a:endParaRPr sz="2500"/>
          </a:p>
        </p:txBody>
      </p:sp>
      <p:sp>
        <p:nvSpPr>
          <p:cNvPr id="420" name="Google Shape;420;p57"/>
          <p:cNvSpPr txBox="1"/>
          <p:nvPr/>
        </p:nvSpPr>
        <p:spPr>
          <a:xfrm>
            <a:off x="311700" y="1196800"/>
            <a:ext cx="64215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600">
                <a:solidFill>
                  <a:srgbClr val="0000FF"/>
                </a:solidFill>
              </a:rPr>
              <a:t>homework.py</a:t>
            </a:r>
            <a:r>
              <a:rPr lang="en" sz="1600">
                <a:solidFill>
                  <a:srgbClr val="000000"/>
                </a:solidFill>
              </a:rPr>
              <a:t> в папке урока.</a:t>
            </a:r>
            <a:r>
              <a:rPr lang="en" sz="1600"/>
              <a:t> </a:t>
            </a:r>
            <a:r>
              <a:rPr lang="en" sz="1600">
                <a:solidFill>
                  <a:srgbClr val="000000"/>
                </a:solidFill>
              </a:rPr>
              <a:t>Прорешайте еще раз индивидуально все задания, которые решали в классе.</a:t>
            </a:r>
            <a:r>
              <a:rPr lang="en" sz="1600"/>
              <a:t> Начните с тех, что не успели сделать в классе.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Повторите теорию по презентации. Посмотрите на ютубе видео разных авторов по теме урока, чтобы составить более широкое впечатление.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Заучите синтаксис пройденных конструкций.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lang="en" sz="1600"/>
              <a:t>Повторите синтаксис в пройденных уроках.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Понимание методов сортировки и фильтрации данных</a:t>
            </a:r>
            <a:endParaRPr/>
          </a:p>
        </p:txBody>
      </p:sp>
      <p:pic>
        <p:nvPicPr>
          <p:cNvPr descr="preencoded.png" id="92" name="Google Shape;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3" name="Google Shape;9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i="1" lang="en" sz="2200">
                <a:solidFill>
                  <a:schemeClr val="dk1"/>
                </a:solidFill>
              </a:rPr>
              <a:t>Фильтрация:</a:t>
            </a:r>
            <a:r>
              <a:rPr lang="en" sz="2200">
                <a:solidFill>
                  <a:schemeClr val="dk1"/>
                </a:solidFill>
              </a:rPr>
              <a:t> Выборка данных по определенным критериям. Например, выборка всех статей, опубликованных в определенной категории.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i="1" lang="en" sz="2200">
                <a:solidFill>
                  <a:schemeClr val="dk1"/>
                </a:solidFill>
              </a:rPr>
              <a:t>Сортировка:</a:t>
            </a:r>
            <a:r>
              <a:rPr lang="en" sz="2200">
                <a:solidFill>
                  <a:schemeClr val="dk1"/>
                </a:solidFill>
              </a:rPr>
              <a:t> Упорядочивание данных по определенным критериям. Например, сортировка статей по количеству просмотров.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</a:t>
            </a:r>
            <a:r>
              <a:rPr lang="en"/>
              <a:t>ильтрация и сортировка в реальных задачах</a:t>
            </a:r>
            <a:endParaRPr/>
          </a:p>
        </p:txBody>
      </p:sp>
      <p:pic>
        <p:nvPicPr>
          <p:cNvPr descr="preencoded.png"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1" name="Google Shape;10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i="1" lang="en" sz="2200">
                <a:solidFill>
                  <a:schemeClr val="dk1"/>
                </a:solidFill>
              </a:rPr>
              <a:t>Интернет-магазин:</a:t>
            </a:r>
            <a:r>
              <a:rPr lang="en" sz="2200">
                <a:solidFill>
                  <a:schemeClr val="dk1"/>
                </a:solidFill>
              </a:rPr>
              <a:t> Фильтрация товаров по категориям, ценам, брендам и т.д. Сортировка товаров по популярности, цене, рейтингу и т.д.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i="1" lang="en" sz="2200">
                <a:solidFill>
                  <a:schemeClr val="dk1"/>
                </a:solidFill>
              </a:rPr>
              <a:t>Социальные сети:</a:t>
            </a:r>
            <a:r>
              <a:rPr lang="en" sz="2200">
                <a:solidFill>
                  <a:schemeClr val="dk1"/>
                </a:solidFill>
              </a:rPr>
              <a:t> Фильтрация постов по хештегам, пользователям, дате публикации. Сортировка постов по количеству лайков, комментариев, дате публикации и т.д.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i="1" lang="en" sz="2200">
                <a:solidFill>
                  <a:schemeClr val="dk1"/>
                </a:solidFill>
              </a:rPr>
              <a:t>Аналитика:</a:t>
            </a:r>
            <a:r>
              <a:rPr lang="en" sz="2200">
                <a:solidFill>
                  <a:schemeClr val="dk1"/>
                </a:solidFill>
              </a:rPr>
              <a:t> Фильтрация данных по определенным критериям для создания отчетов. Сортировка данных для анализа трендов и выявления закономерностей.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08" name="Google Shape;10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10" name="Google Shape;11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19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12" name="Google Shape;112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Синтаксические конструкции для фильтрации и сортировки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Методы и инструменты</a:t>
            </a:r>
            <a:endParaRPr/>
          </a:p>
        </p:txBody>
      </p:sp>
      <p:pic>
        <p:nvPicPr>
          <p:cNvPr descr="preencoded.png" id="119" name="Google Shape;11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0" name="Google Shape;12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>
                <a:solidFill>
                  <a:schemeClr val="dk1"/>
                </a:solidFill>
              </a:rPr>
              <a:t>: Основная команда для фильтрации данных: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1800">
                <a:solidFill>
                  <a:schemeClr val="dk1"/>
                </a:solidFill>
              </a:rPr>
              <a:t>: Оператор для объединения нескольких условий, где достаточно выполнения хотя бы одного из них.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sz="1800">
                <a:solidFill>
                  <a:schemeClr val="dk1"/>
                </a:solidFill>
              </a:rPr>
              <a:t>: Оператор для объединения нескольких условий, где должны выполняться все условия одновременно.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800">
                <a:solidFill>
                  <a:schemeClr val="dk1"/>
                </a:solidFill>
              </a:rPr>
              <a:t>: Оператор для проверки наличия значения в списке значений.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800">
                <a:solidFill>
                  <a:schemeClr val="dk1"/>
                </a:solidFill>
              </a:rPr>
              <a:t>: Оператор для инверсии условия.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BETWEEN</a:t>
            </a:r>
            <a:r>
              <a:rPr lang="en" sz="1800">
                <a:solidFill>
                  <a:schemeClr val="dk1"/>
                </a:solidFill>
              </a:rPr>
              <a:t>: Оператор для проверки условий между двумя значениями.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lang="en">
                <a:solidFill>
                  <a:schemeClr val="dk1"/>
                </a:solidFill>
              </a:rPr>
              <a:t>: Команда для сортировки данных по одному или нескольким столбцам.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en">
                <a:solidFill>
                  <a:schemeClr val="dk1"/>
                </a:solidFill>
              </a:rPr>
              <a:t>: Команда для создания временных таблиц или представлений.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Условия и операторы сравнения: Основные операторы сравнения (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lang="en">
                <a:solidFill>
                  <a:schemeClr val="dk1"/>
                </a:solidFill>
              </a:rPr>
              <a:t>) и логические операторы (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>
                <a:solidFill>
                  <a:schemeClr val="dk1"/>
                </a:solidFill>
              </a:rPr>
              <a:t>).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Шаблон для фильтрации</a:t>
            </a:r>
            <a:endParaRPr/>
          </a:p>
        </p:txBody>
      </p:sp>
      <p:pic>
        <p:nvPicPr>
          <p:cNvPr descr="preencoded.png" id="127" name="Google Shape;12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8" name="Google Shape;12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A64D79"/>
                </a:solidFill>
              </a:rPr>
              <a:t>SQL</a:t>
            </a:r>
            <a:endParaRPr i="1" sz="16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column1, column2, ...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table_name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condition;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A64D79"/>
                </a:solidFill>
              </a:rPr>
              <a:t>Django ORM</a:t>
            </a:r>
            <a:endParaRPr i="1" sz="16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Model.objects.filter(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