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Int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6.xml"/><Relationship Id="rId33" Type="http://schemas.openxmlformats.org/officeDocument/2006/relationships/font" Target="fonts/Inter-boldItalic.fntdata"/><Relationship Id="rId10" Type="http://schemas.openxmlformats.org/officeDocument/2006/relationships/slide" Target="slides/slide5.xml"/><Relationship Id="rId32" Type="http://schemas.openxmlformats.org/officeDocument/2006/relationships/font" Target="fonts/Int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a40d5557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a40d5557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a40d5557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a40d5557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a40d5557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a40d5557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a40d5557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a40d5557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a40d5557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a40d5557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a40d555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a40d555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678e2f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678e2f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678e2f0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678e2f0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a40d5557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a40d5557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a40d5557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2a40d5557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a40d5557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a40d5557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a40d5557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a40d5557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a40d5557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a40d5557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a40d5557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a40d5557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a40d5557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a40d5557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21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Работа с формами. Часть 1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CSRF (Cross-Site Request Forgery)</a:t>
            </a:r>
            <a:endParaRPr/>
          </a:p>
        </p:txBody>
      </p:sp>
      <p:pic>
        <p:nvPicPr>
          <p:cNvPr descr="preencoded.png"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6" name="Google Shape;1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CSRF</a:t>
            </a:r>
            <a:r>
              <a:rPr lang="en" sz="2000">
                <a:solidFill>
                  <a:schemeClr val="dk1"/>
                </a:solidFill>
              </a:rPr>
              <a:t>-атака возможна, потому что веб-приложения не могут отличить запросы, отправленные намеренно пользователем, от запросов, отправленных злоумышленником от имени пользователя.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Для защиты от </a:t>
            </a:r>
            <a:r>
              <a:rPr b="1" lang="en" sz="2000">
                <a:solidFill>
                  <a:schemeClr val="dk1"/>
                </a:solidFill>
              </a:rPr>
              <a:t>CSRF</a:t>
            </a:r>
            <a:r>
              <a:rPr lang="en" sz="2000">
                <a:solidFill>
                  <a:schemeClr val="dk1"/>
                </a:solidFill>
              </a:rPr>
              <a:t>-атак в </a:t>
            </a:r>
            <a:r>
              <a:rPr i="1" lang="en" sz="2000">
                <a:solidFill>
                  <a:srgbClr val="A64D79"/>
                </a:solidFill>
              </a:rPr>
              <a:t>Django</a:t>
            </a:r>
            <a:r>
              <a:rPr lang="en" sz="2000">
                <a:solidFill>
                  <a:schemeClr val="dk1"/>
                </a:solidFill>
              </a:rPr>
              <a:t> используется механизм </a:t>
            </a:r>
            <a:r>
              <a:rPr b="1" lang="en" sz="2000">
                <a:solidFill>
                  <a:schemeClr val="dk1"/>
                </a:solidFill>
              </a:rPr>
              <a:t>CSRF</a:t>
            </a:r>
            <a:r>
              <a:rPr lang="en" sz="2000">
                <a:solidFill>
                  <a:schemeClr val="dk1"/>
                </a:solidFill>
              </a:rPr>
              <a:t>-токенов. </a:t>
            </a:r>
            <a:r>
              <a:rPr b="1" lang="en" sz="2000">
                <a:solidFill>
                  <a:schemeClr val="dk1"/>
                </a:solidFill>
              </a:rPr>
              <a:t>CSRF</a:t>
            </a:r>
            <a:r>
              <a:rPr lang="en" sz="2000">
                <a:solidFill>
                  <a:schemeClr val="dk1"/>
                </a:solidFill>
              </a:rPr>
              <a:t>-токен — это уникальный, секретный идентификатор, который генерируется для каждого пользователя и включается в формы и </a:t>
            </a:r>
            <a:r>
              <a:rPr b="1" lang="en" sz="2000">
                <a:solidFill>
                  <a:schemeClr val="dk1"/>
                </a:solidFill>
              </a:rPr>
              <a:t>AJAX</a:t>
            </a:r>
            <a:r>
              <a:rPr lang="en" sz="2000">
                <a:solidFill>
                  <a:schemeClr val="dk1"/>
                </a:solidFill>
              </a:rPr>
              <a:t>-запросы. Когда форма отправляется, </a:t>
            </a:r>
            <a:r>
              <a:rPr i="1" lang="en" sz="2000">
                <a:solidFill>
                  <a:srgbClr val="A64D79"/>
                </a:solidFill>
              </a:rPr>
              <a:t>Django</a:t>
            </a:r>
            <a:r>
              <a:rPr lang="en" sz="2000">
                <a:solidFill>
                  <a:schemeClr val="dk1"/>
                </a:solidFill>
              </a:rPr>
              <a:t> проверяет, что </a:t>
            </a:r>
            <a:r>
              <a:rPr b="1" lang="en" sz="2000">
                <a:solidFill>
                  <a:schemeClr val="dk1"/>
                </a:solidFill>
              </a:rPr>
              <a:t>CSRF</a:t>
            </a:r>
            <a:r>
              <a:rPr lang="en" sz="2000">
                <a:solidFill>
                  <a:schemeClr val="dk1"/>
                </a:solidFill>
              </a:rPr>
              <a:t>-токен, включенный в запрос, соответствует токену, хранящемуся в сессии пользователя. Если токены не совпадают, запрос отклоняется.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CSRF в Django</a:t>
            </a:r>
            <a:endParaRPr/>
          </a:p>
        </p:txBody>
      </p:sp>
      <p:pic>
        <p:nvPicPr>
          <p:cNvPr descr="preencoded.png"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4" name="Google Shape;14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Генерация </a:t>
            </a:r>
            <a:r>
              <a:rPr b="1" lang="en" sz="2000">
                <a:solidFill>
                  <a:schemeClr val="dk1"/>
                </a:solidFill>
              </a:rPr>
              <a:t>CSRF</a:t>
            </a:r>
            <a:r>
              <a:rPr lang="en" sz="2000">
                <a:solidFill>
                  <a:schemeClr val="dk1"/>
                </a:solidFill>
              </a:rPr>
              <a:t>-токена: Когда пользователь запрашивает страницу с формой, </a:t>
            </a:r>
            <a:r>
              <a:rPr i="1" lang="en" sz="2000">
                <a:solidFill>
                  <a:srgbClr val="A64D79"/>
                </a:solidFill>
              </a:rPr>
              <a:t>Django</a:t>
            </a:r>
            <a:r>
              <a:rPr lang="en" sz="2000">
                <a:solidFill>
                  <a:schemeClr val="dk1"/>
                </a:solidFill>
              </a:rPr>
              <a:t> генерирует уникальный </a:t>
            </a:r>
            <a:r>
              <a:rPr b="1" lang="en" sz="2000">
                <a:solidFill>
                  <a:schemeClr val="dk1"/>
                </a:solidFill>
              </a:rPr>
              <a:t>CSRF</a:t>
            </a:r>
            <a:r>
              <a:rPr lang="en" sz="2000">
                <a:solidFill>
                  <a:schemeClr val="dk1"/>
                </a:solidFill>
              </a:rPr>
              <a:t>-токен и включает его в форму в виде скрытого поля.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Включение </a:t>
            </a:r>
            <a:r>
              <a:rPr b="1" lang="en" sz="2000">
                <a:solidFill>
                  <a:schemeClr val="dk1"/>
                </a:solidFill>
              </a:rPr>
              <a:t>CSRF</a:t>
            </a:r>
            <a:r>
              <a:rPr lang="en" sz="2000">
                <a:solidFill>
                  <a:schemeClr val="dk1"/>
                </a:solidFill>
              </a:rPr>
              <a:t>-токена в форму: В шаблоне </a:t>
            </a:r>
            <a:r>
              <a:rPr i="1" lang="en" sz="2000">
                <a:solidFill>
                  <a:srgbClr val="A64D79"/>
                </a:solidFill>
              </a:rPr>
              <a:t>Django</a:t>
            </a:r>
            <a:r>
              <a:rPr lang="en" sz="2000">
                <a:solidFill>
                  <a:schemeClr val="dk1"/>
                </a:solidFill>
              </a:rPr>
              <a:t> используется тег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{% csrf_token %}</a:t>
            </a:r>
            <a:r>
              <a:rPr lang="en" sz="2000">
                <a:solidFill>
                  <a:schemeClr val="dk1"/>
                </a:solidFill>
              </a:rPr>
              <a:t>, который автоматически вставляет скрытое поле с </a:t>
            </a:r>
            <a:r>
              <a:rPr b="1" lang="en" sz="2000">
                <a:solidFill>
                  <a:schemeClr val="dk1"/>
                </a:solidFill>
              </a:rPr>
              <a:t>CSRF</a:t>
            </a:r>
            <a:r>
              <a:rPr lang="en" sz="2000">
                <a:solidFill>
                  <a:schemeClr val="dk1"/>
                </a:solidFill>
              </a:rPr>
              <a:t>-токеном в форму.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Проверка </a:t>
            </a:r>
            <a:r>
              <a:rPr b="1" lang="en" sz="2000">
                <a:solidFill>
                  <a:schemeClr val="dk1"/>
                </a:solidFill>
              </a:rPr>
              <a:t>CSRF</a:t>
            </a:r>
            <a:r>
              <a:rPr lang="en" sz="2000">
                <a:solidFill>
                  <a:schemeClr val="dk1"/>
                </a:solidFill>
              </a:rPr>
              <a:t>-токена: Когда форма отправляется, </a:t>
            </a:r>
            <a:r>
              <a:rPr i="1" lang="en" sz="2000">
                <a:solidFill>
                  <a:srgbClr val="A64D79"/>
                </a:solidFill>
              </a:rPr>
              <a:t>Django</a:t>
            </a:r>
            <a:r>
              <a:rPr lang="en" sz="2000">
                <a:solidFill>
                  <a:schemeClr val="dk1"/>
                </a:solidFill>
              </a:rPr>
              <a:t> проверяет, что </a:t>
            </a:r>
            <a:r>
              <a:rPr b="1" lang="en" sz="2000">
                <a:solidFill>
                  <a:schemeClr val="dk1"/>
                </a:solidFill>
              </a:rPr>
              <a:t>CSRF</a:t>
            </a:r>
            <a:r>
              <a:rPr lang="en" sz="2000">
                <a:solidFill>
                  <a:schemeClr val="dk1"/>
                </a:solidFill>
              </a:rPr>
              <a:t>-токен, включенный в запрос, соответствует токену, хранящемуся в сессии пользователя. Если токены не совпадают, запрос отклоняется.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данных формы</a:t>
            </a:r>
            <a:endParaRPr/>
          </a:p>
        </p:txBody>
      </p:sp>
      <p:pic>
        <p:nvPicPr>
          <p:cNvPr descr="preencoded.png"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2" name="Google Shape;1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Данные формы обрабатываются в представлении с использованием метода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is_valid()</a:t>
            </a:r>
            <a:r>
              <a:rPr lang="en" sz="1600">
                <a:solidFill>
                  <a:schemeClr val="dk1"/>
                </a:solidFill>
              </a:rPr>
              <a:t> для проверки данных. Пример: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add_article(request):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request.method ==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form = ArticleForm(request.POST)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form.is_valid():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HttpResponseRedirect(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form = ArticleForm()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context = {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'form'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form,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'menu'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info[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'menu'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render(request,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'news/add_article.html'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context=context)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валидатора</a:t>
            </a:r>
            <a:endParaRPr/>
          </a:p>
        </p:txBody>
      </p:sp>
      <p:pic>
        <p:nvPicPr>
          <p:cNvPr descr="preencoded.png"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Создание формы:</a:t>
            </a:r>
            <a:r>
              <a:rPr lang="en" sz="1600">
                <a:solidFill>
                  <a:schemeClr val="dk1"/>
                </a:solidFill>
              </a:rPr>
              <a:t> Вы создаете форму, наследуясь от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forms.Form</a:t>
            </a:r>
            <a:r>
              <a:rPr lang="en" sz="1600">
                <a:solidFill>
                  <a:schemeClr val="dk1"/>
                </a:solidFill>
              </a:rPr>
              <a:t> или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orms.ModelForm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Заполнение формы данными:</a:t>
            </a:r>
            <a:r>
              <a:rPr lang="en" sz="1600">
                <a:solidFill>
                  <a:schemeClr val="dk1"/>
                </a:solidFill>
              </a:rPr>
              <a:t> Вы передаете данные в форму, обычно через </a:t>
            </a:r>
            <a:r>
              <a:rPr b="1" lang="en" sz="1600">
                <a:solidFill>
                  <a:schemeClr val="dk1"/>
                </a:solidFill>
              </a:rPr>
              <a:t>POST</a:t>
            </a:r>
            <a:r>
              <a:rPr lang="en" sz="1600">
                <a:solidFill>
                  <a:schemeClr val="dk1"/>
                </a:solidFill>
              </a:rPr>
              <a:t>-запрос.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Вызов is_valid:</a:t>
            </a:r>
            <a:r>
              <a:rPr lang="en" sz="1600">
                <a:solidFill>
                  <a:schemeClr val="dk1"/>
                </a:solidFill>
              </a:rPr>
              <a:t> Вы вызываете метод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is_valid</a:t>
            </a:r>
            <a:r>
              <a:rPr lang="en" sz="1600">
                <a:solidFill>
                  <a:schemeClr val="dk1"/>
                </a:solidFill>
              </a:rPr>
              <a:t> на экземпляре формы. Этот метод выполняет следующие действия: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Проверяет, что все обязательные поля заполнены.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Проверяет, что данные соответствуют ожидаемым типам и форматам.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Вызывает пользовательские методы валидации, если они определены.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Результат:</a:t>
            </a:r>
            <a:r>
              <a:rPr lang="en" sz="1600">
                <a:solidFill>
                  <a:schemeClr val="dk1"/>
                </a:solidFill>
              </a:rPr>
              <a:t> Метод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is_valid</a:t>
            </a:r>
            <a:r>
              <a:rPr lang="en" sz="1600">
                <a:solidFill>
                  <a:schemeClr val="dk1"/>
                </a:solidFill>
              </a:rPr>
              <a:t> возвращает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chemeClr val="dk1"/>
                </a:solidFill>
              </a:rPr>
              <a:t>, если все данные валидны, 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600">
                <a:solidFill>
                  <a:schemeClr val="dk1"/>
                </a:solidFill>
              </a:rPr>
              <a:t> в противном случае. Если данные невалидны, форма содержит информацию об ошибках, которую можно использовать для отображения сообщений об ошибках пользователю.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69" name="Google Shape;16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71" name="Google Shape;17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Отображение и сохранение данных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Данные формы отображаются на странице и сохраняются в базе данных. Пример: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add_article(request):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 = form.cleaned_data[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form.cleaned_data[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'content'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= form.cleaned_data[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article = Article(title=title,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content=content,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category=category)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article.save()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article_id = article.id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создавать HTML-форму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Что такое CSRF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обрабатывать форму в views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5" name="Google Shape;1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909400"/>
            <a:ext cx="75453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Для чего нужны формы в Django?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CSRF-токен?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Для чего нужны формы в Django?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742">
                <a:solidFill>
                  <a:schemeClr val="accent3"/>
                </a:solidFill>
              </a:rPr>
              <a:t>Фор</a:t>
            </a:r>
            <a:r>
              <a:rPr i="1" lang="en" sz="1742">
                <a:solidFill>
                  <a:schemeClr val="accent3"/>
                </a:solidFill>
              </a:rPr>
              <a:t>мы в Django используются для обработки и валидации данных, введенных пользователем. Они предоставляют удобный способ создания HTML-форм, обработки данных, отправленных через эти формы, и выполнения валидации данных. Основные цели использования форм в Django включают:</a:t>
            </a:r>
            <a:endParaRPr i="1" sz="1742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742">
              <a:solidFill>
                <a:schemeClr val="accent3"/>
              </a:solidFill>
            </a:endParaRPr>
          </a:p>
          <a:p>
            <a:pPr indent="-30607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i="1" lang="en" sz="1742">
                <a:solidFill>
                  <a:schemeClr val="accent3"/>
                </a:solidFill>
              </a:rPr>
              <a:t>Генерация HTML: Формы в Django автоматически генерируют HTML-код для форм, что упрощает процесс создания форм и делает его менее подверженным ошибкам.</a:t>
            </a:r>
            <a:endParaRPr i="1" sz="1742">
              <a:solidFill>
                <a:schemeClr val="accent3"/>
              </a:solidFill>
            </a:endParaRPr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i="1" lang="en" sz="1742">
                <a:solidFill>
                  <a:schemeClr val="accent3"/>
                </a:solidFill>
              </a:rPr>
              <a:t>Валидация данных: Формы в Django включают встроенные механизмы валидации, которые проверяют, что данные, введенные пользователем, соответствуют ожидаемым требованиям (например, обязательные поля, правильные форматы данных и т.д.).</a:t>
            </a:r>
            <a:endParaRPr i="1" sz="1742">
              <a:solidFill>
                <a:schemeClr val="accent3"/>
              </a:solidFill>
            </a:endParaRPr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i="1" lang="en" sz="1742">
                <a:solidFill>
                  <a:schemeClr val="accent3"/>
                </a:solidFill>
              </a:rPr>
              <a:t>Обработка данных: Формы позволяют легко обрабатывать данные, отправленные пользователем, и выполнять различные действия с этими данными (например, сохранение в базу данных, отправка по электронной почте и т.д.).</a:t>
            </a:r>
            <a:endParaRPr i="1" sz="1742">
              <a:solidFill>
                <a:schemeClr val="accent3"/>
              </a:solidFill>
            </a:endParaRPr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i="1" lang="en" sz="1742">
                <a:solidFill>
                  <a:schemeClr val="accent3"/>
                </a:solidFill>
              </a:rPr>
              <a:t>Безопасность: Формы в Django включают механизмы защиты от атак, таких как CSRF (Cross-Site Request Forgery), что делает их более безопасными для использования в веб-приложениях.</a:t>
            </a:r>
            <a:endParaRPr i="1" sz="1742">
              <a:solidFill>
                <a:schemeClr val="accent3"/>
              </a:solidFill>
            </a:endParaRPr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i="1" lang="en" sz="1742">
                <a:solidFill>
                  <a:schemeClr val="accent3"/>
                </a:solidFill>
              </a:rPr>
              <a:t>Удобство: Формы в Django упрощают процесс разработки, предоставляя готовые инструменты для работы с данными форм, что позволяет разработчикам сосредоточиться на логике приложения, а не на рутинных задачах.</a:t>
            </a:r>
            <a:endParaRPr i="1" sz="1742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1" name="Google Shape;2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 startAt="2"/>
            </a:pPr>
            <a:r>
              <a:rPr lang="en" sz="1200">
                <a:solidFill>
                  <a:schemeClr val="dk1"/>
                </a:solidFill>
              </a:rPr>
              <a:t>Что такое CSRF-токен?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3"/>
                </a:solidFill>
              </a:rPr>
              <a:t>CSRF (Cross-Site Request Forgery) — это тип атаки, при котором злоумышленник заставляет пользователя выполнить нежелательные действия на веб-сайте, где пользователь аутентифицирован. CSRF-токен — это механизм защиты, который используется для предотвращения таких атак.</a:t>
            </a:r>
            <a:endParaRPr i="1"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3"/>
                </a:solidFill>
              </a:rPr>
              <a:t>В Django CSRF-токен работает следующим образом:</a:t>
            </a:r>
            <a:endParaRPr i="1" sz="1200">
              <a:solidFill>
                <a:schemeClr val="accent3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i="1" lang="en" sz="1200">
                <a:solidFill>
                  <a:schemeClr val="accent3"/>
                </a:solidFill>
              </a:rPr>
              <a:t>Генерация токена: Когда сервер отправляет форму пользователю, он генерирует уникальный CSRF-токен и включает его в форму в виде скрытого поля.</a:t>
            </a:r>
            <a:endParaRPr i="1" sz="1200">
              <a:solidFill>
                <a:schemeClr val="accent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i="1" lang="en" sz="1200">
                <a:solidFill>
                  <a:schemeClr val="accent3"/>
                </a:solidFill>
              </a:rPr>
              <a:t>Отправка токена: Когда пользователь отправляет форму, CSRF-токен отправляется вместе с данными формы.</a:t>
            </a:r>
            <a:endParaRPr i="1" sz="1200">
              <a:solidFill>
                <a:schemeClr val="accent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i="1" lang="en" sz="1200">
                <a:solidFill>
                  <a:schemeClr val="accent3"/>
                </a:solidFill>
              </a:rPr>
              <a:t>Проверка токена: Сервер проверяет, что CSRF-токен, отправленный с формой, соответствует токену, который был сгенерирован для этой формы. Если токены совпадают, запрос считается валидным. Если токены не совпадают, запрос отклоняется, что предотвращает выполнение нежелательных действий.</a:t>
            </a:r>
            <a:endParaRPr i="1"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Что такое HTML-формы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Использование форм, не связанных с моделями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Отображение и сохранение данных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18" name="Google Shape;218;p32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19" name="Google Shape;2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0" name="Google Shape;22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32" name="Google Shape;2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38" name="Google Shape;23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40" name="Google Shape;24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3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42" name="Google Shape;24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8" name="Google Shape;24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9" name="Google Shape;24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251" name="Google Shape;251;p36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hw.py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Что такое HTML-формы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такое HTML-формы?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HTML</a:t>
            </a:r>
            <a:r>
              <a:rPr lang="en" sz="1600">
                <a:solidFill>
                  <a:schemeClr val="dk1"/>
                </a:solidFill>
              </a:rPr>
              <a:t>-формы позволяют пользователям вводить данные и отправлять их на сервер для обработки.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формы могут быть связаны с моделями или не связаны с ними.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Различие между GET и POST-запросами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GET</a:t>
            </a:r>
            <a:r>
              <a:rPr lang="en" sz="2000">
                <a:solidFill>
                  <a:schemeClr val="dk1"/>
                </a:solidFill>
              </a:rPr>
              <a:t>-запросы: Используются для получения данных с сервера. Данные передаются в </a:t>
            </a:r>
            <a:r>
              <a:rPr b="1" lang="en" sz="2000">
                <a:solidFill>
                  <a:schemeClr val="dk1"/>
                </a:solidFill>
              </a:rPr>
              <a:t>URL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POST</a:t>
            </a:r>
            <a:r>
              <a:rPr lang="en" sz="2000">
                <a:solidFill>
                  <a:schemeClr val="dk1"/>
                </a:solidFill>
              </a:rPr>
              <a:t>-запросы: Используются для отправки данных на сервер. Данные передаются в теле запроса.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04" name="Google Shape;10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Использование форм, не связанных с моделями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формы в Django</a:t>
            </a:r>
            <a:endParaRPr/>
          </a:p>
        </p:txBody>
      </p:sp>
      <p:pic>
        <p:nvPicPr>
          <p:cNvPr descr="preencoded.png"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2" name="Google Shape;1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Формы в </a:t>
            </a:r>
            <a:r>
              <a:rPr i="1" lang="en">
                <a:solidFill>
                  <a:srgbClr val="A64D79"/>
                </a:solidFill>
              </a:rPr>
              <a:t>Django</a:t>
            </a:r>
            <a:r>
              <a:rPr lang="en">
                <a:solidFill>
                  <a:schemeClr val="dk1"/>
                </a:solidFill>
              </a:rPr>
              <a:t> создаются с использованием класса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forms.Form</a:t>
            </a:r>
            <a:r>
              <a:rPr lang="en">
                <a:solidFill>
                  <a:schemeClr val="dk1"/>
                </a:solidFill>
              </a:rPr>
              <a:t>. Пример создания простой формы: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django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forms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ArticleForm(forms.Form):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title = forms.CharField(label=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'Заголовок'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max_length=255)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content = forms.CharField(label=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'Содержание'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widget=forms.Textarea,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max_length=5000)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Отображение формы в шаблоне</a:t>
            </a:r>
            <a:endParaRPr/>
          </a:p>
        </p:txBody>
      </p:sp>
      <p:pic>
        <p:nvPicPr>
          <p:cNvPr descr="preencoded.png"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0" name="Google Shape;1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Для отображения формы в шаблоне используется тег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{% csrf_token %}</a:t>
            </a:r>
            <a:r>
              <a:rPr lang="en" sz="2200">
                <a:solidFill>
                  <a:schemeClr val="dk1"/>
                </a:solidFill>
              </a:rPr>
              <a:t> для защиты от </a:t>
            </a:r>
            <a:r>
              <a:rPr b="1" lang="en" sz="2200">
                <a:solidFill>
                  <a:schemeClr val="dk1"/>
                </a:solidFill>
              </a:rPr>
              <a:t>CSRF</a:t>
            </a:r>
            <a:r>
              <a:rPr lang="en" sz="2200">
                <a:solidFill>
                  <a:schemeClr val="dk1"/>
                </a:solidFill>
              </a:rPr>
              <a:t>-атак. Пример: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method=</a:t>
            </a:r>
            <a:r>
              <a:rPr b="1" lang="en"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2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csrf_token %}</a:t>
            </a:r>
            <a:endParaRPr b="1" sz="22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2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{{ form.as_p }}</a:t>
            </a:r>
            <a:endParaRPr b="1" sz="22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type=</a:t>
            </a:r>
            <a:r>
              <a:rPr b="1" lang="en"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i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Добавить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CSRF (Cross-Site Request Forgery)</a:t>
            </a:r>
            <a:endParaRPr/>
          </a:p>
        </p:txBody>
      </p:sp>
      <p:pic>
        <p:nvPicPr>
          <p:cNvPr descr="preencoded.png"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8" name="Google Shape;12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Тип атаки, при котором злоумышленник заставляет пользователя выполнять нежелательные действия на веб-сайте, где пользователь аутентифицирован. Например, злоумышленник может отправить запрос на перевод денег с банковского счета пользователя на свой счет, если пользователь в данный момент аутентифицирован на сайте банка.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