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Inter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7EA53A-DBA2-4C3E-A1A6-D446250E1B8D}">
  <a:tblStyle styleId="{797EA53A-DBA2-4C3E-A1A6-D446250E1B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.fntdata"/><Relationship Id="rId20" Type="http://schemas.openxmlformats.org/officeDocument/2006/relationships/slide" Target="slides/slide14.xml"/><Relationship Id="rId42" Type="http://schemas.openxmlformats.org/officeDocument/2006/relationships/font" Target="fonts/Inter-boldItalic.fntdata"/><Relationship Id="rId41" Type="http://schemas.openxmlformats.org/officeDocument/2006/relationships/font" Target="fonts/Inter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Inter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b08d2fee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b08d2fee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b08d2fee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b08d2fee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08d2fee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b08d2fee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b08d2fe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b08d2fe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b08d2fee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b08d2fee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b08d2fee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b08d2fe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b08d2fee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b08d2fee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b08d2fee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b08d2fee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b08d2fee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b08d2fee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b08d2fe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b08d2fe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b08d2fee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b08d2fee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b08d2fee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b08d2fee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b08d2fee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b08d2fee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b08d2fee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2b08d2fee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b08d2fee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b08d2fe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b08d2fee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b08d2fee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b08d2fee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b08d2fee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b08d2fee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b08d2fee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b08d2fee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b08d2fee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b08d2fee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b08d2fee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b08d2fee0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b08d2fee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b08d2fee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b08d2fee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22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Работа с формами. Часть 2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30" name="Google Shape;13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8" name="Google Shape;13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2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40" name="Google Shape;14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Работа с файлами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файлами</a:t>
            </a:r>
            <a:endParaRPr/>
          </a:p>
        </p:txBody>
      </p:sp>
      <p:pic>
        <p:nvPicPr>
          <p:cNvPr descr="preencoded.png"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8" name="Google Shape;1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Ключевые компоненты: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i="1" lang="en" sz="2000">
                <a:solidFill>
                  <a:schemeClr val="dk1"/>
                </a:solidFill>
              </a:rPr>
              <a:t>FileField:</a:t>
            </a:r>
            <a:r>
              <a:rPr lang="en" sz="2000">
                <a:solidFill>
                  <a:schemeClr val="dk1"/>
                </a:solidFill>
              </a:rPr>
              <a:t> Базовое поле для загрузки файлов.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i="1" lang="en" sz="2000">
                <a:solidFill>
                  <a:schemeClr val="dk1"/>
                </a:solidFill>
              </a:rPr>
              <a:t>ImageField:</a:t>
            </a:r>
            <a:r>
              <a:rPr lang="en" sz="2000">
                <a:solidFill>
                  <a:schemeClr val="dk1"/>
                </a:solidFill>
              </a:rPr>
              <a:t> Наследует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FileField</a:t>
            </a:r>
            <a:r>
              <a:rPr lang="en" sz="2000">
                <a:solidFill>
                  <a:schemeClr val="dk1"/>
                </a:solidFill>
              </a:rPr>
              <a:t>, требует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Pillow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i="1" lang="en" sz="2000">
                <a:solidFill>
                  <a:schemeClr val="dk1"/>
                </a:solidFill>
              </a:rPr>
              <a:t>Медиа-настройки:</a:t>
            </a:r>
            <a:endParaRPr i="1"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MEDIA_ROOT:</a:t>
            </a:r>
            <a:r>
              <a:rPr lang="en" sz="2000">
                <a:solidFill>
                  <a:schemeClr val="dk1"/>
                </a:solidFill>
              </a:rPr>
              <a:t> Абсолютный путь к папке с файлами.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MEDIA_URL:</a:t>
            </a:r>
            <a:r>
              <a:rPr lang="en" sz="2000">
                <a:solidFill>
                  <a:schemeClr val="dk1"/>
                </a:solidFill>
              </a:rPr>
              <a:t> </a:t>
            </a:r>
            <a:r>
              <a:rPr b="1" lang="en" sz="2000">
                <a:solidFill>
                  <a:schemeClr val="dk1"/>
                </a:solidFill>
              </a:rPr>
              <a:t>URL</a:t>
            </a:r>
            <a:r>
              <a:rPr lang="en" sz="2000">
                <a:solidFill>
                  <a:schemeClr val="dk1"/>
                </a:solidFill>
              </a:rPr>
              <a:t>-префикс для доступа к файлам.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Работа с файлами</a:t>
            </a:r>
            <a:r>
              <a:rPr lang="en"/>
              <a:t> — пример</a:t>
            </a:r>
            <a:endParaRPr/>
          </a:p>
        </p:txBody>
      </p:sp>
      <p:pic>
        <p:nvPicPr>
          <p:cNvPr descr="preencoded.png" id="155" name="Google Shape;15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6" name="Google Shape;15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Article(models.Model):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image = models.ImageField(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upload_to=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'articles/%Y/%m/%d/'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validators=[FileExtensionValidator([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'jpg'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'png'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])]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)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файлов в представлениях</a:t>
            </a:r>
            <a:endParaRPr/>
          </a:p>
        </p:txBody>
      </p:sp>
      <p:pic>
        <p:nvPicPr>
          <p:cNvPr descr="preencoded.png"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4" name="Google Shape;16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Обязательные шаги: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Передать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request.FILES</a:t>
            </a:r>
            <a:r>
              <a:rPr lang="en" sz="2200">
                <a:solidFill>
                  <a:schemeClr val="dk1"/>
                </a:solidFill>
              </a:rPr>
              <a:t> в форму.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Использовать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enctype="multipart/form-data"</a:t>
            </a:r>
            <a:r>
              <a:rPr lang="en" sz="2200">
                <a:solidFill>
                  <a:schemeClr val="dk1"/>
                </a:solidFill>
              </a:rPr>
              <a:t> в </a:t>
            </a:r>
            <a:r>
              <a:rPr i="1" lang="en" sz="2200">
                <a:solidFill>
                  <a:srgbClr val="A64D79"/>
                </a:solidFill>
              </a:rPr>
              <a:t>HTML</a:t>
            </a:r>
            <a:r>
              <a:rPr lang="en" sz="2200">
                <a:solidFill>
                  <a:schemeClr val="dk1"/>
                </a:solidFill>
              </a:rPr>
              <a:t>-форме.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Настроить маршрутизацию медиа-файлов в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urls.py.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create_article(request):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request.method ==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form = ArticleForm(request.POST, request.FILES)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form.is_valid():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form.save() 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    # ...  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Обработка файлов в представлениях — пример</a:t>
            </a:r>
            <a:endParaRPr/>
          </a:p>
        </p:txBody>
      </p:sp>
      <p:pic>
        <p:nvPicPr>
          <p:cNvPr descr="preencoded.pn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Безопасность загрузки файлов</a:t>
            </a:r>
            <a:endParaRPr/>
          </a:p>
        </p:txBody>
      </p:sp>
      <p:pic>
        <p:nvPicPr>
          <p:cNvPr descr="preencoded.png"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0" name="Google Shape;18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Риски: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Загрузка вредоносных файлов.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Переполнение диска.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XSS</a:t>
            </a:r>
            <a:r>
              <a:rPr lang="en" sz="2000">
                <a:solidFill>
                  <a:schemeClr val="dk1"/>
                </a:solidFill>
              </a:rPr>
              <a:t>-атаки через имена файлов.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Безопасность загрузки файлов — меры защиты</a:t>
            </a:r>
            <a:endParaRPr/>
          </a:p>
        </p:txBody>
      </p:sp>
      <p:pic>
        <p:nvPicPr>
          <p:cNvPr descr="preencoded.png"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8" name="Google Shape;18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Валидация расширений: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FileExtensionValidator(allowed_extensions=[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'jpg'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'png'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Ограничение размера: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validate_size(value):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value.size &gt; 5 * 1024 * 1024: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ValidationError(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"Макс. размер: 5 МБ"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Санитизация имен файлов:</a:t>
            </a:r>
            <a:endParaRPr i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django.utils.text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get_valid_filename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filename = get_valid_filename(uploaded_file.name)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CSRF-защита</a:t>
            </a:r>
            <a:endParaRPr/>
          </a:p>
        </p:txBody>
      </p:sp>
      <p:pic>
        <p:nvPicPr>
          <p:cNvPr descr="preencoded.png"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6" name="Google Shape;1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Механизм работы: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i="1" lang="en" sz="2200">
                <a:solidFill>
                  <a:srgbClr val="A64D79"/>
                </a:solidFill>
              </a:rPr>
              <a:t>Django</a:t>
            </a:r>
            <a:r>
              <a:rPr lang="en" sz="2200">
                <a:solidFill>
                  <a:schemeClr val="dk1"/>
                </a:solidFill>
              </a:rPr>
              <a:t> генерирует уникальный токен для сессии.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Токен добавляется в скрытое поле формы.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Сервер проверяет токен при каждом </a:t>
            </a:r>
            <a:r>
              <a:rPr b="1" lang="en" sz="2200">
                <a:solidFill>
                  <a:schemeClr val="dk1"/>
                </a:solidFill>
              </a:rPr>
              <a:t>POST</a:t>
            </a:r>
            <a:r>
              <a:rPr lang="en" sz="2200">
                <a:solidFill>
                  <a:schemeClr val="dk1"/>
                </a:solidFill>
              </a:rPr>
              <a:t>-запросе.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CSRF-защита — реализация в шаблоне</a:t>
            </a:r>
            <a:endParaRPr/>
          </a:p>
        </p:txBody>
      </p:sp>
      <p:pic>
        <p:nvPicPr>
          <p:cNvPr descr="preencoded.png"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4" name="Google Shape;20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method=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"post"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{% csrf_token %}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&lt;!-- Поля формы --&gt;  </a:t>
            </a:r>
            <a:endParaRPr sz="2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Важно: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Токен обновляется при каждой аутентификации.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Отключение </a:t>
            </a:r>
            <a:r>
              <a:rPr b="1" lang="en" sz="2000">
                <a:solidFill>
                  <a:schemeClr val="dk1"/>
                </a:solidFill>
              </a:rPr>
              <a:t>CSRF</a:t>
            </a:r>
            <a:r>
              <a:rPr lang="en" sz="2000">
                <a:solidFill>
                  <a:schemeClr val="dk1"/>
                </a:solidFill>
              </a:rPr>
              <a:t> приводит к уязвимостям.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ModelForm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Работа с файлами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HTTP-запросов</a:t>
            </a:r>
            <a:endParaRPr/>
          </a:p>
        </p:txBody>
      </p:sp>
      <p:pic>
        <p:nvPicPr>
          <p:cNvPr descr="preencoded.png"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2" name="Google Shape;21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GET: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Используется для получения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Параметры передаются в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Не должен изменять состояние сервера.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POST: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Используется для отправки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Параметры передаются в теле запроса.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Меняет состояние сервера (создание/изменение данных).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Особенности Django: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Проверка </a:t>
            </a:r>
            <a:r>
              <a:rPr b="1" lang="en" sz="1600">
                <a:solidFill>
                  <a:schemeClr val="dk1"/>
                </a:solidFill>
              </a:rPr>
              <a:t>CSRF</a:t>
            </a:r>
            <a:r>
              <a:rPr lang="en" sz="1600">
                <a:solidFill>
                  <a:schemeClr val="dk1"/>
                </a:solidFill>
              </a:rPr>
              <a:t> только для </a:t>
            </a:r>
            <a:r>
              <a:rPr b="1" lang="en" sz="1600">
                <a:solidFill>
                  <a:schemeClr val="dk1"/>
                </a:solidFill>
              </a:rPr>
              <a:t>POST</a:t>
            </a:r>
            <a:r>
              <a:rPr lang="en" sz="1600">
                <a:solidFill>
                  <a:schemeClr val="dk1"/>
                </a:solidFill>
              </a:rPr>
              <a:t>-запросов.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Данные </a:t>
            </a:r>
            <a:r>
              <a:rPr b="1" lang="en" sz="1600">
                <a:solidFill>
                  <a:schemeClr val="dk1"/>
                </a:solidFill>
              </a:rPr>
              <a:t>POST</a:t>
            </a:r>
            <a:r>
              <a:rPr lang="en" sz="1600">
                <a:solidFill>
                  <a:schemeClr val="dk1"/>
                </a:solidFill>
              </a:rPr>
              <a:t> доступны через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request.POST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FileField vs ImageField</a:t>
            </a:r>
            <a:endParaRPr/>
          </a:p>
        </p:txBody>
      </p:sp>
      <p:pic>
        <p:nvPicPr>
          <p:cNvPr descr="preencoded.png"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0" name="Google Shape;22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1" name="Google Shape;221;p33"/>
          <p:cNvGraphicFramePr/>
          <p:nvPr/>
        </p:nvGraphicFramePr>
        <p:xfrm>
          <a:off x="0" y="101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{797EA53A-DBA2-4C3E-A1A6-D446250E1B8D}</a:tableStyleId>
              </a:tblPr>
              <a:tblGrid>
                <a:gridCol w="3048000"/>
                <a:gridCol w="3048000"/>
                <a:gridCol w="3048000"/>
              </a:tblGrid>
              <a:tr h="82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Параметр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FileField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ImageField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Зависимости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Нет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Требует Pillow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Методы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url, path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width, height, url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Валидация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MIME-тип, размер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Дополнительная проверка изображения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5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Использование</a:t>
                      </a:r>
                      <a:endParaRPr b="1"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Документы, видео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Изображения</a:t>
                      </a:r>
                      <a:endParaRPr sz="19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FileField vs ImageField</a:t>
            </a:r>
            <a:endParaRPr/>
          </a:p>
        </p:txBody>
      </p:sp>
      <p:pic>
        <p:nvPicPr>
          <p:cNvPr descr="preencoded.png"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8" name="Google Shape;22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models.py</a:t>
            </a:r>
            <a:endParaRPr sz="20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 = models.FileField(upload_to=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'docs/'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avatar = models.ImageField(upload_to=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'avatars/'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Медиа-файлы в продакшене — проблемы</a:t>
            </a:r>
            <a:endParaRPr/>
          </a:p>
        </p:txBody>
      </p:sp>
      <p:pic>
        <p:nvPicPr>
          <p:cNvPr descr="preencoded.png"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6" name="Google Shape;2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Низкая производительность при отдаче статики через </a:t>
            </a: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Риск переполнения диска.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Медиа-файлы в продакшене — решение</a:t>
            </a:r>
            <a:endParaRPr/>
          </a:p>
        </p:txBody>
      </p:sp>
      <p:pic>
        <p:nvPicPr>
          <p:cNvPr descr="preencoded.png" id="243" name="Google Shape;2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4" name="Google Shape;2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Настроить </a:t>
            </a:r>
            <a:r>
              <a:rPr b="1" lang="en" sz="2000">
                <a:solidFill>
                  <a:schemeClr val="dk1"/>
                </a:solidFill>
              </a:rPr>
              <a:t>Nginx/Apache</a:t>
            </a:r>
            <a:r>
              <a:rPr lang="en" sz="2000">
                <a:solidFill>
                  <a:schemeClr val="dk1"/>
                </a:solidFill>
              </a:rPr>
              <a:t> для раздачи медиа: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 /media/ {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alias /path/to/media/;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Использовать облачные хранилища (</a:t>
            </a:r>
            <a:r>
              <a:rPr b="1" lang="en" sz="2000">
                <a:solidFill>
                  <a:schemeClr val="dk1"/>
                </a:solidFill>
              </a:rPr>
              <a:t>AWS S3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b="1" lang="en" sz="2000">
                <a:solidFill>
                  <a:schemeClr val="dk1"/>
                </a:solidFill>
              </a:rPr>
              <a:t>Google Cloud Storage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Реализовать </a:t>
            </a:r>
            <a:r>
              <a:rPr b="1" lang="en" sz="2000">
                <a:solidFill>
                  <a:schemeClr val="dk1"/>
                </a:solidFill>
              </a:rPr>
              <a:t>CDN</a:t>
            </a:r>
            <a:r>
              <a:rPr lang="en" sz="2000">
                <a:solidFill>
                  <a:schemeClr val="dk1"/>
                </a:solidFill>
              </a:rPr>
              <a:t> для статики.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Безопасность форм</a:t>
            </a:r>
            <a:endParaRPr/>
          </a:p>
        </p:txBody>
      </p:sp>
      <p:pic>
        <p:nvPicPr>
          <p:cNvPr descr="preencoded.png" id="251" name="Google Shape;2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2" name="Google Shape;25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Угрозы: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-инъекции.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XSS</a:t>
            </a:r>
            <a:r>
              <a:rPr lang="en" sz="1600">
                <a:solidFill>
                  <a:schemeClr val="dk1"/>
                </a:solidFill>
              </a:rPr>
              <a:t> (межсайтовый скриптинг).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CSRF</a:t>
            </a:r>
            <a:r>
              <a:rPr lang="en" sz="1600">
                <a:solidFill>
                  <a:schemeClr val="dk1"/>
                </a:solidFill>
              </a:rPr>
              <a:t> (межсайтовая подделка запроса).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Защита в Django: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Автоматическое экранирование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 в шаблонах.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Параметризованные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-запросы через </a:t>
            </a:r>
            <a:r>
              <a:rPr i="1" lang="en" sz="1600">
                <a:solidFill>
                  <a:srgbClr val="A64D79"/>
                </a:solidFill>
              </a:rPr>
              <a:t>ORM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CSRF</a:t>
            </a:r>
            <a:r>
              <a:rPr lang="en" sz="1600">
                <a:solidFill>
                  <a:schemeClr val="dk1"/>
                </a:solidFill>
              </a:rPr>
              <a:t>-токены для всех </a:t>
            </a:r>
            <a:r>
              <a:rPr b="1" lang="en" sz="1600">
                <a:solidFill>
                  <a:schemeClr val="dk1"/>
                </a:solidFill>
              </a:rPr>
              <a:t>POST</a:t>
            </a:r>
            <a:r>
              <a:rPr lang="en" sz="1600">
                <a:solidFill>
                  <a:schemeClr val="dk1"/>
                </a:solidFill>
              </a:rPr>
              <a:t>-форм.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</a:t>
            </a:r>
            <a:endParaRPr/>
          </a:p>
        </p:txBody>
      </p:sp>
      <p:pic>
        <p:nvPicPr>
          <p:cNvPr descr="preencoded.png"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Ключевые моменты: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ModelForm</a:t>
            </a:r>
            <a:r>
              <a:rPr lang="en">
                <a:solidFill>
                  <a:schemeClr val="dk1"/>
                </a:solidFill>
              </a:rPr>
              <a:t> сокращает код и обеспечивает связь с моделями.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Работа с файлами требует настройки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MEDIA_ROOT</a:t>
            </a:r>
            <a:r>
              <a:rPr lang="en">
                <a:solidFill>
                  <a:schemeClr val="dk1"/>
                </a:solidFill>
              </a:rPr>
              <a:t> и обработки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request.FILES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CSRF</a:t>
            </a:r>
            <a:r>
              <a:rPr lang="en">
                <a:solidFill>
                  <a:schemeClr val="dk1"/>
                </a:solidFill>
              </a:rPr>
              <a:t>-токены — обязательный элемент защиты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>
                <a:solidFill>
                  <a:schemeClr val="dk1"/>
                </a:solidFill>
              </a:rPr>
              <a:t>-запросов.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Валидация должна выполняться на клиенте и сервере.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Рекомендации: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Всегда используйте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ModelForm</a:t>
            </a:r>
            <a:r>
              <a:rPr lang="en">
                <a:solidFill>
                  <a:schemeClr val="dk1"/>
                </a:solidFill>
              </a:rPr>
              <a:t> для работы с моделями.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Ограничивайте размер и тип загружаемых файлов.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Регулярно обновляйте зависимости (особенно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Pillow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7" name="Google Shape;267;p39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создать и настроить загрузку картинок.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68" name="Google Shape;2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9" name="Google Shape;26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75" name="Google Shape;275;p4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76" name="Google Shape;27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7" name="Google Shape;27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ModelForm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8" name="Google Shape;288;p4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9" name="Google Shape;28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95" name="Google Shape;2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97" name="Google Shape;29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4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99" name="Google Shape;29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5" name="Google Shape;30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6" name="Google Shape;30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08" name="Google Shape;308;p44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ModelForm — концепция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Класс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, автоматически генерирующий форму на основе модели.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Архитектурные преимущества: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DRY</a:t>
            </a:r>
            <a:r>
              <a:rPr lang="en" sz="1600">
                <a:solidFill>
                  <a:schemeClr val="dk1"/>
                </a:solidFill>
              </a:rPr>
              <a:t>-принцип: Исключает дублирование кода (поля модели → поля формы).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Интеграция с </a:t>
            </a:r>
            <a:r>
              <a:rPr i="1" lang="en" sz="1600">
                <a:solidFill>
                  <a:srgbClr val="A64D79"/>
                </a:solidFill>
              </a:rPr>
              <a:t>ORM</a:t>
            </a:r>
            <a:r>
              <a:rPr lang="en" sz="1600">
                <a:solidFill>
                  <a:schemeClr val="dk1"/>
                </a:solidFill>
              </a:rPr>
              <a:t>: 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save()</a:t>
            </a:r>
            <a:r>
              <a:rPr lang="en" sz="1600">
                <a:solidFill>
                  <a:schemeClr val="dk1"/>
                </a:solidFill>
              </a:rPr>
              <a:t> автоматически сохраняет данные в БД.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Валидация: Сочетает валидацию модели и кастомные проверки.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ModelForm </a:t>
            </a:r>
            <a:r>
              <a:rPr lang="en"/>
              <a:t>— пример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ArticleForm(forms.ModelForm):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0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Meta: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model = Article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fields = [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'content'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'image'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Жизненный цикл ModelForm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Инициализация формы (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 = ArticleForm()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Валидация данных (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form.is_valid()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Сохранение в БД (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form.save()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Обработка ошибок (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form.errors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Схема: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Запрос → Форма → Валидация → Модель → БД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ModelForm.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0" name="Google Shape;1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