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Int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italic.fntdata"/><Relationship Id="rId21" Type="http://schemas.openxmlformats.org/officeDocument/2006/relationships/slide" Target="slides/slide16.xml"/><Relationship Id="rId43" Type="http://schemas.openxmlformats.org/officeDocument/2006/relationships/font" Target="fonts/Int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d6b077d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d6b077d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d6b077d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d6b077d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6b077d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d6b077d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d6b077d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d6b077d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d6b077d5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d6b077d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d6b077d5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d6b077d5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b077d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d6b077d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d6b077d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d6b077d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d6b077d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d6b077d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d6b077d5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d6b077d5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6b077d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d6b077d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d6b077d5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d6b077d5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6b077d5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d6b077d5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d6b077d5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d6b077d5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d6b077d5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d6b077d5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d6b077d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d6b077d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d6b077d5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d6b077d5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d6b077d5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d6b077d5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d6b077d5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2d6b077d5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d6b077d5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d6b077d5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6b077d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6b077d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d6b077d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d6b077d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d6b077d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d6b077d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d6b077d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d6b077d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d6b077d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d6b077d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26-27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Авторизация и регистрация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Аналогичен </a:t>
            </a:r>
            <a:r>
              <a:rPr b="1" lang="en" sz="2200">
                <a:solidFill>
                  <a:schemeClr val="dk1"/>
                </a:solidFill>
              </a:rPr>
              <a:t>GET</a:t>
            </a:r>
            <a:r>
              <a:rPr lang="en" sz="2200">
                <a:solidFill>
                  <a:schemeClr val="dk1"/>
                </a:solidFill>
              </a:rPr>
              <a:t>, но сервер возвращает только заголовки ответа без тела.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HEAD /index.html HTTP/1.1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запроса информации о доступных методах и других опциях для указанного ресурса.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OPTIONS /resource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</a:t>
            </a:r>
            <a:endParaRPr/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частичного обновления ресурса на сервере.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Данные передаются в теле запроса.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PATCH /update-resource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диагностики, возвращает запрос, полученный сервером.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TRACE /resource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</a:t>
            </a:r>
            <a:endParaRPr/>
          </a:p>
        </p:txBody>
      </p:sp>
      <p:pic>
        <p:nvPicPr>
          <p:cNvPr descr="preencoded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установления туннеля к серверу, обычно для </a:t>
            </a:r>
            <a:r>
              <a:rPr b="1" lang="en" sz="2200">
                <a:solidFill>
                  <a:schemeClr val="dk1"/>
                </a:solidFill>
              </a:rPr>
              <a:t>SSL</a:t>
            </a:r>
            <a:r>
              <a:rPr lang="en" sz="2200">
                <a:solidFill>
                  <a:schemeClr val="dk1"/>
                </a:solidFill>
              </a:rPr>
              <a:t> через прокси.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CONNECT www.example.com:443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HTTP-запроса</a:t>
            </a:r>
            <a:endParaRPr/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Стартовая строка: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метод, </a:t>
            </a:r>
            <a:r>
              <a:rPr b="1" lang="en" sz="2000">
                <a:solidFill>
                  <a:schemeClr val="dk1"/>
                </a:solidFill>
              </a:rPr>
              <a:t>URI </a:t>
            </a:r>
            <a:r>
              <a:rPr lang="en" sz="2000">
                <a:solidFill>
                  <a:schemeClr val="dk1"/>
                </a:solidFill>
              </a:rPr>
              <a:t>(</a:t>
            </a:r>
            <a:r>
              <a:rPr b="1" lang="en" sz="2000">
                <a:solidFill>
                  <a:schemeClr val="dk1"/>
                </a:solidFill>
              </a:rPr>
              <a:t>Uniform Resource Identifier</a:t>
            </a:r>
            <a:r>
              <a:rPr lang="en" sz="2000">
                <a:solidFill>
                  <a:schemeClr val="dk1"/>
                </a:solidFill>
              </a:rPr>
              <a:t>) и версию протокола.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/index.html HTTP/1.1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Заголовки: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Содержат метаинформацию о запросе.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Host: www.example.com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Тело запроса (если есть):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данные, отправляемые на сервер (например, в </a:t>
            </a:r>
            <a:r>
              <a:rPr b="1" lang="en" sz="2000">
                <a:solidFill>
                  <a:schemeClr val="dk1"/>
                </a:solidFill>
              </a:rPr>
              <a:t>POST</a:t>
            </a:r>
            <a:r>
              <a:rPr lang="en" sz="2000">
                <a:solidFill>
                  <a:schemeClr val="dk1"/>
                </a:solidFill>
              </a:rPr>
              <a:t>-запросе).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HTTP-ответа</a:t>
            </a:r>
            <a:endParaRPr/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Стартовая строка: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версию протокола, код состояния и текстовое описание состояния.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Заголовки: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Содержат метаинформацию об ответе.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Тело ответа (если есть):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данные, возвращаемые сервером (например, </a:t>
            </a:r>
            <a:r>
              <a:rPr b="1" lang="en" sz="2000">
                <a:solidFill>
                  <a:schemeClr val="dk1"/>
                </a:solidFill>
              </a:rPr>
              <a:t>HTML</a:t>
            </a:r>
            <a:r>
              <a:rPr lang="en" sz="2000">
                <a:solidFill>
                  <a:schemeClr val="dk1"/>
                </a:solidFill>
              </a:rPr>
              <a:t>-страницу).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Коды состояния HTTP делятся на несколько категорий:</a:t>
            </a:r>
            <a:endParaRPr/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1xx (Информационные):</a:t>
            </a:r>
            <a:r>
              <a:rPr lang="en" sz="2200">
                <a:solidFill>
                  <a:schemeClr val="dk1"/>
                </a:solidFill>
              </a:rPr>
              <a:t> Запрос получен, продолжается обработка.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2xx (Ус</a:t>
            </a:r>
            <a:r>
              <a:rPr lang="en" sz="2200">
                <a:solidFill>
                  <a:schemeClr val="dk1"/>
                </a:solidFill>
              </a:rPr>
              <a:t>пешные): Запрос успешно обработан.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3xx (Перенаправления):</a:t>
            </a:r>
            <a:r>
              <a:rPr lang="en" sz="2200">
                <a:solidFill>
                  <a:schemeClr val="dk1"/>
                </a:solidFill>
              </a:rPr>
              <a:t> Для завершения запроса требуется дополнительное действие.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4xx (Ошибки клиента):</a:t>
            </a:r>
            <a:r>
              <a:rPr lang="en" sz="2200">
                <a:solidFill>
                  <a:schemeClr val="dk1"/>
                </a:solidFill>
              </a:rPr>
              <a:t> Запрос содержит ошибку.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5xx (Ошибки сервера):</a:t>
            </a:r>
            <a:r>
              <a:rPr lang="en" sz="2200">
                <a:solidFill>
                  <a:schemeClr val="dk1"/>
                </a:solidFill>
              </a:rPr>
              <a:t> Сервер не смог обработать запрос.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кодов состояния</a:t>
            </a:r>
            <a:endParaRPr/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200 OK:</a:t>
            </a:r>
            <a:r>
              <a:rPr lang="en" sz="2000">
                <a:solidFill>
                  <a:schemeClr val="dk1"/>
                </a:solidFill>
              </a:rPr>
              <a:t> Запрос успешно обработан.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404 Not Found:</a:t>
            </a:r>
            <a:r>
              <a:rPr lang="en" sz="2000">
                <a:solidFill>
                  <a:schemeClr val="dk1"/>
                </a:solidFill>
              </a:rPr>
              <a:t> Ресурс не найден.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500 Internal Server Error:</a:t>
            </a:r>
            <a:r>
              <a:rPr lang="en" sz="2000">
                <a:solidFill>
                  <a:schemeClr val="dk1"/>
                </a:solidFill>
              </a:rPr>
              <a:t> Внутренняя ошибка сервера.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6" name="Google Shape;2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8" name="Google Shape;2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Регистрация, аутентификация, авторизация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HTTP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Регистрация, аутентификация, авторизация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аутентификации и авторизации в приложении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</a:t>
            </a:r>
            <a:endParaRPr/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Регистрация — это процесс создания нового учетной записи в системе. Пользователь предоставляет необходимую информацию, такую как имя пользователя, пароль, адрес электронной почты и другие данные, которые могут потребоваться для создания учетной записи.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Цель: сохранить данные пользователя для дальнейшего использования.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Пример: представьте, что вы приходите в новый спортивный зал. Вам нужно заполнить форму с вашими данными (имя, контактная информация и т.д.), чтобы стать членом клуба. Это и есть процесс регистрации.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Аутентификация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Аутентификация</a:t>
            </a:r>
            <a:r>
              <a:rPr lang="en" sz="1600">
                <a:solidFill>
                  <a:schemeClr val="dk1"/>
                </a:solidFill>
              </a:rPr>
              <a:t> — это процесс проверки подлинности пользователя. Когда пользователь пытается войти в систему, он предоставляет свои учетные данные (например, имя пользователя и пароль), и система проверяет, соответствуют ли они хранящимся в базе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Цель: удостовериться, что пользователь существует и данные верны.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Примеры: после того как вы зарегистрировались в спортивном зале, каждый раз, когда вы приходите тренироваться, вас просят предъявить членскую карту или ввести код доступа. Это процесс аутентификации, который подтверждает, что вы действительно являетесь членом клуба.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Авторизация</a:t>
            </a:r>
            <a:endParaRPr/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Авторизация</a:t>
            </a:r>
            <a:r>
              <a:rPr lang="en" sz="1600">
                <a:solidFill>
                  <a:schemeClr val="dk1"/>
                </a:solidFill>
              </a:rPr>
              <a:t> — это процесс определения прав доступа пользователя к ресурсам системы. После успешной аутентификации система проверяет, какие действия и ресурсы доступны пользователю на основе его роли или уровня доступа.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Цель: определить, что разрешено делать пользователю.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после того как вы предъявили членскую карту и вошли в спортивный зал, вам могут разрешить пользоваться только определенными тренажерами или посещать только определенные зоны (например, бассейн или тренажерный зал). Это процесс авторизации, который определяет, к каким ресурсам клуба у вас есть доступ.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</a:t>
            </a:r>
            <a:endParaRPr/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476" y="1165850"/>
            <a:ext cx="6345050" cy="38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51" name="Google Shape;25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аутентификации и авторизации в приложении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LoginView</a:t>
            </a:r>
            <a:endParaRPr/>
          </a:p>
        </p:txBody>
      </p:sp>
      <p:pic>
        <p:nvPicPr>
          <p:cNvPr descr="preencoded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Представление для входа в систему, использует встроенное LoginView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LoginUser(BaseMixin, LoginView):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Используем кастомную форму авто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ризации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CustomAuthenticationForm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Определяем шаблон для отображения формы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'users/login.html'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Дополнительные данные для контекста шаблона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extra_context = {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'Авторизация'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Имя скрытого поля для перенаправления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get_success_url(self):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# Проверяем, передан ли параметр next в GET-запросе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#(куда перенаправлять после авторизации)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).strip():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self.request.POST.get(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Если next нет, направляем в каталог новостей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reverse_lazy(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'news:catalog'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AuthenticationForm</a:t>
            </a:r>
            <a:endParaRPr/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7" name="Google Shape;2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AuthenticationForm</a:t>
            </a:r>
            <a:r>
              <a:rPr lang="en" sz="2200">
                <a:solidFill>
                  <a:schemeClr val="dk1"/>
                </a:solidFill>
              </a:rPr>
              <a:t> — это встроенная форма </a:t>
            </a:r>
            <a:r>
              <a:rPr i="1" lang="en" sz="2200">
                <a:solidFill>
                  <a:srgbClr val="A64D79"/>
                </a:solidFill>
              </a:rPr>
              <a:t>Django</a:t>
            </a:r>
            <a:r>
              <a:rPr lang="en" sz="2200">
                <a:solidFill>
                  <a:schemeClr val="dk1"/>
                </a:solidFill>
              </a:rPr>
              <a:t> для аутентификации пользователей. Она автоматически проверяет введенные логин и пароль и обеспечивает базовую валидацию.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AuthenticationForm</a:t>
            </a:r>
            <a:endParaRPr/>
          </a:p>
        </p:txBody>
      </p:sp>
      <p:pic>
        <p:nvPicPr>
          <p:cNvPr descr="preencoded.png"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5" name="Google Shape;2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Кастомная форма авторизации с дополнительными стилями BS5</a:t>
            </a:r>
            <a:endParaRPr i="1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CustomAuthenticationForm(AuthenticationForm):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username = forms.CharField(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label=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'Имя пользователя'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widget=forms.TextInput(attrs={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'form-control'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}),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password = forms.CharField(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label=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'Пароль'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widget=forms.PasswordInput(attrs={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form-control'</a:t>
            </a:r>
            <a:endParaRPr b="1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}),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LoginRequiredMixin</a:t>
            </a:r>
            <a:endParaRPr/>
          </a:p>
        </p:txBody>
      </p:sp>
      <p:pic>
        <p:nvPicPr>
          <p:cNvPr descr="preencoded.png" id="282" name="Google Shape;2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3" name="Google Shape;28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LoginRequiredMixin</a:t>
            </a:r>
            <a:r>
              <a:rPr lang="en" sz="2200">
                <a:solidFill>
                  <a:schemeClr val="dk1"/>
                </a:solidFill>
              </a:rPr>
              <a:t> — </a:t>
            </a:r>
            <a:r>
              <a:rPr lang="en" sz="2200">
                <a:solidFill>
                  <a:schemeClr val="dk1"/>
                </a:solidFill>
              </a:rPr>
              <a:t>это встроенный миксин </a:t>
            </a:r>
            <a:r>
              <a:rPr i="1" lang="en" sz="2200">
                <a:solidFill>
                  <a:srgbClr val="A64D79"/>
                </a:solidFill>
              </a:rPr>
              <a:t>Django</a:t>
            </a:r>
            <a:r>
              <a:rPr lang="en" sz="2200">
                <a:solidFill>
                  <a:schemeClr val="dk1"/>
                </a:solidFill>
              </a:rPr>
              <a:t>, который ограничивает доступ к представлению только для авторизованных пользователей. Если пользователь не вошел в систему, он будет перенаправлен на страницу входа.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LoginRequiredMixin</a:t>
            </a:r>
            <a:endParaRPr/>
          </a:p>
        </p:txBody>
      </p:sp>
      <p:pic>
        <p:nvPicPr>
          <p:cNvPr descr="preencoded.png"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AddArticleView(LoginRequiredMixin, BaseMixin, CreateView):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'news/add_article.html'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Перенаправление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ArticleUpdateView(LoginRequiredMixin, BaseMixin, UpdateView):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'news/edit_article.html'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Перенаправление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ArticleDeleteView(LoginRequiredMixin, BaseMixin, DeleteView):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'news/delete_article.html'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Перенаправление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redirect_field_name</a:t>
            </a:r>
            <a:r>
              <a:rPr lang="en" sz="1600">
                <a:solidFill>
                  <a:schemeClr val="dk1"/>
                </a:solidFill>
              </a:rPr>
              <a:t> определяет имя параметра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который используется для перенаправления пользователя после успешного входа в систему. По умолчанию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использует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HTTP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Повторить методы HTTP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разницу между авторизацией и аутентификацией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настройку аутентификации в Django приложении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0" name="Google Shape;3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7" name="Google Shape;30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авторизация от аутентификации?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шаги нужно выполнить чтобы защитить представление от не аутентифицированных пользователей?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14" name="Google Shape;314;p4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15" name="Google Shape;3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28" name="Google Shape;3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6" name="Google Shape;3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8" name="Google Shape;3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5" name="Google Shape;34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47" name="Google Shape;347;p48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HTTP</a:t>
            </a:r>
            <a:r>
              <a:rPr lang="en" sz="2000">
                <a:solidFill>
                  <a:schemeClr val="dk1"/>
                </a:solidFill>
              </a:rPr>
              <a:t> (</a:t>
            </a:r>
            <a:r>
              <a:rPr b="1" lang="en" sz="2000">
                <a:solidFill>
                  <a:schemeClr val="dk1"/>
                </a:solidFill>
              </a:rPr>
              <a:t>HyperText Transfer Protocol</a:t>
            </a:r>
            <a:r>
              <a:rPr lang="en" sz="2000">
                <a:solidFill>
                  <a:schemeClr val="dk1"/>
                </a:solidFill>
              </a:rPr>
              <a:t>) — это протокол прикладного уровня, используемый для передачи данных в сети, обычно в интернете. Он является основой для обмена данными в веб-браузерах и веб-серверах. </a:t>
            </a:r>
            <a:r>
              <a:rPr b="1" lang="en" sz="2000">
                <a:solidFill>
                  <a:schemeClr val="dk1"/>
                </a:solidFill>
              </a:rPr>
              <a:t>HTTP</a:t>
            </a:r>
            <a:r>
              <a:rPr lang="en" sz="2000">
                <a:solidFill>
                  <a:schemeClr val="dk1"/>
                </a:solidFill>
              </a:rPr>
              <a:t> работает по модели "запрос-ответ": клиент (например, веб-браузер) отправляет запрос на сервер, а сервер отвечает на этот запрос.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HTTP</a:t>
            </a:r>
            <a:r>
              <a:rPr lang="en" sz="2000">
                <a:solidFill>
                  <a:schemeClr val="dk1"/>
                </a:solidFill>
              </a:rPr>
              <a:t> является основой для работы веб-приложений и веб-сервисов, обеспечивая стандартизированный способ взаимодействия между клиентами и серверами.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</a:t>
            </a:r>
            <a:r>
              <a:rPr lang="en"/>
              <a:t>етоды HTTP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GET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POST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PUT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DELETE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HEAD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OPTIONS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PATCH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TRACE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CONNECT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запроса данных с сервера.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Параметры запроса передаются в </a:t>
            </a:r>
            <a:r>
              <a:rPr b="1" lang="en" sz="2200">
                <a:solidFill>
                  <a:schemeClr val="dk1"/>
                </a:solidFill>
              </a:rPr>
              <a:t>URL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/index.html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отправки данных на сервер, например, при отправке формы.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Данные передаются в теле запроса.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POST /submit-form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обновления ресурса на сервере.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Данные передаются в теле запроса.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PUT /update-resource HTTP/1.1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удаления ресурса на сервере.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 /delete-resource HTTP/1.1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