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5143500" cx="9144000"/>
  <p:notesSz cx="6858000" cy="9144000"/>
  <p:embeddedFontLst>
    <p:embeddedFont>
      <p:font typeface="Inter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530DDF-1E65-4A3E-970D-65B5996E034E}">
  <a:tblStyle styleId="{60530DDF-1E65-4A3E-970D-65B5996E03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ter-boldItalic.fntdata"/><Relationship Id="rId61" Type="http://schemas.openxmlformats.org/officeDocument/2006/relationships/font" Target="fonts/Inter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Inter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Inter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d6b077d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d6b077d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d6b077d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d6b077d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d6b077d5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d6b077d5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d6b077d5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d6b077d5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d6b077d5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d6b077d5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d6b077d5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d6b077d5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d6b077d5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d6b077d5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d6b077d5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d6b077d5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d6b077d5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d6b077d5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d6b077d5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d6b077d5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b077d5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d6b077d5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d6b077d5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d6b077d5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6b077d5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d6b077d5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d6b077d5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d6b077d5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d6b077d5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d6b077d5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d6b077d5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d6b077d5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d6b077d5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2d6b077d5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2d6b077d5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2d6b077d5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d6b077d5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2d6b077d5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d6b077d5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d6b077d5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db65240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db65240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db65240d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db65240d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b65240d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b65240d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db65240d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db65240d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db65240d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db65240d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db65240d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db65240d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db65240d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db65240d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db65240d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db65240d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db65240d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db65240d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db65240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db65240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2db65240d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2db65240d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2db65240d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2db65240d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2db65240d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2db65240d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db65240d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db65240d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db65240d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db65240d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db65240d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db65240d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6b077d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6b077d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d6b077d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d6b077d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6b077d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6b077d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d6b077d5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d6b077d5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d6b077d5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d6b077d5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26-27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Авторизация и регистрация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Аналогичен </a:t>
            </a:r>
            <a:r>
              <a:rPr b="1" lang="en" sz="2200">
                <a:solidFill>
                  <a:schemeClr val="dk1"/>
                </a:solidFill>
              </a:rPr>
              <a:t>GET</a:t>
            </a:r>
            <a:r>
              <a:rPr lang="en" sz="2200">
                <a:solidFill>
                  <a:schemeClr val="dk1"/>
                </a:solidFill>
              </a:rPr>
              <a:t>, но сервер возвращает только заголовки ответа без тела.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HEAD /index.html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OPTIONS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запроса информации о доступных методах и других опциях для указанного ресурса.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OPTIONS /resource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частичного обновления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PATCH /update-resource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диагностики, возвращает запрос, полученный сервером.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TRACE /resource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</a:t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установления туннеля к серверу, обычно для </a:t>
            </a:r>
            <a:r>
              <a:rPr b="1" lang="en" sz="2200">
                <a:solidFill>
                  <a:schemeClr val="dk1"/>
                </a:solidFill>
              </a:rPr>
              <a:t>SSL</a:t>
            </a:r>
            <a:r>
              <a:rPr lang="en" sz="2200">
                <a:solidFill>
                  <a:schemeClr val="dk1"/>
                </a:solidFill>
              </a:rPr>
              <a:t> через прокси.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CONNECT www.example.com:443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HTTP-запроса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Стартовая строка: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метод, </a:t>
            </a:r>
            <a:r>
              <a:rPr b="1" lang="en" sz="2000">
                <a:solidFill>
                  <a:schemeClr val="dk1"/>
                </a:solidFill>
              </a:rPr>
              <a:t>URI </a:t>
            </a:r>
            <a:r>
              <a:rPr lang="en" sz="2000">
                <a:solidFill>
                  <a:schemeClr val="dk1"/>
                </a:solidFill>
              </a:rPr>
              <a:t>(</a:t>
            </a:r>
            <a:r>
              <a:rPr b="1" lang="en" sz="2000">
                <a:solidFill>
                  <a:schemeClr val="dk1"/>
                </a:solidFill>
              </a:rPr>
              <a:t>Uniform Resource Identifier</a:t>
            </a:r>
            <a:r>
              <a:rPr lang="en" sz="2000">
                <a:solidFill>
                  <a:schemeClr val="dk1"/>
                </a:solidFill>
              </a:rPr>
              <a:t>) и версию протокола.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Заголовки: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Содержат метаинформацию о запросе.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Host: www.example.com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Тело запроса (если есть):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данные, отправляемые на сервер (например, в </a:t>
            </a:r>
            <a:r>
              <a:rPr b="1" lang="en" sz="2000">
                <a:solidFill>
                  <a:schemeClr val="dk1"/>
                </a:solidFill>
              </a:rPr>
              <a:t>POST</a:t>
            </a:r>
            <a:r>
              <a:rPr lang="en" sz="2000">
                <a:solidFill>
                  <a:schemeClr val="dk1"/>
                </a:solidFill>
              </a:rPr>
              <a:t>-запросе).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HTTP-ответа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Стартовая строка: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версию протокола, код состояния и текстовое описание состояния.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Заголовки: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Содержат метаинформацию об ответе.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Пример: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Тело ответа (если есть):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Содержит данные, возвращаемые сервером (например, </a:t>
            </a:r>
            <a:r>
              <a:rPr b="1" lang="en" sz="2000">
                <a:solidFill>
                  <a:schemeClr val="dk1"/>
                </a:solidFill>
              </a:rPr>
              <a:t>HTML</a:t>
            </a:r>
            <a:r>
              <a:rPr lang="en" sz="2000">
                <a:solidFill>
                  <a:schemeClr val="dk1"/>
                </a:solidFill>
              </a:rPr>
              <a:t>-страницу).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Коды состояния HTTP делятся на несколько категорий:</a:t>
            </a:r>
            <a:endParaRPr/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9" name="Google Shape;18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1xx (Информационные):</a:t>
            </a:r>
            <a:r>
              <a:rPr lang="en" sz="2200">
                <a:solidFill>
                  <a:schemeClr val="dk1"/>
                </a:solidFill>
              </a:rPr>
              <a:t> Запрос получен, продолжается обработка.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2xx (Ус</a:t>
            </a:r>
            <a:r>
              <a:rPr lang="en" sz="2200">
                <a:solidFill>
                  <a:schemeClr val="dk1"/>
                </a:solidFill>
              </a:rPr>
              <a:t>пешные): Запрос успешно обработан.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3xx (Перенаправления):</a:t>
            </a:r>
            <a:r>
              <a:rPr lang="en" sz="2200">
                <a:solidFill>
                  <a:schemeClr val="dk1"/>
                </a:solidFill>
              </a:rPr>
              <a:t> Для завершения запроса требуется дополнительное действие.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4xx (Ошибки клиента):</a:t>
            </a:r>
            <a:r>
              <a:rPr lang="en" sz="2200">
                <a:solidFill>
                  <a:schemeClr val="dk1"/>
                </a:solidFill>
              </a:rPr>
              <a:t> Запрос содержит ошибку.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i="1" lang="en" sz="2200">
                <a:solidFill>
                  <a:schemeClr val="dk1"/>
                </a:solidFill>
              </a:rPr>
              <a:t>5xx (Ошибки сервера):</a:t>
            </a:r>
            <a:r>
              <a:rPr lang="en" sz="2200">
                <a:solidFill>
                  <a:schemeClr val="dk1"/>
                </a:solidFill>
              </a:rPr>
              <a:t> Сервер не смог обработать запрос.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кодов состояния</a:t>
            </a:r>
            <a:endParaRPr/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200 OK:</a:t>
            </a:r>
            <a:r>
              <a:rPr lang="en" sz="2000">
                <a:solidFill>
                  <a:schemeClr val="dk1"/>
                </a:solidFill>
              </a:rPr>
              <a:t> Запрос успешно обработан.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404 Not Found:</a:t>
            </a:r>
            <a:r>
              <a:rPr lang="en" sz="2000">
                <a:solidFill>
                  <a:schemeClr val="dk1"/>
                </a:solidFill>
              </a:rPr>
              <a:t> Ресурс не найден.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chemeClr val="dk1"/>
                </a:solidFill>
              </a:rPr>
              <a:t>500 Internal Server Error:</a:t>
            </a:r>
            <a:r>
              <a:rPr lang="en" sz="2000">
                <a:solidFill>
                  <a:schemeClr val="dk1"/>
                </a:solidFill>
              </a:rPr>
              <a:t> Внутренняя ошибка сервера.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6" name="Google Shape;20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8" name="Google Shape;2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Регистрация, аутентификация, авторизация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HTTP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Регистрация, аутентификация, авторизация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аутентификации и авторизации в приложении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Регистрация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Регистрация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Регистрация — это процесс создания нового учетной записи в системе. Пользователь предоставляет необходимую информацию, такую как имя пользователя, пароль, адрес электронной почты и другие данные, которые могут потребоваться для создания учетной записи.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сохранить данные пользователя для дальнейшего использования.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Пример: представьте, что вы приходите в новый спортивный зал. Вам нужно заполнить форму с вашими данными (имя, контактная информация и т.д.), чтобы стать членом клуба. Это и есть процесс регистрации.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Аутентификация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Аутентификация</a:t>
            </a:r>
            <a:r>
              <a:rPr lang="en" sz="1600">
                <a:solidFill>
                  <a:schemeClr val="dk1"/>
                </a:solidFill>
              </a:rPr>
              <a:t> — это процесс проверки подлинности пользователя. Когда пользователь пытается войти в систему, он предоставляет свои учетные данные (например, имя пользователя и пароль), и система проверяет, соответствуют ли они хранящимся в базе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удостовериться, что пользователь существует и данные верны.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Примеры: после того как вы зарегистрировались в спортивном зале, каждый раз, когда вы приходите тренироваться, вас просят предъявить членскую карту или ввести код доступа. Это процесс аутентификации, который подтверждает, что вы действительно являетесь членом клуба.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Авторизация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Авторизация</a:t>
            </a:r>
            <a:r>
              <a:rPr lang="en" sz="1600">
                <a:solidFill>
                  <a:schemeClr val="dk1"/>
                </a:solidFill>
              </a:rPr>
              <a:t> — это процесс определения прав доступа пользователя к ресурсам системы. После успешной аутентификации система проверяет, какие действия и ресурсы доступны пользователю на основе его роли или уровня доступа.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Цель: определить, что разрешено делать пользователю.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после того как вы предъявили членскую карту и вошли в спортивный зал, вам могут разрешить пользоваться только определенными тренажерами или посещать только определенные зоны (например, бассейн или тренажерный зал). Это процесс авторизации, который определяет, к каким ресурсам клуба у вас есть доступ.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</a:t>
            </a:r>
            <a:endParaRPr/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9476" y="1165850"/>
            <a:ext cx="6345050" cy="383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47" name="Google Shape;24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51" name="Google Shape;25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аутентификации и авторизации в приложении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LoginView</a:t>
            </a:r>
            <a:endParaRPr/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Представление для входа в систему, использует встроенное LoginView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LoginUser(BaseMixin, LoginView):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Используем кастомную форму авто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ризации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CustomAuthenticationForm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Определяем шаблон для отображения формы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'users/login.html'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Дополнительные данные для контекста шаблона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extra_context = {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'title'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'Авторизация'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Имя скрытого поля для перенаправления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get_success_url(self):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 Проверяем, передан ли параметр next в GET-запросе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#(куда перенаправлять после авторизации)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self.request.GET.get(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).strip():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self.request.POST.get(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next нет, направляем в каталог новостей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reverse_lazy(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'news:catalog'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AuthenticationForm</a:t>
            </a:r>
            <a:endParaRPr/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AuthenticationForm</a:t>
            </a:r>
            <a:r>
              <a:rPr lang="en" sz="2200">
                <a:solidFill>
                  <a:schemeClr val="dk1"/>
                </a:solidFill>
              </a:rPr>
              <a:t> — это встроенная форма </a:t>
            </a: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 для аутентификации пользователей. Она автоматически проверяет введенные логин и пароль и обеспечивает базовую валидацию.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AuthenticationForm</a:t>
            </a:r>
            <a:endParaRPr/>
          </a:p>
        </p:txBody>
      </p:sp>
      <p:pic>
        <p:nvPicPr>
          <p:cNvPr descr="preencoded.png"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5" name="Google Shape;27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Кастомная форма авторизации с дополнительными стилями BS5</a:t>
            </a:r>
            <a:endParaRPr i="1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CustomAuthenticationForm(AuthenticationForm):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username = forms.CharField(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label=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'Имя пользователя'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widget=forms.TextInput(attrs={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'form-control'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}),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password = forms.CharField(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label=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'Пароль'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widget=forms.PasswordInput(attrs={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'class'</a:t>
            </a: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b="1" lang="en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form-control'</a:t>
            </a:r>
            <a:endParaRPr b="1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}),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LoginRequiredMixin</a:t>
            </a:r>
            <a:endParaRPr/>
          </a:p>
        </p:txBody>
      </p:sp>
      <p:pic>
        <p:nvPicPr>
          <p:cNvPr descr="preencoded.png"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LoginRequiredMixin</a:t>
            </a:r>
            <a:r>
              <a:rPr lang="en" sz="2200">
                <a:solidFill>
                  <a:schemeClr val="dk1"/>
                </a:solidFill>
              </a:rPr>
              <a:t> — </a:t>
            </a:r>
            <a:r>
              <a:rPr lang="en" sz="2200">
                <a:solidFill>
                  <a:schemeClr val="dk1"/>
                </a:solidFill>
              </a:rPr>
              <a:t>это встроенный миксин </a:t>
            </a: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, который ограничивает доступ к представлению только для авторизованных пользователей. Если пользователь не вошел в систему, он будет перенаправлен на страницу входа.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LoginRequiredMixin</a:t>
            </a:r>
            <a:endParaRPr/>
          </a:p>
        </p:txBody>
      </p:sp>
      <p:pic>
        <p:nvPicPr>
          <p:cNvPr descr="preencoded.png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AddArticleView(LoginRequiredMixin, BaseMixin, CreateView):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'news/add_article.html'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ArticleUpdateView(LoginRequiredMixin, BaseMixin, UpdateView):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form_class = ArticleForm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'news/edit_article.html'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ArticleDeleteView(LoginRequiredMixin, BaseMixin, DeleteView):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model = Article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template_name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'news/delete_article.html'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redirect_field_name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'next'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Перенаправление после входа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redirect_field_name</a:t>
            </a:r>
            <a:r>
              <a:rPr lang="en" sz="1600">
                <a:solidFill>
                  <a:schemeClr val="dk1"/>
                </a:solidFill>
              </a:rPr>
              <a:t> определяет имя параметра </a:t>
            </a:r>
            <a:r>
              <a:rPr b="1" lang="en" sz="1600">
                <a:solidFill>
                  <a:schemeClr val="dk1"/>
                </a:solidFill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который используется для перенаправления пользователя после успешного входа в систему. По умолчанию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использует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HTTP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get_user_model()</a:t>
            </a:r>
            <a:endParaRPr/>
          </a:p>
        </p:txBody>
      </p:sp>
      <p:pic>
        <p:nvPicPr>
          <p:cNvPr descr="preencoded.png"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9" name="Google Shape;2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author = models.ForeignKey(get_user_model(), on_delete=models.SET_NULL, null=</a:t>
            </a:r>
            <a:r>
              <a:rPr b="1" lang="en" sz="22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default=</a:t>
            </a:r>
            <a:r>
              <a:rPr b="1" lang="en" sz="22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verbose_name=</a:t>
            </a:r>
            <a:r>
              <a:rPr b="1" lang="en" sz="22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'Автор'</a:t>
            </a:r>
            <a:r>
              <a:rPr lang="en" sz="22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get_user_model</a:t>
            </a:r>
            <a:r>
              <a:rPr lang="en" sz="2200">
                <a:solidFill>
                  <a:schemeClr val="dk1"/>
                </a:solidFill>
              </a:rPr>
              <a:t> — </a:t>
            </a:r>
            <a:r>
              <a:rPr lang="en" sz="2200">
                <a:solidFill>
                  <a:schemeClr val="dk1"/>
                </a:solidFill>
              </a:rPr>
              <a:t>функция </a:t>
            </a:r>
            <a:r>
              <a:rPr i="1" lang="en" sz="2200">
                <a:solidFill>
                  <a:srgbClr val="A64D79"/>
                </a:solidFill>
              </a:rPr>
              <a:t>Django</a:t>
            </a:r>
            <a:r>
              <a:rPr lang="en" sz="2200">
                <a:solidFill>
                  <a:schemeClr val="dk1"/>
                </a:solidFill>
              </a:rPr>
              <a:t>, которая возвращает текущую пользовательскую модель. В </a:t>
            </a:r>
            <a:r>
              <a:rPr i="1" lang="en" sz="2200">
                <a:solidFill>
                  <a:srgbClr val="A64D79"/>
                </a:solidFill>
              </a:rPr>
              <a:t>Django </a:t>
            </a:r>
            <a:r>
              <a:rPr lang="en" sz="2200">
                <a:solidFill>
                  <a:schemeClr val="dk1"/>
                </a:solidFill>
              </a:rPr>
              <a:t>можно переопределять модель пользователя через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AUTH_USER_MODEL</a:t>
            </a:r>
            <a:r>
              <a:rPr lang="en" sz="2200">
                <a:solidFill>
                  <a:schemeClr val="dk1"/>
                </a:solidFill>
              </a:rPr>
              <a:t> в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2200">
                <a:solidFill>
                  <a:schemeClr val="dk1"/>
                </a:solidFill>
              </a:rPr>
              <a:t>, поэтому вместо прямой ссылки на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200">
                <a:solidFill>
                  <a:schemeClr val="dk1"/>
                </a:solidFill>
              </a:rPr>
              <a:t> (или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CustomUser</a:t>
            </a:r>
            <a:r>
              <a:rPr lang="en" sz="2200">
                <a:solidFill>
                  <a:schemeClr val="dk1"/>
                </a:solidFill>
              </a:rPr>
              <a:t>) используется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get_user_model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Если в будущем модель пользователя будет кастомизирована (например, добавятся новые поля), код не придется менять —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get_user_model</a:t>
            </a:r>
            <a:r>
              <a:rPr lang="en" sz="2200">
                <a:solidFill>
                  <a:schemeClr val="dk1"/>
                </a:solidFill>
              </a:rPr>
              <a:t> автоматически подхватит правильную модель.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8" name="Google Shape;30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9" name="Google Shape;309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10" name="Google Shape;31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Регистрация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UserCreationForm</a:t>
            </a:r>
            <a:endParaRPr/>
          </a:p>
        </p:txBody>
      </p:sp>
      <p:pic>
        <p:nvPicPr>
          <p:cNvPr descr="preencoded.png" id="317" name="Google Shape;3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UserCreationForm</a:t>
            </a:r>
            <a:r>
              <a:rPr lang="en" sz="1600">
                <a:solidFill>
                  <a:schemeClr val="dk1"/>
                </a:solidFill>
              </a:rPr>
              <a:t> — это встроенная форма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для регистрации пользователей. Она автоматически проверяет: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Совпадают ли пароли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password1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password2</a:t>
            </a:r>
            <a:r>
              <a:rPr lang="en" sz="1600">
                <a:solidFill>
                  <a:schemeClr val="dk1"/>
                </a:solidFill>
              </a:rPr>
              <a:t>)?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Достаточно ли сложный пароль?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Не зарегистрирован ли уже пользователь с таким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Но у стандартного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UserCreationForm</a:t>
            </a:r>
            <a:r>
              <a:rPr lang="en" sz="1600">
                <a:solidFill>
                  <a:schemeClr val="dk1"/>
                </a:solidFill>
              </a:rPr>
              <a:t> нет полей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600">
                <a:solidFill>
                  <a:schemeClr val="dk1"/>
                </a:solidFill>
              </a:rPr>
              <a:t>, поэтому их нужно добавить вручную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25" name="Google Shape;32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4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29" name="Google Shape;32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Аутентификация по email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Первичная настройка</a:t>
            </a:r>
            <a:endParaRPr/>
          </a:p>
        </p:txBody>
      </p:sp>
      <p:pic>
        <p:nvPicPr>
          <p:cNvPr descr="preencoded.png"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7" name="Google Shape;3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AUTHENTICATION_BACKENDS</a:t>
            </a:r>
            <a:r>
              <a:rPr lang="en" sz="1600">
                <a:solidFill>
                  <a:schemeClr val="dk1"/>
                </a:solidFill>
              </a:rPr>
              <a:t> — это список бэкендов аутентификации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 умолчанию там только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django.contrib.auth.backends.ModelBackend</a:t>
            </a:r>
            <a:r>
              <a:rPr lang="en" sz="1600">
                <a:solidFill>
                  <a:schemeClr val="dk1"/>
                </a:solidFill>
              </a:rPr>
              <a:t>, который проверяет username.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Мы добавляем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EmailAuthBackend</a:t>
            </a:r>
            <a:r>
              <a:rPr lang="en" sz="1600">
                <a:solidFill>
                  <a:schemeClr val="dk1"/>
                </a:solidFill>
              </a:rPr>
              <a:t>, чтобы аутентифицировать пользователей по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344" name="Google Shape;3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5" name="Google Shape;34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authenticate(self, request, username=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password=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**kwargs):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UserModel = get_user_model()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Ищем пользователя по email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user = UserModel.objects.get(email=username)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user.check_password(password):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Проверяем пароль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user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UserModel.DoesNotExist: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пользователь не найден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except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UserModel.MultipleObjectsReturned: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несколько пользователей с таким email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352" name="Google Shape;35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3" name="Google Shape;35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Берет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2000">
                <a:solidFill>
                  <a:schemeClr val="dk1"/>
                </a:solidFill>
              </a:rPr>
              <a:t> (который на самом деле является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Ищет пользователя в БД по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Проверяет пароль с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user.check_password(password)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Если всё ОК → возвращает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000">
                <a:solidFill>
                  <a:schemeClr val="dk1"/>
                </a:solidFill>
              </a:rPr>
              <a:t>Если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000">
                <a:solidFill>
                  <a:schemeClr val="dk1"/>
                </a:solidFill>
              </a:rPr>
              <a:t> не найден или найдено несколько пользователей →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2000">
                <a:solidFill>
                  <a:schemeClr val="dk1"/>
                </a:solidFill>
              </a:rPr>
              <a:t> (аутентификация неуспешна).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0" name="Google Shape;36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2" name="Google Shape;362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4" name="Google Shape;364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9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Хэширование паролей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Хэширование паролей</a:t>
            </a:r>
            <a:endParaRPr/>
          </a:p>
        </p:txBody>
      </p:sp>
      <p:pic>
        <p:nvPicPr>
          <p:cNvPr descr="preencoded.png"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Хранение паролей в открытом виде недопустимо, потому что это делает их уязвимыми для утечек. Вместо этого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использует хэширование, чтобы преобразовать пароль в безопасную зашифрованную строку.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Как происходит хэширование пароля в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?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Пользователь вводит пароль в форму регистрации или входа.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Django применяет хэш-функцию к паролю (по умолчанию </a:t>
            </a:r>
            <a:r>
              <a:rPr b="1" lang="en" sz="2000">
                <a:solidFill>
                  <a:schemeClr val="dk1"/>
                </a:solidFill>
              </a:rPr>
              <a:t>PBKDF2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Полученный хэш сохраняется в базе данных, а не сам пароль.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При входе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сравнивает хэш введенного пароля с хэшем в БД.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проверить хэши в Django?</a:t>
            </a:r>
            <a:endParaRPr/>
          </a:p>
        </p:txBody>
      </p:sp>
      <p:pic>
        <p:nvPicPr>
          <p:cNvPr descr="preencoded.png" id="379" name="Google Shape;3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0" name="Google Shape;38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Пароли хранятся в поле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2000">
                <a:solidFill>
                  <a:schemeClr val="dk1"/>
                </a:solidFill>
              </a:rPr>
              <a:t> таблицы пользователей в формате: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&lt;алгоритм&gt;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&lt;число итераций&gt;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&lt;соль&gt;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&lt;хэш&gt;</a:t>
            </a:r>
            <a:endParaRPr sz="2000">
              <a:solidFill>
                <a:schemeClr val="dk1"/>
              </a:solidFill>
              <a:highlight>
                <a:srgbClr val="D9D2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pbkdf2_sha256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600000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YhFj2NZfQD3N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2000">
                <a:solidFill>
                  <a:schemeClr val="dk1"/>
                </a:solidFill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u76GvJ0bYlTThm2Fg14X9p3n6gBmnRmYH5UdD68hGfg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EA9999"/>
                </a:highlight>
                <a:latin typeface="Courier New"/>
                <a:ea typeface="Courier New"/>
                <a:cs typeface="Courier New"/>
                <a:sym typeface="Courier New"/>
              </a:rPr>
              <a:t>pbkdf2_sha256</a:t>
            </a:r>
            <a:r>
              <a:rPr lang="en" sz="2000">
                <a:solidFill>
                  <a:schemeClr val="dk1"/>
                </a:solidFill>
              </a:rPr>
              <a:t> — алгоритм хэширования.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600000</a:t>
            </a:r>
            <a:r>
              <a:rPr lang="en" sz="2000">
                <a:solidFill>
                  <a:schemeClr val="dk1"/>
                </a:solidFill>
              </a:rPr>
              <a:t> — количество итераций (чем больше, тем сложнее подбор).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YhFj2NZfQD3N</a:t>
            </a:r>
            <a:r>
              <a:rPr lang="en" sz="2000">
                <a:solidFill>
                  <a:schemeClr val="dk1"/>
                </a:solidFill>
              </a:rPr>
              <a:t> — случайная соль (</a:t>
            </a:r>
            <a:r>
              <a:rPr b="1" lang="en" sz="2000">
                <a:solidFill>
                  <a:schemeClr val="dk1"/>
                </a:solidFill>
              </a:rPr>
              <a:t>salt</a:t>
            </a:r>
            <a:r>
              <a:rPr lang="en" sz="2000">
                <a:solidFill>
                  <a:schemeClr val="dk1"/>
                </a:solidFill>
              </a:rPr>
              <a:t>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D9D2E9"/>
                </a:highlight>
                <a:latin typeface="Courier New"/>
                <a:ea typeface="Courier New"/>
                <a:cs typeface="Courier New"/>
                <a:sym typeface="Courier New"/>
              </a:rPr>
              <a:t>u76GvJ0bYlTThm2Fg14X9p3n6gBmnRmYH5UdD68hGfg</a:t>
            </a:r>
            <a:r>
              <a:rPr lang="en" sz="2000">
                <a:solidFill>
                  <a:schemeClr val="dk1"/>
                </a:solidFill>
              </a:rPr>
              <a:t> — сам хэш.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(</a:t>
            </a:r>
            <a:r>
              <a:rPr b="1" lang="en" sz="2000">
                <a:solidFill>
                  <a:schemeClr val="dk1"/>
                </a:solidFill>
              </a:rPr>
              <a:t>HyperText Transfer Protocol</a:t>
            </a:r>
            <a:r>
              <a:rPr lang="en" sz="2000">
                <a:solidFill>
                  <a:schemeClr val="dk1"/>
                </a:solidFill>
              </a:rPr>
              <a:t>) — это протокол прикладного уровня, используемый для передачи данных в сети, обычно в интернете. Он является основой для обмена данными в веб-браузерах и веб-серверах. </a:t>
            </a: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работает по модели "запрос-ответ": клиент (например, веб-браузер) отправляет запрос на сервер, а сервер отвечает на этот запрос.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HTTP</a:t>
            </a:r>
            <a:r>
              <a:rPr lang="en" sz="2000">
                <a:solidFill>
                  <a:schemeClr val="dk1"/>
                </a:solidFill>
              </a:rPr>
              <a:t> является основой для работы веб-приложений и веб-сервисов, обеспечивая стандартизированный способ взаимодействия между клиентами и серверами.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взламывают хэши?</a:t>
            </a:r>
            <a:endParaRPr/>
          </a:p>
        </p:txBody>
      </p:sp>
      <p:pic>
        <p:nvPicPr>
          <p:cNvPr descr="preencoded.png" id="387" name="Google Shape;3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8" name="Google Shape;388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1. Перебор паролей (</a:t>
            </a:r>
            <a:r>
              <a:rPr b="1" lang="en" sz="2000">
                <a:solidFill>
                  <a:schemeClr val="dk1"/>
                </a:solidFill>
              </a:rPr>
              <a:t>Brute-force</a:t>
            </a: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Если злоумышленник получил базу данных с хэшами, он может просто перебирать пароли и проверять, какой даст совпадение.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Защита в </a:t>
            </a: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Используется медленный алгоритм (</a:t>
            </a:r>
            <a:r>
              <a:rPr b="1" lang="en" sz="2000">
                <a:solidFill>
                  <a:schemeClr val="dk1"/>
                </a:solidFill>
              </a:rPr>
              <a:t>PBKDF2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bcrypt</a:t>
            </a:r>
            <a:r>
              <a:rPr lang="en" sz="2000">
                <a:solidFill>
                  <a:schemeClr val="dk1"/>
                </a:solidFill>
              </a:rPr>
              <a:t>, </a:t>
            </a:r>
            <a:r>
              <a:rPr b="1" lang="en" sz="2000">
                <a:solidFill>
                  <a:schemeClr val="dk1"/>
                </a:solidFill>
              </a:rPr>
              <a:t>argon2</a:t>
            </a:r>
            <a:r>
              <a:rPr lang="en" sz="2000">
                <a:solidFill>
                  <a:schemeClr val="dk1"/>
                </a:solidFill>
              </a:rPr>
              <a:t>), что делает перебор очень долгим.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i="1" lang="en" sz="2000">
                <a:solidFill>
                  <a:srgbClr val="A64D79"/>
                </a:solidFill>
              </a:rPr>
              <a:t>Django</a:t>
            </a:r>
            <a:r>
              <a:rPr lang="en" sz="2000">
                <a:solidFill>
                  <a:schemeClr val="dk1"/>
                </a:solidFill>
              </a:rPr>
              <a:t> по умолчанию делает 600 000 итераций </a:t>
            </a:r>
            <a:r>
              <a:rPr b="1" lang="en" sz="2000">
                <a:solidFill>
                  <a:schemeClr val="dk1"/>
                </a:solidFill>
              </a:rPr>
              <a:t>PBKDF2</a:t>
            </a:r>
            <a:r>
              <a:rPr lang="en" sz="2000">
                <a:solidFill>
                  <a:schemeClr val="dk1"/>
                </a:solidFill>
              </a:rPr>
              <a:t>, усложняя атаку.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взламывают хэши?</a:t>
            </a:r>
            <a:endParaRPr/>
          </a:p>
        </p:txBody>
      </p:sp>
      <p:pic>
        <p:nvPicPr>
          <p:cNvPr descr="preencoded.png" id="395" name="Google Shape;39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6" name="Google Shape;39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заранее вычисленные таблицы с хэшами для популярных паролей.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Например, у злоумышленника есть таблица: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хэш в БД совпадает с одним из хэшей в таблице, пароль мгновенно раскрывается.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Защита в Django: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Django добавляет "соль" (</a:t>
            </a:r>
            <a:r>
              <a:rPr b="1" lang="en" sz="1600">
                <a:solidFill>
                  <a:schemeClr val="dk1"/>
                </a:solidFill>
              </a:rPr>
              <a:t>salt</a:t>
            </a:r>
            <a:r>
              <a:rPr lang="en" sz="1600">
                <a:solidFill>
                  <a:schemeClr val="dk1"/>
                </a:solidFill>
              </a:rPr>
              <a:t>) — случайную строку к каждому паролю.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Это делает радужные таблицы бесполезными, так как для каждого пользователя хэш будет уникальным.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98" name="Google Shape;398;p53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{60530DDF-1E65-4A3E-970D-65B5996E034E}</a:tableStyleId>
              </a:tblPr>
              <a:tblGrid>
                <a:gridCol w="3619500"/>
                <a:gridCol w="3619500"/>
              </a:tblGrid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Пароль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MD5-хэш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45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123456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e10adc3949ba59abbe56e057f20f883e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23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qwerty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d8578edf8458ce06fbc5bb76a58c5ca4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404" name="Google Shape;40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5" name="Google Shape;40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412" name="Google Shape;412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3" name="Google Shape;413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420" name="Google Shape;42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authentication.py</a:t>
            </a:r>
            <a:endParaRPr/>
          </a:p>
        </p:txBody>
      </p:sp>
      <p:pic>
        <p:nvPicPr>
          <p:cNvPr descr="preencoded.png" id="428" name="Google Shape;42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9" name="Google Shape;429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6" name="Google Shape;436;p5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Повторить методы HTTP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Рассказать разницу между авторизацией и аутентификацией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настройку аутентификации в Django приложении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37" name="Google Shape;43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8" name="Google Shape;438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44" name="Google Shape;44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5" name="Google Shape;445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9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отличается авторизация от аутентификации?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шаги нужно выполнить чтобы защитить представление от не аутентифицированных пользователей?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52" name="Google Shape;452;p6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53" name="Google Shape;45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4" name="Google Shape;454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</a:t>
            </a:r>
            <a:r>
              <a:rPr lang="en"/>
              <a:t>етоды HTTP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GET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POST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PUT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DELETE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HEAD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OPTIONS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PATCH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TRACE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 sz="2200">
                <a:solidFill>
                  <a:schemeClr val="dk1"/>
                </a:solidFill>
              </a:rPr>
              <a:t>CONNECT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66" name="Google Shape;46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74" name="Google Shape;47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6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76" name="Google Shape;47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2" name="Google Shape;482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3" name="Google Shape;483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85" name="Google Shape;485;p6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запроса данных с сервера.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Параметры запроса передаются в </a:t>
            </a:r>
            <a:r>
              <a:rPr b="1" lang="en" sz="2200">
                <a:solidFill>
                  <a:schemeClr val="dk1"/>
                </a:solidFill>
              </a:rPr>
              <a:t>URL</a:t>
            </a:r>
            <a:r>
              <a:rPr lang="en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/index.html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отправки данных на сервер, например, при отправке формы.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 /submit-form HTTP/1.1</a:t>
            </a:r>
            <a:endParaRPr b="1" sz="22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обновления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Данные передаются в теле запроса.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PUT /update-resource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Используется для удаления ресурса на сервере.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Пример: </a:t>
            </a:r>
            <a:r>
              <a:rPr b="1" lang="en" sz="2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 /delete-resource HTTP/1.1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