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y="5143500" cx="9144000"/>
  <p:notesSz cx="6858000" cy="9144000"/>
  <p:embeddedFontLst>
    <p:embeddedFont>
      <p:font typeface="Inter"/>
      <p:regular r:id="rId46"/>
      <p:bold r:id="rId47"/>
      <p:italic r:id="rId48"/>
      <p:boldItalic r:id="rId4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font" Target="fonts/Inter-regular.fntdata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Inter-italic.fntdata"/><Relationship Id="rId47" Type="http://schemas.openxmlformats.org/officeDocument/2006/relationships/font" Target="fonts/Inter-bold.fntdata"/><Relationship Id="rId49" Type="http://schemas.openxmlformats.org/officeDocument/2006/relationships/font" Target="fonts/Inter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af851421f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af851421f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af851421fb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af851421fb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f851421f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f851421f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af851421fb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af851421fb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f851421fb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af851421fb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af851421fb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af851421fb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f851421fb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f851421fb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f851421fb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af851421fb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f851421fb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2af851421fb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af851421f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2af851421f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df9019da3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df9019da3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af851421f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af851421f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f851421fb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f851421fb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af851421fb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af851421fb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af851421f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2af851421f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f851421fb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f851421fb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af851421fb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2af851421fb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af851421fb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af851421fb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f851421fb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f851421fb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af851421f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af851421f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f851421fb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f851421fb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9019da3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9019da3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f851421f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f851421f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af851421f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af851421f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af851421f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af851421f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af851421fb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af851421fb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678e2f0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678e2f0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e678e2f04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e678e2f04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dfdf354b68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dfdf354b68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dfdf354b6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dfdf354b6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dfdf354b68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dfdf354b68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dff224bd8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dff224bd8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df9019da3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df9019da3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dff224bd8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dff224bd8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af851421fb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af851421fb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af851421fb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af851421fb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af851421f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af851421f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af851421f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af851421f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af851421f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af851421f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png"/><Relationship Id="rId4" Type="http://schemas.openxmlformats.org/officeDocument/2006/relationships/image" Target="../media/image7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jpg"/><Relationship Id="rId4" Type="http://schemas.openxmlformats.org/officeDocument/2006/relationships/image" Target="../media/image15.png"/><Relationship Id="rId5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myaccount.google.com/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s://myaccount.google.com/" TargetMode="External"/><Relationship Id="rId6" Type="http://schemas.openxmlformats.org/officeDocument/2006/relationships/hyperlink" Target="https://myaccount.google.com/apppassword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hyperlink" Target="http://127.0.0.1:8000/admin/sites/site/" TargetMode="External"/><Relationship Id="rId6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6.jpg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8037" y="416819"/>
            <a:ext cx="2105022" cy="2334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-5400000">
            <a:off x="5381643" y="1381141"/>
            <a:ext cx="5143497" cy="238122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9514" y="416819"/>
            <a:ext cx="1138238" cy="4258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647100" y="458488"/>
            <a:ext cx="19869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Django and Database</a:t>
            </a: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. Lesson 28-30</a:t>
            </a:r>
            <a:endParaRPr sz="9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marR="0" rtl="0" algn="ctr">
              <a:lnSpc>
                <a:spcPct val="1998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en" sz="9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 1</a:t>
            </a:r>
            <a:endParaRPr i="0" sz="9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515150" y="2046425"/>
            <a:ext cx="6858900" cy="16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5000">
                <a:solidFill>
                  <a:srgbClr val="0E0E0E"/>
                </a:solidFill>
                <a:latin typeface="Inter"/>
                <a:ea typeface="Inter"/>
                <a:cs typeface="Inter"/>
                <a:sym typeface="Inter"/>
              </a:rPr>
              <a:t>Приложение allauth</a:t>
            </a:r>
            <a:endParaRPr b="1" sz="5000">
              <a:solidFill>
                <a:srgbClr val="0E0E0E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32" name="Google Shape;13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2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34" name="Google Shape;134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5" name="Google Shape;135;p22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36" name="Google Shape;136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2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Теория регистрации через email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Диаграмма последовательности регистрации по email</a:t>
            </a:r>
            <a:endParaRPr/>
          </a:p>
        </p:txBody>
      </p:sp>
      <p:pic>
        <p:nvPicPr>
          <p:cNvPr descr="preencoded.png" id="143" name="Google Shape;14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44" name="Google Shape;144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8465" y="960900"/>
            <a:ext cx="8127059" cy="4225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Диаграмма последовательности регистрации по email: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пояснения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51" name="Google Shape;15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SignupView (allauth)</a:t>
            </a:r>
            <a:r>
              <a:rPr lang="en" sz="1600">
                <a:solidFill>
                  <a:schemeClr val="dk1"/>
                </a:solidFill>
              </a:rPr>
              <a:t> – представление, отвечающее за регистрацию пользователя.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Account Adapter (allauth)</a:t>
            </a:r>
            <a:r>
              <a:rPr lang="en" sz="1600">
                <a:solidFill>
                  <a:schemeClr val="dk1"/>
                </a:solidFill>
              </a:rPr>
              <a:t> – компонент, который создаёт пользователя, генерирует токен и выполняет активацию.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Email Backend</a:t>
            </a:r>
            <a:r>
              <a:rPr lang="en" sz="1600">
                <a:solidFill>
                  <a:schemeClr val="dk1"/>
                </a:solidFill>
              </a:rPr>
              <a:t> – система отправки </a:t>
            </a:r>
            <a:r>
              <a:rPr b="1" lang="en" sz="1600">
                <a:solidFill>
                  <a:schemeClr val="dk1"/>
                </a:solidFill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 (например,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-сервер), через которую отправляется письмо с подтверждением.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Email Confirmation View (allauth)</a:t>
            </a:r>
            <a:r>
              <a:rPr lang="en" sz="1600">
                <a:solidFill>
                  <a:schemeClr val="dk1"/>
                </a:solidFill>
              </a:rPr>
              <a:t> – представление, обрабатывающее переход по ссылке подтверждения, проверяющее токен и активирующее аккаунт.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159" name="Google Shape;15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3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161" name="Google Shape;161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2" name="Google Shape;162;p2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163" name="Google Shape;16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2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Настройка почты и проекта для отправки писем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settings.py</a:t>
            </a:r>
            <a:endParaRPr/>
          </a:p>
        </p:txBody>
      </p:sp>
      <p:pic>
        <p:nvPicPr>
          <p:cNvPr descr="preencoded.png" id="170" name="Google Shape;17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1" name="Google Shape;17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EMAIL_BACKEND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'django.core.mail.backends.smtp.EmailBackend'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'smtp.gmail.com'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EMAIL_PORT = 587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EMAIL_USE_TLS =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600">
              <a:solidFill>
                <a:schemeClr val="accent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EMAIL_HOST_USER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'ваш_email@gmail.com'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EMAIL_HOST_PASSWORD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'ваш_пароль'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DEFAULT_FROM_EMAIL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'ваш_email@gmail.com'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settings.py</a:t>
            </a:r>
            <a:endParaRPr/>
          </a:p>
        </p:txBody>
      </p:sp>
      <p:pic>
        <p:nvPicPr>
          <p:cNvPr descr="preencoded.png"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9" name="Google Shape;17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EMAIL_BACKEND</a:t>
            </a:r>
            <a:r>
              <a:rPr lang="en" sz="1600">
                <a:solidFill>
                  <a:schemeClr val="dk1"/>
                </a:solidFill>
              </a:rPr>
              <a:t>: Указывает, какой бэкенд использовать для отправки писем. В данном случае используется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django.core.mail.backends.smtp.EmailBackend</a:t>
            </a:r>
            <a:r>
              <a:rPr lang="en" sz="1600">
                <a:solidFill>
                  <a:schemeClr val="dk1"/>
                </a:solidFill>
              </a:rPr>
              <a:t>, который отправляет письма через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EMAIL_HOST</a:t>
            </a:r>
            <a:r>
              <a:rPr lang="en" sz="1600">
                <a:solidFill>
                  <a:schemeClr val="dk1"/>
                </a:solidFill>
              </a:rPr>
              <a:t>: Адрес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-сервера, через который будут отправляться письма.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EMAIL_PORT</a:t>
            </a:r>
            <a:r>
              <a:rPr lang="en" sz="1600">
                <a:solidFill>
                  <a:schemeClr val="dk1"/>
                </a:solidFill>
              </a:rPr>
              <a:t>: Порт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-сервера. Обычно это </a:t>
            </a:r>
            <a:r>
              <a:rPr b="1" lang="en" sz="1600">
                <a:solidFill>
                  <a:schemeClr val="dk1"/>
                </a:solidFill>
              </a:rPr>
              <a:t>587</a:t>
            </a:r>
            <a:r>
              <a:rPr lang="en" sz="1600">
                <a:solidFill>
                  <a:schemeClr val="dk1"/>
                </a:solidFill>
              </a:rPr>
              <a:t> для </a:t>
            </a:r>
            <a:r>
              <a:rPr b="1" lang="en" sz="1600">
                <a:solidFill>
                  <a:schemeClr val="dk1"/>
                </a:solidFill>
              </a:rPr>
              <a:t>TLS</a:t>
            </a:r>
            <a:r>
              <a:rPr lang="en" sz="1600">
                <a:solidFill>
                  <a:schemeClr val="dk1"/>
                </a:solidFill>
              </a:rPr>
              <a:t> или </a:t>
            </a:r>
            <a:r>
              <a:rPr b="1" lang="en" sz="1600">
                <a:solidFill>
                  <a:schemeClr val="dk1"/>
                </a:solidFill>
              </a:rPr>
              <a:t>465</a:t>
            </a:r>
            <a:r>
              <a:rPr lang="en" sz="1600">
                <a:solidFill>
                  <a:schemeClr val="dk1"/>
                </a:solidFill>
              </a:rPr>
              <a:t> для </a:t>
            </a:r>
            <a:r>
              <a:rPr b="1" lang="en" sz="1600">
                <a:solidFill>
                  <a:schemeClr val="dk1"/>
                </a:solidFill>
              </a:rPr>
              <a:t>SSL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EMAIL_USE_TLS</a:t>
            </a:r>
            <a:r>
              <a:rPr lang="en" sz="1600">
                <a:solidFill>
                  <a:schemeClr val="dk1"/>
                </a:solidFill>
              </a:rPr>
              <a:t>: Указывает, использовать ли </a:t>
            </a:r>
            <a:r>
              <a:rPr b="1" lang="en" sz="1600">
                <a:solidFill>
                  <a:schemeClr val="dk1"/>
                </a:solidFill>
              </a:rPr>
              <a:t>TLS</a:t>
            </a:r>
            <a:r>
              <a:rPr lang="en" sz="1600">
                <a:solidFill>
                  <a:schemeClr val="dk1"/>
                </a:solidFill>
              </a:rPr>
              <a:t> для соединения с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-сервером.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EMAIL_HOST_USER</a:t>
            </a:r>
            <a:r>
              <a:rPr lang="en" sz="1600">
                <a:solidFill>
                  <a:schemeClr val="dk1"/>
                </a:solidFill>
              </a:rPr>
              <a:t>: Имя пользователя для аутентификации на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EMAIL_HOST_PASSWORD</a:t>
            </a:r>
            <a:r>
              <a:rPr lang="en" sz="1600">
                <a:solidFill>
                  <a:schemeClr val="dk1"/>
                </a:solidFill>
              </a:rPr>
              <a:t>: Пароль для аутентификации на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DEFAULT_FROM_EMAIL</a:t>
            </a:r>
            <a:r>
              <a:rPr lang="en" sz="1600">
                <a:solidFill>
                  <a:schemeClr val="dk1"/>
                </a:solidFill>
              </a:rPr>
              <a:t>: </a:t>
            </a:r>
            <a:r>
              <a:rPr b="1" lang="en" sz="1600">
                <a:solidFill>
                  <a:schemeClr val="dk1"/>
                </a:solidFill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-адрес, который будет использоваться в качестве отправителя по умолчанию.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настройки для Gmail</a:t>
            </a:r>
            <a:endParaRPr/>
          </a:p>
        </p:txBody>
      </p:sp>
      <p:pic>
        <p:nvPicPr>
          <p:cNvPr descr="preencoded.png" id="186" name="Google Shape;18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7" name="Google Shape;18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EMAIL_BACKEND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'django.core.mail.backends.smtp.EmailBackend'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'smtp.gmail.com'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EMAIL_PORT = 587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EMAIL_USE_TLS =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600">
              <a:solidFill>
                <a:schemeClr val="accent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EMAIL_HOST_USER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'your_email@gmail.com'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EMAIL_HOST_PASSWORD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'your_email_password'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DEFAULT_FROM_EMAIL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'your_email@gmail.com'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настройки для Yandex</a:t>
            </a:r>
            <a:endParaRPr/>
          </a:p>
        </p:txBody>
      </p:sp>
      <p:pic>
        <p:nvPicPr>
          <p:cNvPr descr="preencoded.png" id="194" name="Google Shape;19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5" name="Google Shape;195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EMAIL_BACKEND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'django.core.mail.backends.smtp.EmailBackend'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'smtp.yandex.ru'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EMAIL_PORT = 465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EMAIL_USE_TLS =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600">
              <a:solidFill>
                <a:schemeClr val="accent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EMAIL_HOST_USER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'your_email@yandex.ru'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EMAIL_HOST_PASSWORD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'your_email_password'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DEFAULT_FROM_EMAIL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'your_email@yandex.ru'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настройки для Mail.ru</a:t>
            </a:r>
            <a:endParaRPr/>
          </a:p>
        </p:txBody>
      </p:sp>
      <p:pic>
        <p:nvPicPr>
          <p:cNvPr descr="preencoded.png"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3" name="Google Shape;203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3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EMAIL_BACKEND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'django.core.mail.backends.smtp.EmailBackend'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'smtp.mail.ru'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EMAIL_PORT = 465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EMAIL_USE_TLS =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600">
              <a:solidFill>
                <a:schemeClr val="accent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EMAIL_HOST_USER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'your_email@mail.ru'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EMAIL_HOST_PASSWORD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'your_email_password'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DEFAULT_FROM_EMAIL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'your_email@mail.ru'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настройки для Outlook</a:t>
            </a:r>
            <a:endParaRPr/>
          </a:p>
        </p:txBody>
      </p:sp>
      <p:pic>
        <p:nvPicPr>
          <p:cNvPr descr="preencoded.png" id="210" name="Google Shape;21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1" name="Google Shape;211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EMAIL_BACKEND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'django.core.mail.backends.smtp.EmailBackend'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'smtp.office365.com'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EMAIL_PORT = 587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EMAIL_USE_TLS =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 b="1" sz="1600">
              <a:solidFill>
                <a:schemeClr val="accent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EMAIL_HOST_USER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'your_email@outlook.com'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EMAIL_HOST_PASSWORD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'your_email_password'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DEFAULT_FROM_EMAIL =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'your_email@outlook.com'</a:t>
            </a:r>
            <a:endParaRPr b="1" sz="1600">
              <a:solidFill>
                <a:schemeClr val="accent4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План урока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5305" y="0"/>
            <a:ext cx="178869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9728" y="1904144"/>
            <a:ext cx="4444272" cy="3239357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653600"/>
            <a:ext cx="5827500" cy="29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dotenv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Настройка почты и проекта для отправки писем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Теория регистрации через email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1000"/>
              </a:spcAft>
              <a:buClr>
                <a:srgbClr val="000000"/>
              </a:buClr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allauth</a:t>
            </a:r>
            <a:endParaRPr sz="16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настройки для любого другого SMTP-сервера</a:t>
            </a:r>
            <a:endParaRPr/>
          </a:p>
        </p:txBody>
      </p:sp>
      <p:pic>
        <p:nvPicPr>
          <p:cNvPr descr="preencoded.png" id="218" name="Google Shape;21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9" name="Google Shape;21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Если у вас есть свой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 или вы используете другой почтовый сервис, просто замените значения на соответствующие параметры вашего сервера.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Важно: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Убедитесь, что у вас включена возможность отправки писем через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 в настройках вашего почтового сервиса.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Если вы используете двухфакторную аутентификацию (</a:t>
            </a:r>
            <a:r>
              <a:rPr b="1" lang="en" sz="1600">
                <a:solidFill>
                  <a:schemeClr val="dk1"/>
                </a:solidFill>
              </a:rPr>
              <a:t>2FA</a:t>
            </a:r>
            <a:r>
              <a:rPr lang="en" sz="1600">
                <a:solidFill>
                  <a:schemeClr val="dk1"/>
                </a:solidFill>
              </a:rPr>
              <a:t>), вам может понадобиться создать приложение-пароль для использования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EMAIL_HOST_PASSWORD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После настройки этих параметров ваше приложение сможет отправлять письма через указанный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-сервер.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Подробнее о Gmail</a:t>
            </a:r>
            <a:endParaRPr/>
          </a:p>
        </p:txBody>
      </p:sp>
      <p:pic>
        <p:nvPicPr>
          <p:cNvPr descr="preencoded.png"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7" name="Google Shape;227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3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Если вы используете </a:t>
            </a:r>
            <a:r>
              <a:rPr b="1" lang="en" sz="1600">
                <a:solidFill>
                  <a:schemeClr val="dk1"/>
                </a:solidFill>
              </a:rPr>
              <a:t>Gmail</a:t>
            </a:r>
            <a:r>
              <a:rPr lang="en" sz="1600">
                <a:solidFill>
                  <a:schemeClr val="dk1"/>
                </a:solidFill>
              </a:rPr>
              <a:t> для отправки писем через </a:t>
            </a:r>
            <a:r>
              <a:rPr b="1" lang="en" sz="1600">
                <a:solidFill>
                  <a:schemeClr val="dk1"/>
                </a:solidFill>
              </a:rPr>
              <a:t>SMTP</a:t>
            </a:r>
            <a:r>
              <a:rPr lang="en" sz="1600">
                <a:solidFill>
                  <a:schemeClr val="dk1"/>
                </a:solidFill>
              </a:rPr>
              <a:t>, вам нужно будет создать приложение-пароль, особенно если у вас включена двухфакторная аутентификация (</a:t>
            </a:r>
            <a:r>
              <a:rPr b="1" lang="en" sz="1600">
                <a:solidFill>
                  <a:schemeClr val="dk1"/>
                </a:solidFill>
              </a:rPr>
              <a:t>2FA</a:t>
            </a:r>
            <a:r>
              <a:rPr lang="en" sz="1600">
                <a:solidFill>
                  <a:schemeClr val="dk1"/>
                </a:solidFill>
              </a:rPr>
              <a:t>). Приложение-пароль позволяет вашему приложению отправлять письма через </a:t>
            </a:r>
            <a:r>
              <a:rPr b="1" lang="en" sz="1600">
                <a:solidFill>
                  <a:schemeClr val="dk1"/>
                </a:solidFill>
              </a:rPr>
              <a:t>Gmail</a:t>
            </a:r>
            <a:r>
              <a:rPr lang="en" sz="1600">
                <a:solidFill>
                  <a:schemeClr val="dk1"/>
                </a:solidFill>
              </a:rPr>
              <a:t> без необходимости использовать ваш основной пароль.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4"/>
          <p:cNvSpPr txBox="1"/>
          <p:nvPr>
            <p:ph type="title"/>
          </p:nvPr>
        </p:nvSpPr>
        <p:spPr>
          <a:xfrm>
            <a:off x="311700" y="0"/>
            <a:ext cx="8520600" cy="10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 1: Включите двухфакторную аутентификацию (2FA)</a:t>
            </a:r>
            <a:endParaRPr/>
          </a:p>
        </p:txBody>
      </p:sp>
      <p:pic>
        <p:nvPicPr>
          <p:cNvPr descr="preencoded.png"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5" name="Google Shape;235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Если у вас еще не включена двухфакторная аутентификация, выполните следующие шаги: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Перейдите на </a:t>
            </a:r>
            <a:r>
              <a:rPr lang="en" sz="1600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страницу настроек аккаунта Google</a:t>
            </a:r>
            <a:r>
              <a:rPr lang="en" sz="1600">
                <a:solidFill>
                  <a:schemeClr val="dk1"/>
                </a:solidFill>
              </a:rPr>
              <a:t> (кликабельно)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Выберите </a:t>
            </a:r>
            <a:r>
              <a:rPr b="1" lang="en" sz="1600">
                <a:solidFill>
                  <a:schemeClr val="dk1"/>
                </a:solidFill>
              </a:rPr>
              <a:t>"Безопасность"</a:t>
            </a:r>
            <a:r>
              <a:rPr lang="en" sz="1600">
                <a:solidFill>
                  <a:schemeClr val="dk1"/>
                </a:solidFill>
              </a:rPr>
              <a:t> в левом меню.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В разделе </a:t>
            </a:r>
            <a:r>
              <a:rPr b="1" lang="en" sz="1600">
                <a:solidFill>
                  <a:schemeClr val="dk1"/>
                </a:solidFill>
              </a:rPr>
              <a:t>"Вход в Google"</a:t>
            </a:r>
            <a:r>
              <a:rPr lang="en" sz="1600">
                <a:solidFill>
                  <a:schemeClr val="dk1"/>
                </a:solidFill>
              </a:rPr>
              <a:t> найдите </a:t>
            </a:r>
            <a:r>
              <a:rPr b="1" lang="en" sz="1600">
                <a:solidFill>
                  <a:schemeClr val="dk1"/>
                </a:solidFill>
              </a:rPr>
              <a:t>"Двухэтапная аутентификация"</a:t>
            </a:r>
            <a:r>
              <a:rPr lang="en" sz="1600">
                <a:solidFill>
                  <a:schemeClr val="dk1"/>
                </a:solidFill>
              </a:rPr>
              <a:t> и нажмите </a:t>
            </a:r>
            <a:r>
              <a:rPr b="1" lang="en" sz="1600">
                <a:solidFill>
                  <a:schemeClr val="dk1"/>
                </a:solidFill>
              </a:rPr>
              <a:t>"Начать"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Следуйте инструкциям для настройки двухфакторной аутентификации.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 2: Создайте приложение-пароль</a:t>
            </a:r>
            <a:endParaRPr/>
          </a:p>
        </p:txBody>
      </p:sp>
      <p:pic>
        <p:nvPicPr>
          <p:cNvPr descr="preencoded.png" id="242" name="Google Shape;2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3" name="Google Shape;243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Перейдите на </a:t>
            </a:r>
            <a:r>
              <a:rPr lang="en" sz="1400" u="sng">
                <a:solidFill>
                  <a:srgbClr val="0000FF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страницу настроек аккаунта Google</a:t>
            </a:r>
            <a:r>
              <a:rPr lang="en" sz="1400">
                <a:solidFill>
                  <a:schemeClr val="dk1"/>
                </a:solidFill>
              </a:rPr>
              <a:t> (кликабельно).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Выберите </a:t>
            </a:r>
            <a:r>
              <a:rPr b="1" lang="en" sz="1400">
                <a:solidFill>
                  <a:schemeClr val="dk1"/>
                </a:solidFill>
              </a:rPr>
              <a:t>"Безопасность"</a:t>
            </a:r>
            <a:r>
              <a:rPr lang="en" sz="1400">
                <a:solidFill>
                  <a:schemeClr val="dk1"/>
                </a:solidFill>
              </a:rPr>
              <a:t> в левом меню.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В разделе </a:t>
            </a:r>
            <a:r>
              <a:rPr b="1" lang="en" sz="1400">
                <a:solidFill>
                  <a:schemeClr val="dk1"/>
                </a:solidFill>
              </a:rPr>
              <a:t>"Вход в Google"</a:t>
            </a:r>
            <a:r>
              <a:rPr lang="en" sz="1400">
                <a:solidFill>
                  <a:schemeClr val="dk1"/>
                </a:solidFill>
              </a:rPr>
              <a:t> найдите </a:t>
            </a:r>
            <a:r>
              <a:rPr b="1" lang="en" sz="1400">
                <a:solidFill>
                  <a:schemeClr val="dk1"/>
                </a:solidFill>
              </a:rPr>
              <a:t>"Пароли приложений"</a:t>
            </a:r>
            <a:r>
              <a:rPr lang="en" sz="1400">
                <a:solidFill>
                  <a:schemeClr val="dk1"/>
                </a:solidFill>
              </a:rPr>
              <a:t> и нажмите </a:t>
            </a:r>
            <a:r>
              <a:rPr b="1" lang="en" sz="1400">
                <a:solidFill>
                  <a:schemeClr val="dk1"/>
                </a:solidFill>
              </a:rPr>
              <a:t>"Начать"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Вам будет предложено ввести пароль от вашего аккаунта </a:t>
            </a:r>
            <a:r>
              <a:rPr b="1" lang="en" sz="1400">
                <a:solidFill>
                  <a:schemeClr val="dk1"/>
                </a:solidFill>
              </a:rPr>
              <a:t>Google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Выберите </a:t>
            </a:r>
            <a:r>
              <a:rPr b="1" lang="en" sz="1400">
                <a:solidFill>
                  <a:schemeClr val="dk1"/>
                </a:solidFill>
              </a:rPr>
              <a:t>"Другое"</a:t>
            </a:r>
            <a:r>
              <a:rPr lang="en" sz="1400">
                <a:solidFill>
                  <a:schemeClr val="dk1"/>
                </a:solidFill>
              </a:rPr>
              <a:t> в выпадающем списке и введите имя вашего приложения (например, </a:t>
            </a:r>
            <a:r>
              <a:rPr b="1" lang="en" sz="1400">
                <a:solidFill>
                  <a:schemeClr val="dk1"/>
                </a:solidFill>
              </a:rPr>
              <a:t>"Django App"</a:t>
            </a:r>
            <a:r>
              <a:rPr lang="en" sz="1400">
                <a:solidFill>
                  <a:schemeClr val="dk1"/>
                </a:solidFill>
              </a:rPr>
              <a:t>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Нажмите </a:t>
            </a:r>
            <a:r>
              <a:rPr b="1" lang="en" sz="1400">
                <a:solidFill>
                  <a:schemeClr val="dk1"/>
                </a:solidFill>
              </a:rPr>
              <a:t>"Создать"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AutoNum type="arabicPeriod"/>
            </a:pPr>
            <a:r>
              <a:rPr lang="en" sz="1400">
                <a:solidFill>
                  <a:schemeClr val="dk1"/>
                </a:solidFill>
              </a:rPr>
              <a:t>Скопируйте сгенерированный пароль. Этот пароль будет использоваться в настройках </a:t>
            </a:r>
            <a:r>
              <a:rPr i="1" lang="en" sz="1400">
                <a:solidFill>
                  <a:srgbClr val="A64D79"/>
                </a:solidFill>
              </a:rPr>
              <a:t>Django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</a:rPr>
              <a:t>Иногда в разделе </a:t>
            </a:r>
            <a:r>
              <a:rPr b="1" lang="en" sz="1400">
                <a:solidFill>
                  <a:schemeClr val="dk1"/>
                </a:solidFill>
                <a:highlight>
                  <a:srgbClr val="F4CCCC"/>
                </a:highlight>
              </a:rPr>
              <a:t>"Вход в Google"</a:t>
            </a: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</a:rPr>
              <a:t> не видно пункта </a:t>
            </a:r>
            <a:r>
              <a:rPr b="1" lang="en" sz="1400">
                <a:solidFill>
                  <a:schemeClr val="dk1"/>
                </a:solidFill>
                <a:highlight>
                  <a:srgbClr val="F4CCCC"/>
                </a:highlight>
              </a:rPr>
              <a:t>"Пароли приложений"</a:t>
            </a:r>
            <a:r>
              <a:rPr lang="en" sz="1400">
                <a:solidFill>
                  <a:schemeClr val="dk1"/>
                </a:solidFill>
                <a:highlight>
                  <a:srgbClr val="F4CCCC"/>
                </a:highlight>
              </a:rPr>
              <a:t>. Тогда на него можно перейти по прямой ссылке:</a:t>
            </a:r>
            <a:br>
              <a:rPr lang="en" sz="1400">
                <a:solidFill>
                  <a:schemeClr val="dk1"/>
                </a:solidFill>
                <a:highlight>
                  <a:srgbClr val="F4CCCC"/>
                </a:highlight>
              </a:rPr>
            </a:br>
            <a:r>
              <a:rPr lang="en" sz="1400" u="sng">
                <a:solidFill>
                  <a:schemeClr val="hlink"/>
                </a:solidFill>
                <a:highlight>
                  <a:srgbClr val="F4CCCC"/>
                </a:highlight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https://myaccount.google.com/apppasswords</a:t>
            </a:r>
            <a:endParaRPr sz="1400">
              <a:solidFill>
                <a:schemeClr val="dk1"/>
              </a:solidFill>
              <a:highlight>
                <a:srgbClr val="F4CC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Шаг 3: Использование пароля</a:t>
            </a:r>
            <a:endParaRPr/>
          </a:p>
        </p:txBody>
      </p:sp>
      <p:pic>
        <p:nvPicPr>
          <p:cNvPr descr="preencoded.png" id="250" name="Google Shape;250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1" name="Google Shape;25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3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Пароль который вы получили теперь можно использовать в приложении </a:t>
            </a:r>
            <a:r>
              <a:rPr i="1" lang="en" sz="1400">
                <a:solidFill>
                  <a:srgbClr val="A64D79"/>
                </a:solidFill>
              </a:rPr>
              <a:t>Django</a:t>
            </a:r>
            <a:r>
              <a:rPr lang="en" sz="1400">
                <a:solidFill>
                  <a:schemeClr val="dk1"/>
                </a:solidFill>
              </a:rPr>
              <a:t>. Это как раз и есть параметр </a:t>
            </a:r>
            <a:r>
              <a:rPr b="1" lang="en" sz="14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EMAIL_HOST_PASSWORD</a:t>
            </a:r>
            <a:r>
              <a:rPr lang="en" sz="1400">
                <a:solidFill>
                  <a:schemeClr val="dk1"/>
                </a:solidFill>
              </a:rPr>
              <a:t> из предыдущих слайдов.</a:t>
            </a:r>
            <a:endParaRPr sz="1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258" name="Google Shape;258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37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4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260" name="Google Shape;260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37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262" name="Google Shape;262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37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allauth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465500"/>
            <a:ext cx="85206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Что такое django-allauth?</a:t>
            </a:r>
            <a:endParaRPr/>
          </a:p>
        </p:txBody>
      </p:sp>
      <p:pic>
        <p:nvPicPr>
          <p:cNvPr descr="preencoded.png" id="269" name="Google Shape;269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0" name="Google Shape;270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django-allauth</a:t>
            </a:r>
            <a:r>
              <a:rPr lang="en" sz="1600">
                <a:solidFill>
                  <a:schemeClr val="dk1"/>
                </a:solidFill>
              </a:rPr>
              <a:t> — это мощная библиотека для </a:t>
            </a:r>
            <a:r>
              <a:rPr i="1" lang="en" sz="1600">
                <a:solidFill>
                  <a:srgbClr val="A64D79"/>
                </a:solidFill>
              </a:rPr>
              <a:t>Django</a:t>
            </a:r>
            <a:r>
              <a:rPr lang="en" sz="1600">
                <a:solidFill>
                  <a:schemeClr val="dk1"/>
                </a:solidFill>
              </a:rPr>
              <a:t>, которая предоставляет готовые решения для аутентификации, регистрации, управления учетными записями и интеграции с социальными сетями. Она поддерживает: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Регистрацию и вход через </a:t>
            </a:r>
            <a:r>
              <a:rPr b="1" lang="en" sz="1600">
                <a:solidFill>
                  <a:schemeClr val="dk1"/>
                </a:solidFill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 или </a:t>
            </a:r>
            <a:r>
              <a:rPr b="1" lang="en" sz="1600">
                <a:solidFill>
                  <a:schemeClr val="dk1"/>
                </a:solidFill>
              </a:rPr>
              <a:t>username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Подтверждение </a:t>
            </a:r>
            <a:r>
              <a:rPr b="1" lang="en" sz="1600">
                <a:solidFill>
                  <a:schemeClr val="dk1"/>
                </a:solidFill>
              </a:rPr>
              <a:t>email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Вход через социальные сети (</a:t>
            </a:r>
            <a:r>
              <a:rPr b="1" lang="en" sz="1600">
                <a:solidFill>
                  <a:schemeClr val="dk1"/>
                </a:solidFill>
              </a:rPr>
              <a:t>Google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dk1"/>
                </a:solidFill>
              </a:rPr>
              <a:t>Facebook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dk1"/>
                </a:solidFill>
              </a:rPr>
              <a:t>GitHub </a:t>
            </a:r>
            <a:r>
              <a:rPr lang="en" sz="1600">
                <a:solidFill>
                  <a:schemeClr val="dk1"/>
                </a:solidFill>
              </a:rPr>
              <a:t>и др.).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Управление профилем пользователя.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Восстановление пароля.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9"/>
          <p:cNvSpPr txBox="1"/>
          <p:nvPr>
            <p:ph type="title"/>
          </p:nvPr>
        </p:nvSpPr>
        <p:spPr>
          <a:xfrm>
            <a:off x="311700" y="465500"/>
            <a:ext cx="8520600" cy="5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Преимущества django-allauth</a:t>
            </a:r>
            <a:endParaRPr/>
          </a:p>
        </p:txBody>
      </p:sp>
      <p:pic>
        <p:nvPicPr>
          <p:cNvPr descr="preencoded.png" id="277" name="Google Shape;27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8" name="Google Shape;27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Готовые шаблоны:</a:t>
            </a:r>
            <a:r>
              <a:rPr lang="en" sz="1600">
                <a:solidFill>
                  <a:schemeClr val="dk1"/>
                </a:solidFill>
              </a:rPr>
              <a:t> Библиотека предоставляет базовые шаблоны для регистрации, входа, подтверждения email и других функций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Гибкость:</a:t>
            </a:r>
            <a:r>
              <a:rPr lang="en" sz="1600">
                <a:solidFill>
                  <a:schemeClr val="dk1"/>
                </a:solidFill>
              </a:rPr>
              <a:t> Легко настраивается под нужды проекта.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Интеграция с социальными сетями:</a:t>
            </a:r>
            <a:r>
              <a:rPr lang="en" sz="1600">
                <a:solidFill>
                  <a:schemeClr val="dk1"/>
                </a:solidFill>
              </a:rPr>
              <a:t> Поддержка </a:t>
            </a:r>
            <a:r>
              <a:rPr b="1" lang="en" sz="1600">
                <a:solidFill>
                  <a:schemeClr val="dk1"/>
                </a:solidFill>
              </a:rPr>
              <a:t>OAuth2</a:t>
            </a:r>
            <a:r>
              <a:rPr lang="en" sz="1600">
                <a:solidFill>
                  <a:schemeClr val="dk1"/>
                </a:solidFill>
              </a:rPr>
              <a:t> для входа через социальные сети.</a:t>
            </a:r>
            <a:endParaRPr sz="16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i="1" lang="en" sz="1600">
                <a:solidFill>
                  <a:schemeClr val="dk1"/>
                </a:solidFill>
              </a:rPr>
              <a:t>Подтверждение email:</a:t>
            </a:r>
            <a:r>
              <a:rPr lang="en" sz="1600">
                <a:solidFill>
                  <a:schemeClr val="dk1"/>
                </a:solidFill>
              </a:rPr>
              <a:t> Встроенная поддержка подтверждения email через отправку писем.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Установка необходимых пакетов</a:t>
            </a:r>
            <a:endParaRPr/>
          </a:p>
        </p:txBody>
      </p:sp>
      <p:pic>
        <p:nvPicPr>
          <p:cNvPr descr="preencoded.png" id="285" name="Google Shape;285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6" name="Google Shape;286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20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django-allauth</a:t>
            </a:r>
            <a:endParaRPr b="1" sz="20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Добавьте allauth и его зависимости в INSTALLED_APPS</a:t>
            </a:r>
            <a:endParaRPr/>
          </a:p>
        </p:txBody>
      </p:sp>
      <p:pic>
        <p:nvPicPr>
          <p:cNvPr descr="preencoded.png" id="293" name="Google Shape;293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4" name="Google Shape;294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INSTALLED_APPS = [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'django.contrib.sites'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Обязательно для allauth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'allauth'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'allauth.account'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'allauth.socialaccount'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Для интеграции с социальными сетями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75" name="Google Shape;75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" name="Google Shape;76;p15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77" name="Google Shape;77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/>
          <p:nvPr/>
        </p:nvSpPr>
        <p:spPr>
          <a:xfrm>
            <a:off x="2495350" y="1220900"/>
            <a:ext cx="6256800" cy="204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dotenv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Настройте SITE_ID в settings.py</a:t>
            </a:r>
            <a:endParaRPr/>
          </a:p>
        </p:txBody>
      </p:sp>
      <p:pic>
        <p:nvPicPr>
          <p:cNvPr descr="preencoded.png" id="301" name="Google Shape;30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2" name="Google Shape;302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SITE_ID = 1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Убедитесь, что сайт создан в админке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http://127.0.0.1:8000/admin/sites/site/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>
                <a:solidFill>
                  <a:schemeClr val="dk1"/>
                </a:solidFill>
              </a:rPr>
              <a:t>— у вас может быть другой порт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Если доменное имя стоит </a:t>
            </a:r>
            <a:r>
              <a:rPr b="1" lang="en" sz="1600" u="sng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example.com</a:t>
            </a:r>
            <a:r>
              <a:rPr lang="en" sz="1600">
                <a:solidFill>
                  <a:schemeClr val="dk1"/>
                </a:solidFill>
              </a:rPr>
              <a:t>, то его надо сменить на тот адрес и порт под которым вы запускаете сервер.</a:t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304" name="Google Shape;304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5050" y="1952619"/>
            <a:ext cx="5044224" cy="254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settings.py</a:t>
            </a:r>
            <a:endParaRPr/>
          </a:p>
        </p:txBody>
      </p:sp>
      <p:pic>
        <p:nvPicPr>
          <p:cNvPr descr="preencoded.png" id="310" name="Google Shape;310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1" name="Google Shape;311;p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43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ACCOUNT_EMAIL_REQUIRED =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Обязательный email при регистрации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ACCOUNT_EMAIL_VERIFICATION = </a:t>
            </a:r>
            <a:r>
              <a:rPr b="1" lang="en" sz="1400">
                <a:solidFill>
                  <a:srgbClr val="FFAB4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"mandatory"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Подтверждение email обязательно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ACCOUNT_AUTHENTICATION_METHOD = </a:t>
            </a:r>
            <a:r>
              <a:rPr b="1" lang="en" sz="1400">
                <a:solidFill>
                  <a:srgbClr val="FFAB40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"email"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Использовать email для входа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ACCOUNT_USERNAME_REQUIRED =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Не требовать username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ACCOUNT_EMAIL_CONFIRMATION_EXPIRE_DAYS = 3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Срок действия ссылки подтверждения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ACCOUNT_LOGIN_ON_EMAIL_CONFIRMATION =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Автовход после подтверждения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Добавьте бэкенды аутентификации</a:t>
            </a:r>
            <a:endParaRPr/>
          </a:p>
        </p:txBody>
      </p:sp>
      <p:pic>
        <p:nvPicPr>
          <p:cNvPr descr="preencoded.png" id="318" name="Google Shape;318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9" name="Google Shape;319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44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AUTHENTICATION_BACKENDS = [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'django.contrib.auth.backends.ModelBackend'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Стандартный бэкенд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'allauth.account.auth_backends.AuthenticationBackend'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Бэкенд allauth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Настройка URL</a:t>
            </a:r>
            <a:endParaRPr/>
          </a:p>
        </p:txBody>
      </p:sp>
      <p:pic>
        <p:nvPicPr>
          <p:cNvPr descr="preencoded.png" id="326" name="Google Shape;32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7" name="Google Shape;327;p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28" name="Google Shape;328;p45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Добавьте пути приложение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allauth</a:t>
            </a:r>
            <a:r>
              <a:rPr lang="en" sz="1600">
                <a:solidFill>
                  <a:schemeClr val="dk1"/>
                </a:solidFill>
              </a:rPr>
              <a:t> в главный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urls.py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django.urls </a:t>
            </a:r>
            <a:r>
              <a:rPr b="1" lang="en" sz="16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path, include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urlpatterns = [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path(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'accounts/'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include(</a:t>
            </a:r>
            <a:r>
              <a:rPr b="1" lang="en" sz="16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'allauth.urls'</a:t>
            </a: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)),  </a:t>
            </a: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Основные URL allauth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   ...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Live-coding преподавателя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34" name="Google Shape;334;p46"/>
          <p:cNvSpPr txBox="1"/>
          <p:nvPr/>
        </p:nvSpPr>
        <p:spPr>
          <a:xfrm>
            <a:off x="311700" y="1747875"/>
            <a:ext cx="8520600" cy="28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E0E0E"/>
                </a:solidFill>
              </a:rPr>
              <a:t>Покажите в режиме live-coding и объясните:</a:t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Для чего нужен .env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настроить Gmail для отправки писем о регистрации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Как установить и настроить allauth для отправки писем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descr="preencoded.png" id="335" name="Google Shape;335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6" name="Google Shape;336;p4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Вопросы для студентов</a:t>
            </a:r>
            <a:endParaRPr/>
          </a:p>
        </p:txBody>
      </p:sp>
      <p:pic>
        <p:nvPicPr>
          <p:cNvPr descr="preencoded.png" id="342" name="Google Shape;342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43" name="Google Shape;343;p4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47"/>
          <p:cNvSpPr txBox="1"/>
          <p:nvPr>
            <p:ph idx="1" type="body"/>
          </p:nvPr>
        </p:nvSpPr>
        <p:spPr>
          <a:xfrm>
            <a:off x="311700" y="1909400"/>
            <a:ext cx="7545300" cy="276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Что такое .env?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AutoNum type="arabicPeriod"/>
            </a:pPr>
            <a:r>
              <a:rPr lang="en" sz="1600">
                <a:solidFill>
                  <a:schemeClr val="dk1"/>
                </a:solidFill>
              </a:rPr>
              <a:t>Какие этапы проходит пользователь когда регистрируется через email?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Задание в сессионном зале</a:t>
            </a:r>
            <a:endParaRPr sz="2800"/>
          </a:p>
        </p:txBody>
      </p:sp>
      <p:sp>
        <p:nvSpPr>
          <p:cNvPr id="350" name="Google Shape;350;p48"/>
          <p:cNvSpPr txBox="1"/>
          <p:nvPr/>
        </p:nvSpPr>
        <p:spPr>
          <a:xfrm>
            <a:off x="311700" y="1406925"/>
            <a:ext cx="8520600" cy="3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500">
                <a:solidFill>
                  <a:srgbClr val="0000FF"/>
                </a:solidFill>
              </a:rPr>
              <a:t>exercise.py</a:t>
            </a:r>
            <a:endParaRPr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Время выполнения: </a:t>
            </a:r>
            <a:r>
              <a:rPr lang="en" sz="1500"/>
              <a:t>6</a:t>
            </a:r>
            <a:r>
              <a:rPr lang="en" sz="1500">
                <a:solidFill>
                  <a:srgbClr val="000000"/>
                </a:solidFill>
              </a:rPr>
              <a:t>0 минут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Как работать с заданием: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Поделитесь на команды по 3-4 человека и перейдите в сессионные залы.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Один человек демонстрирует экран и записывает решение, все остальные вырабатывают решение.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000000"/>
              </a:buClr>
              <a:buSzPts val="1500"/>
              <a:buAutoNum type="arabicPeriod"/>
            </a:pPr>
            <a:r>
              <a:rPr lang="en" sz="1500">
                <a:solidFill>
                  <a:srgbClr val="000000"/>
                </a:solidFill>
              </a:rPr>
              <a:t>Вся команда должна понимать решение, объясняйте друг другу.</a:t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51" name="Google Shape;351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52" name="Google Shape;352;p4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49"/>
          <p:cNvSpPr txBox="1"/>
          <p:nvPr/>
        </p:nvSpPr>
        <p:spPr>
          <a:xfrm>
            <a:off x="311700" y="21534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FFFFFF"/>
                </a:solidFill>
              </a:rPr>
              <a:t>Работа в сессионном зале</a:t>
            </a:r>
            <a:endParaRPr sz="28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Презентация результатов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63" name="Google Shape;363;p50"/>
          <p:cNvSpPr txBox="1"/>
          <p:nvPr/>
        </p:nvSpPr>
        <p:spPr>
          <a:xfrm>
            <a:off x="311700" y="1498275"/>
            <a:ext cx="6887400" cy="30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Пусть каждая команда покажет свои решения и расскажет: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что получилось сделать;</a:t>
            </a:r>
            <a:endParaRPr sz="1500">
              <a:solidFill>
                <a:srgbClr val="000000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lang="en" sz="1500">
                <a:solidFill>
                  <a:srgbClr val="000000"/>
                </a:solidFill>
              </a:rPr>
              <a:t>где были трудности и какие вопросы возникли в процессе решения.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0000"/>
                </a:solidFill>
              </a:rPr>
              <a:t>Преподаватель разбирает решения, указывает на ошибки и показывает верный подход к решению.</a:t>
            </a:r>
            <a:endParaRPr sz="15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000000"/>
              </a:solidFill>
            </a:endParaRPr>
          </a:p>
        </p:txBody>
      </p:sp>
      <p:pic>
        <p:nvPicPr>
          <p:cNvPr descr="preencoded.png" id="364" name="Google Shape;364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Логический тип Bool. Операторы сравнения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descr="preencoded.png" id="370" name="Google Shape;370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1"/>
          <p:cNvSpPr txBox="1"/>
          <p:nvPr/>
        </p:nvSpPr>
        <p:spPr>
          <a:xfrm>
            <a:off x="771098" y="842162"/>
            <a:ext cx="2102400" cy="1893300"/>
          </a:xfrm>
          <a:prstGeom prst="rect">
            <a:avLst/>
          </a:prstGeom>
          <a:noFill/>
          <a:ln>
            <a:noFill/>
          </a:ln>
          <a:effectLst>
            <a:outerShdw rotWithShape="0" algn="tl" dir="2700000" dist="292100">
              <a:srgbClr val="FFAB40">
                <a:alpha val="40000"/>
              </a:srgbClr>
            </a:outerShdw>
          </a:effectLst>
        </p:spPr>
        <p:txBody>
          <a:bodyPr anchorCtr="0" anchor="t" bIns="22850" lIns="45725" spcFirstLastPara="1" rIns="45725" wrap="square" tIns="228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0"/>
              <a:buFont typeface="Arial"/>
              <a:buNone/>
            </a:pPr>
            <a:r>
              <a:rPr b="1" lang="en" sz="120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5</a:t>
            </a:r>
            <a:endParaRPr b="1" i="0" sz="12000" u="none" cap="none" strike="noStrik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descr="preencoded.png" id="372" name="Google Shape;37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53096" y="2652713"/>
            <a:ext cx="3390905" cy="249078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3" name="Google Shape;373;p51"/>
          <p:cNvCxnSpPr/>
          <p:nvPr/>
        </p:nvCxnSpPr>
        <p:spPr>
          <a:xfrm>
            <a:off x="2109537" y="0"/>
            <a:ext cx="0" cy="2711100"/>
          </a:xfrm>
          <a:prstGeom prst="straightConnector1">
            <a:avLst/>
          </a:prstGeom>
          <a:noFill/>
          <a:ln cap="flat" cmpd="sng" w="635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preencoded.png" id="374" name="Google Shape;374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sp>
        <p:nvSpPr>
          <p:cNvPr id="375" name="Google Shape;375;p51"/>
          <p:cNvSpPr/>
          <p:nvPr/>
        </p:nvSpPr>
        <p:spPr>
          <a:xfrm>
            <a:off x="2495350" y="1525700"/>
            <a:ext cx="6256800" cy="17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0"/>
              <a:buFont typeface="Arial"/>
              <a:buNone/>
            </a:pPr>
            <a:r>
              <a:rPr b="1" lang="en" sz="4300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Домашнее задание</a:t>
            </a:r>
            <a:endParaRPr b="1" sz="4300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.env</a:t>
            </a:r>
            <a:endParaRPr/>
          </a:p>
        </p:txBody>
      </p:sp>
      <p:pic>
        <p:nvPicPr>
          <p:cNvPr descr="preencoded.png" id="84" name="Google Shape;8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85" name="Google Shape;85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Файл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</a:t>
            </a:r>
            <a:r>
              <a:rPr lang="en" sz="1600">
                <a:solidFill>
                  <a:schemeClr val="dk1"/>
                </a:solidFill>
              </a:rPr>
              <a:t> (от англ. </a:t>
            </a:r>
            <a:r>
              <a:rPr b="1" lang="en" sz="1600">
                <a:solidFill>
                  <a:schemeClr val="dk1"/>
                </a:solidFill>
              </a:rPr>
              <a:t>environment</a:t>
            </a:r>
            <a:r>
              <a:rPr lang="en" sz="1600">
                <a:solidFill>
                  <a:schemeClr val="dk1"/>
                </a:solidFill>
              </a:rPr>
              <a:t>, «окружение») — это текстовый файл, который содержит переменные окружения, необходимые для работы вашего приложения. Его основное назначение — хранить конфиденциальные или специфичные для среды выполнения параметры (например, ключи </a:t>
            </a:r>
            <a:r>
              <a:rPr b="1" lang="en" sz="1600">
                <a:solidFill>
                  <a:schemeClr val="dk1"/>
                </a:solidFill>
              </a:rPr>
              <a:t>API</a:t>
            </a:r>
            <a:r>
              <a:rPr lang="en" sz="1600">
                <a:solidFill>
                  <a:schemeClr val="dk1"/>
                </a:solidFill>
              </a:rPr>
              <a:t>, настройки базы данных, секреты, пароли и т.д.) отдельно от исходного кода.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Это позволяет: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Разделить код и конфигурацию. Конфигурационные данные можно изменять, не трогая сам код.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Повысить безопасность. Конфиденциальная информация (например, секретные ключи) не хранится в репозитории, если добавить файл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.gitignore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Упростить настройку окружения. Для разных сред (разработка, тестирование, продакшн) можно использовать разные файлы .env или передавать переменные окружения через систему.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0" name="Google Shape;380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1" name="Google Shape;381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382" name="Google Shape;382;p5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Домашнее задание</a:t>
            </a:r>
            <a:endParaRPr sz="2500"/>
          </a:p>
        </p:txBody>
      </p:sp>
      <p:sp>
        <p:nvSpPr>
          <p:cNvPr id="383" name="Google Shape;383;p52"/>
          <p:cNvSpPr txBox="1"/>
          <p:nvPr/>
        </p:nvSpPr>
        <p:spPr>
          <a:xfrm>
            <a:off x="311700" y="1196800"/>
            <a:ext cx="6421500" cy="33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>
                <a:solidFill>
                  <a:srgbClr val="000000"/>
                </a:solidFill>
              </a:rPr>
              <a:t>Выполните задания в файле </a:t>
            </a:r>
            <a:r>
              <a:rPr lang="en" sz="1600">
                <a:solidFill>
                  <a:srgbClr val="0000FF"/>
                </a:solidFill>
              </a:rPr>
              <a:t>hw.py</a:t>
            </a:r>
            <a:r>
              <a:rPr lang="en" sz="1600">
                <a:solidFill>
                  <a:srgbClr val="000000"/>
                </a:solidFill>
              </a:rPr>
              <a:t> в папке урока.</a:t>
            </a:r>
            <a:r>
              <a:rPr lang="en" sz="1600"/>
              <a:t> </a:t>
            </a:r>
            <a:r>
              <a:rPr lang="en" sz="1600">
                <a:solidFill>
                  <a:srgbClr val="000000"/>
                </a:solidFill>
              </a:rPr>
              <a:t>Прорешайте еще раз индивидуально все задания, которые решали в классе.</a:t>
            </a:r>
            <a:r>
              <a:rPr lang="en" sz="1600"/>
              <a:t> Начните с тех, что не успели сделать в классе.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Повторите теорию по презентации. Посмотрите на ютубе видео разных авторов по теме урока, чтобы составить более широкое впечатление.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Заучите синтаксис пройденных конструкций.</a:t>
            </a:r>
            <a:endParaRPr sz="1600"/>
          </a:p>
          <a:p>
            <a:pPr indent="-3302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600"/>
              <a:buAutoNum type="arabicPeriod"/>
            </a:pPr>
            <a:r>
              <a:rPr lang="en" sz="1600"/>
              <a:t>Повторите синтаксис в пройденных уроках.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Создание файла .env</a:t>
            </a:r>
            <a:endParaRPr/>
          </a:p>
        </p:txBody>
      </p:sp>
      <p:pic>
        <p:nvPicPr>
          <p:cNvPr descr="preencoded.png" id="92" name="Google Shape;92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3" name="Google Shape;93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В корне вашего проекта создайте файл с именем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</a:t>
            </a:r>
            <a:r>
              <a:rPr lang="en" sz="1600">
                <a:solidFill>
                  <a:schemeClr val="dk1"/>
                </a:solidFill>
              </a:rPr>
              <a:t> и запишите в него пары ключ-значение в формате: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en" sz="16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Пример файла .env</a:t>
            </a:r>
            <a:endParaRPr i="1" sz="16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DEBUG=True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SECRET_KEY=ваш_секретный_ключ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DATABASE_URL=postgres://user:password@localhost:5432/mydatabase</a:t>
            </a:r>
            <a:endParaRPr sz="16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Каждая строка задаёт одну переменную окружения, где до знака = — имя переменной, после — её значение.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Загрузка переменных из .env в приложение</a:t>
            </a:r>
            <a:endParaRPr/>
          </a:p>
        </p:txBody>
      </p:sp>
      <p:pic>
        <p:nvPicPr>
          <p:cNvPr descr="preencoded.png" id="100" name="Google Shape;10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Чтобы </a:t>
            </a:r>
            <a:r>
              <a:rPr i="1" lang="en" sz="1600">
                <a:solidFill>
                  <a:srgbClr val="A64D79"/>
                </a:solidFill>
              </a:rPr>
              <a:t>Python</a:t>
            </a:r>
            <a:r>
              <a:rPr lang="en" sz="1600">
                <a:solidFill>
                  <a:schemeClr val="dk1"/>
                </a:solidFill>
              </a:rPr>
              <a:t>-приложение могло загрузить эти переменные в окружение, удобно использовать пакет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python-dotenv</a:t>
            </a:r>
            <a:r>
              <a:rPr lang="en" sz="1600">
                <a:solidFill>
                  <a:schemeClr val="dk1"/>
                </a:solidFill>
              </a:rPr>
              <a:t>. Он автоматически считывает файл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</a:t>
            </a:r>
            <a:r>
              <a:rPr lang="en" sz="1600">
                <a:solidFill>
                  <a:schemeClr val="dk1"/>
                </a:solidFill>
              </a:rPr>
              <a:t> и добавляет переменные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os.environ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Установка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python-dotenv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python-dotenv</a:t>
            </a:r>
            <a:endParaRPr b="1" sz="1600">
              <a:solidFill>
                <a:schemeClr val="accent5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Пример использования в коде</a:t>
            </a:r>
            <a:endParaRPr/>
          </a:p>
        </p:txBody>
      </p:sp>
      <p:pic>
        <p:nvPicPr>
          <p:cNvPr descr="preencoded.png" id="108" name="Google Shape;10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os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dotenv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 load_dotenv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Загружаем переменные из файла .env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#(по умолчанию ищется файл .env в текущей директории)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load_dotenv()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Получаем значение переменной из окружения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DEBUG = os.getenv(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"DEBUG"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400">
                <a:solidFill>
                  <a:schemeClr val="accent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  </a:t>
            </a:r>
            <a:r>
              <a:rPr i="1" lang="en" sz="1400">
                <a:solidFill>
                  <a:schemeClr val="accent3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# если переменной нет, то будет "False"</a:t>
            </a:r>
            <a:endParaRPr i="1" sz="1400">
              <a:solidFill>
                <a:schemeClr val="accent3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SECRET_KEY = os.getenv(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"SECRET_KEY"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DATABASE_URL = os.getenv(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"DATABASE_URL"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f"DEBUG = {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f"SECRET_KEY = {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SECRET_KEY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print(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f"DATABASE_URL = {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DATABASE_URL</a:t>
            </a:r>
            <a:r>
              <a:rPr b="1" lang="en" sz="1400">
                <a:solidFill>
                  <a:schemeClr val="accent4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}"</a:t>
            </a:r>
            <a:r>
              <a:rPr lang="en" sz="1400">
                <a:solidFill>
                  <a:schemeClr val="dk1"/>
                </a:solidFill>
                <a:highlight>
                  <a:srgbClr val="FFF2CC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400">
              <a:solidFill>
                <a:schemeClr val="dk1"/>
              </a:solidFill>
              <a:highlight>
                <a:srgbClr val="FFF2CC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Использование переменных окружения в приложении</a:t>
            </a:r>
            <a:endParaRPr/>
          </a:p>
        </p:txBody>
      </p:sp>
      <p:pic>
        <p:nvPicPr>
          <p:cNvPr descr="preencoded.png" id="116" name="Google Shape;11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После загрузки переменных через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load_dotenv()</a:t>
            </a:r>
            <a:r>
              <a:rPr lang="en" sz="1600">
                <a:solidFill>
                  <a:schemeClr val="dk1"/>
                </a:solidFill>
              </a:rPr>
              <a:t> вы можете обращаться к ним в любом месте кода через модуль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os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os.getenv("ИМЯ")</a:t>
            </a:r>
            <a:r>
              <a:rPr lang="en" sz="1600">
                <a:solidFill>
                  <a:schemeClr val="dk1"/>
                </a:solidFill>
              </a:rPr>
              <a:t> — возвращает значение переменной или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None</a:t>
            </a:r>
            <a:r>
              <a:rPr lang="en" sz="1600">
                <a:solidFill>
                  <a:schemeClr val="dk1"/>
                </a:solidFill>
              </a:rPr>
              <a:t> (или значение по умолчанию, если указано).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os.environ["ИМЯ"]</a:t>
            </a:r>
            <a:r>
              <a:rPr lang="en" sz="1600">
                <a:solidFill>
                  <a:schemeClr val="dk1"/>
                </a:solidFill>
              </a:rPr>
              <a:t> — также возвращает значение переменной, но если переменная не существует, выбрасывает исключение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KeyError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Советы по безопасности и организации</a:t>
            </a:r>
            <a:endParaRPr/>
          </a:p>
        </p:txBody>
      </p:sp>
      <p:pic>
        <p:nvPicPr>
          <p:cNvPr descr="preencoded.png" id="124" name="Google Shape;12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80532" y="465497"/>
            <a:ext cx="1138239" cy="4865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5" name="Google Shape;125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5500" y="3587350"/>
            <a:ext cx="2118501" cy="155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0" y="1152475"/>
            <a:ext cx="91440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Не добавляйте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</a:t>
            </a:r>
            <a:r>
              <a:rPr lang="en" sz="1600">
                <a:solidFill>
                  <a:schemeClr val="dk1"/>
                </a:solidFill>
              </a:rPr>
              <a:t> в систему контроля версий. Обычно файл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</a:t>
            </a:r>
            <a:r>
              <a:rPr lang="en" sz="1600">
                <a:solidFill>
                  <a:schemeClr val="dk1"/>
                </a:solidFill>
              </a:rPr>
              <a:t> добавляют в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.gitignore</a:t>
            </a:r>
            <a:r>
              <a:rPr lang="en" sz="1600">
                <a:solidFill>
                  <a:schemeClr val="dk1"/>
                </a:solidFill>
              </a:rPr>
              <a:t>, чтобы случайно не выложить конфиденциальные данные в репозиторий.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Используйте шаблон. Создайте файл, например,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.env.example</a:t>
            </a:r>
            <a:r>
              <a:rPr lang="en" sz="1600">
                <a:solidFill>
                  <a:schemeClr val="dk1"/>
                </a:solidFill>
              </a:rPr>
              <a:t>, в котором будут перечислены все необходимые переменные (без реальных значений). Это поможет другим разработчикам настроить своё окружение.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Поддерживайте чистоту. Не смешивайте настройки для разных окружений в одном файле. Часто используют разные файлы, например,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.env.development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.env.production</a:t>
            </a:r>
            <a:r>
              <a:rPr lang="en" sz="1600">
                <a:solidFill>
                  <a:schemeClr val="dk1"/>
                </a:solidFill>
              </a:rPr>
              <a:t> и т.д., и загружают нужный в зависимости от условий.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