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Inter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Inter-bold.fntdata"/><Relationship Id="rId63" Type="http://schemas.openxmlformats.org/officeDocument/2006/relationships/font" Target="fonts/Inter-regular.fntdata"/><Relationship Id="rId22" Type="http://schemas.openxmlformats.org/officeDocument/2006/relationships/slide" Target="slides/slide17.xml"/><Relationship Id="rId66" Type="http://schemas.openxmlformats.org/officeDocument/2006/relationships/font" Target="fonts/Inter-boldItalic.fntdata"/><Relationship Id="rId21" Type="http://schemas.openxmlformats.org/officeDocument/2006/relationships/slide" Target="slides/slide16.xml"/><Relationship Id="rId65" Type="http://schemas.openxmlformats.org/officeDocument/2006/relationships/font" Target="fonts/Int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851421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f851421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851421f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851421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f851421f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f851421f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851421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851421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851421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851421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f851421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f851421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851421f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f851421f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f851421f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f851421f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851421f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851421f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f851421f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f851421f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851421f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f851421f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851421f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851421f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f851421f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f851421f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f851421f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f851421f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f851421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f851421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f851421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f851421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851421f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851421f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f851421f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f851421f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851421f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851421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f851421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f851421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f851421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f851421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f851421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f851421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f851421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f851421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f851421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f851421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3b0371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3b0371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3b03712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3b03712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3b03712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33b03712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3b03712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3b03712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3b03712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3b03712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3b03712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3b03712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3b03712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3b03712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3b03712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3b03712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3b03712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3b03712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3b03712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3b03712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3b03712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3b03712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3b03712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33b03712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3b037126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3b037126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3b037126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33b037126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3b03712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3b03712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3b037126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33b037126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851421f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851421f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3b037126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33b037126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851421f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851421f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851421f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851421f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851421f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851421f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851421f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851421f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s://myaccount.googl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s://myaccount.google.com/" TargetMode="External"/><Relationship Id="rId6" Type="http://schemas.openxmlformats.org/officeDocument/2006/relationships/hyperlink" Target="https://myaccount.google.com/apppassword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://127.0.0.1:8000/admin/sites/site/" TargetMode="External"/><Relationship Id="rId6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28-30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Приложение allauth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Теория регистрации через email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 регистрации по email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65" y="960900"/>
            <a:ext cx="8127059" cy="42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Диаграмма последовательности регистрации по email: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пояснения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SignupView (allauth)</a:t>
            </a:r>
            <a:r>
              <a:rPr lang="en" sz="1600">
                <a:solidFill>
                  <a:schemeClr val="dk1"/>
                </a:solidFill>
              </a:rPr>
              <a:t> – представление, отвечающее за регистрацию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Account Adapter (allauth)</a:t>
            </a:r>
            <a:r>
              <a:rPr lang="en" sz="1600">
                <a:solidFill>
                  <a:schemeClr val="dk1"/>
                </a:solidFill>
              </a:rPr>
              <a:t> – компонент, который создаёт пользователя, генерирует токен и выполняет активацию.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Email Backend</a:t>
            </a:r>
            <a:r>
              <a:rPr lang="en" sz="1600">
                <a:solidFill>
                  <a:schemeClr val="dk1"/>
                </a:solidFill>
              </a:rPr>
              <a:t> – система отправки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(например,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-сервер), через которую отправляется письмо с подтверждением.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Email Confirmation View (allauth)</a:t>
            </a:r>
            <a:r>
              <a:rPr lang="en" sz="1600">
                <a:solidFill>
                  <a:schemeClr val="dk1"/>
                </a:solidFill>
              </a:rPr>
              <a:t> – представление, обрабатывающее переход по ссылке подтверждения, проверяющее токен и активирующее аккаунт.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почты и проекта для отправки писем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'ваш_пароль'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EMAIL_BACKEND</a:t>
            </a:r>
            <a:r>
              <a:rPr lang="en" sz="1600">
                <a:solidFill>
                  <a:schemeClr val="dk1"/>
                </a:solidFill>
              </a:rPr>
              <a:t>: Указывает, какой бэкенд использовать для отправки писем. В данном случае используется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django.core.mail.backends.smtp.EmailBackend</a:t>
            </a:r>
            <a:r>
              <a:rPr lang="en" sz="1600">
                <a:solidFill>
                  <a:schemeClr val="dk1"/>
                </a:solidFill>
              </a:rPr>
              <a:t>, который отправляет письма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</a:t>
            </a:r>
            <a:r>
              <a:rPr lang="en" sz="1600">
                <a:solidFill>
                  <a:schemeClr val="dk1"/>
                </a:solidFill>
              </a:rPr>
              <a:t>: Адрес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-сервера, через который будут отправляться письма.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EMAIL_PORT</a:t>
            </a:r>
            <a:r>
              <a:rPr lang="en" sz="1600">
                <a:solidFill>
                  <a:schemeClr val="dk1"/>
                </a:solidFill>
              </a:rPr>
              <a:t>: Порт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-сервера. Обычно это </a:t>
            </a:r>
            <a:r>
              <a:rPr b="1" lang="en" sz="1600">
                <a:solidFill>
                  <a:schemeClr val="dk1"/>
                </a:solidFill>
              </a:rPr>
              <a:t>587</a:t>
            </a:r>
            <a:r>
              <a:rPr lang="en" sz="1600">
                <a:solidFill>
                  <a:schemeClr val="dk1"/>
                </a:solidFill>
              </a:rPr>
              <a:t> для </a:t>
            </a:r>
            <a:r>
              <a:rPr b="1" lang="en" sz="1600">
                <a:solidFill>
                  <a:schemeClr val="dk1"/>
                </a:solidFill>
              </a:rPr>
              <a:t>TLS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465</a:t>
            </a:r>
            <a:r>
              <a:rPr lang="en" sz="1600">
                <a:solidFill>
                  <a:schemeClr val="dk1"/>
                </a:solidFill>
              </a:rPr>
              <a:t> для </a:t>
            </a:r>
            <a:r>
              <a:rPr b="1" lang="en" sz="1600">
                <a:solidFill>
                  <a:schemeClr val="dk1"/>
                </a:solidFill>
              </a:rPr>
              <a:t>SSL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EMAIL_USE_TLS</a:t>
            </a:r>
            <a:r>
              <a:rPr lang="en" sz="1600">
                <a:solidFill>
                  <a:schemeClr val="dk1"/>
                </a:solidFill>
              </a:rPr>
              <a:t>: Указывает, использовать ли </a:t>
            </a:r>
            <a:r>
              <a:rPr b="1" lang="en" sz="1600">
                <a:solidFill>
                  <a:schemeClr val="dk1"/>
                </a:solidFill>
              </a:rPr>
              <a:t>TLS</a:t>
            </a:r>
            <a:r>
              <a:rPr lang="en" sz="1600">
                <a:solidFill>
                  <a:schemeClr val="dk1"/>
                </a:solidFill>
              </a:rPr>
              <a:t> для соединения с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-сервером.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EMAIL_HOST_USER</a:t>
            </a:r>
            <a:r>
              <a:rPr lang="en" sz="1600">
                <a:solidFill>
                  <a:schemeClr val="dk1"/>
                </a:solidFill>
              </a:rPr>
              <a:t>: Имя пользователя для аутентификации на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600">
                <a:solidFill>
                  <a:schemeClr val="dk1"/>
                </a:solidFill>
              </a:rPr>
              <a:t>: Пароль для аутентификации на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DEFAULT_FROM_EMAIL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-адрес, который будет использоваться в качестве отправителя по умолчанию.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Gmail</a:t>
            </a:r>
            <a:endParaRPr/>
          </a:p>
        </p:txBody>
      </p:sp>
      <p:pic>
        <p:nvPicPr>
          <p:cNvPr descr="preencoded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Yandex</a:t>
            </a:r>
            <a:endParaRPr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465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Mail.ru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465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Outlook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'smtp.office365.com'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'your_email@outlook.com'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'your_email@outlook.com'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dotenv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почты и проекта для отправки писем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Теория регистрации через email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allauth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Восстановление пароля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полного цикла регистрации и аутентификации через allauth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Context Processor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любого другого SMTP-сервера</a:t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у вас есть свой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 или вы используете другой почтовый сервис, просто замените значения на соответствующие параметры вашего сервера.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Важно: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Убедитесь, что у вас включена возможность отправки писем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 в настройках вашего почтового сервиса.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вы используете двухфакторную аутентификацию (</a:t>
            </a:r>
            <a:r>
              <a:rPr b="1" lang="en" sz="1600">
                <a:solidFill>
                  <a:schemeClr val="dk1"/>
                </a:solidFill>
              </a:rPr>
              <a:t>2FA</a:t>
            </a:r>
            <a:r>
              <a:rPr lang="en" sz="1600">
                <a:solidFill>
                  <a:schemeClr val="dk1"/>
                </a:solidFill>
              </a:rPr>
              <a:t>), вам может понадобиться создать приложение-пароль для использования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настройки этих параметров ваше приложение сможет отправлять письма через указанный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Подробнее о Gmail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вы используете </a:t>
            </a:r>
            <a:r>
              <a:rPr b="1" lang="en" sz="1600">
                <a:solidFill>
                  <a:schemeClr val="dk1"/>
                </a:solidFill>
              </a:rPr>
              <a:t>Gmail</a:t>
            </a:r>
            <a:r>
              <a:rPr lang="en" sz="1600">
                <a:solidFill>
                  <a:schemeClr val="dk1"/>
                </a:solidFill>
              </a:rPr>
              <a:t> для отправки писем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, вам нужно будет создать приложение-пароль, особенно если у вас включена двухфакторная аутентификация (</a:t>
            </a:r>
            <a:r>
              <a:rPr b="1" lang="en" sz="1600">
                <a:solidFill>
                  <a:schemeClr val="dk1"/>
                </a:solidFill>
              </a:rPr>
              <a:t>2FA</a:t>
            </a:r>
            <a:r>
              <a:rPr lang="en" sz="1600">
                <a:solidFill>
                  <a:schemeClr val="dk1"/>
                </a:solidFill>
              </a:rPr>
              <a:t>). Приложение-пароль позволяет вашему приложению отправлять письма через </a:t>
            </a:r>
            <a:r>
              <a:rPr b="1" lang="en" sz="1600">
                <a:solidFill>
                  <a:schemeClr val="dk1"/>
                </a:solidFill>
              </a:rPr>
              <a:t>Gmail</a:t>
            </a:r>
            <a:r>
              <a:rPr lang="en" sz="1600">
                <a:solidFill>
                  <a:schemeClr val="dk1"/>
                </a:solidFill>
              </a:rPr>
              <a:t> без необходимости использовать ваш основной пароль.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1: Включите двухфакторную аутентификацию (2FA)</a:t>
            </a:r>
            <a:endParaRPr/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Если у вас еще не включена двухфакторная аутентификация, выполните следующие шаги: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Перейдите на </a:t>
            </a:r>
            <a:r>
              <a:rPr lang="en" sz="16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страницу настроек аккаунта Google</a:t>
            </a:r>
            <a:r>
              <a:rPr lang="en" sz="1600">
                <a:solidFill>
                  <a:schemeClr val="dk1"/>
                </a:solidFill>
              </a:rPr>
              <a:t> (кликабельно)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Выберите </a:t>
            </a:r>
            <a:r>
              <a:rPr b="1" lang="en" sz="1600">
                <a:solidFill>
                  <a:schemeClr val="dk1"/>
                </a:solidFill>
              </a:rPr>
              <a:t>"Безопасность"</a:t>
            </a:r>
            <a:r>
              <a:rPr lang="en" sz="1600">
                <a:solidFill>
                  <a:schemeClr val="dk1"/>
                </a:solidFill>
              </a:rPr>
              <a:t> в левом меню.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разделе </a:t>
            </a:r>
            <a:r>
              <a:rPr b="1" lang="en" sz="1600">
                <a:solidFill>
                  <a:schemeClr val="dk1"/>
                </a:solidFill>
              </a:rPr>
              <a:t>"Вход в Google"</a:t>
            </a:r>
            <a:r>
              <a:rPr lang="en" sz="1600">
                <a:solidFill>
                  <a:schemeClr val="dk1"/>
                </a:solidFill>
              </a:rPr>
              <a:t> найдите </a:t>
            </a:r>
            <a:r>
              <a:rPr b="1" lang="en" sz="1600">
                <a:solidFill>
                  <a:schemeClr val="dk1"/>
                </a:solidFill>
              </a:rPr>
              <a:t>"Двухэтапная аутентификация"</a:t>
            </a:r>
            <a:r>
              <a:rPr lang="en" sz="1600">
                <a:solidFill>
                  <a:schemeClr val="dk1"/>
                </a:solidFill>
              </a:rPr>
              <a:t> и нажмите </a:t>
            </a:r>
            <a:r>
              <a:rPr b="1" lang="en" sz="1600">
                <a:solidFill>
                  <a:schemeClr val="dk1"/>
                </a:solidFill>
              </a:rPr>
              <a:t>"Начать"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Следуйте инструкциям для настройки двухфакторной аутентификации.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2: Создайте приложение-пароль</a:t>
            </a:r>
            <a:endParaRPr/>
          </a:p>
        </p:txBody>
      </p:sp>
      <p:pic>
        <p:nvPicPr>
          <p:cNvPr descr="preencoded.png"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3" name="Google Shape;2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Перейдите на </a:t>
            </a:r>
            <a:r>
              <a:rPr lang="en" sz="14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страницу настроек аккаунта Google</a:t>
            </a:r>
            <a:r>
              <a:rPr lang="en" sz="1400">
                <a:solidFill>
                  <a:schemeClr val="dk1"/>
                </a:solidFill>
              </a:rPr>
              <a:t> (кликабельно).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Выберите </a:t>
            </a:r>
            <a:r>
              <a:rPr b="1" lang="en" sz="1400">
                <a:solidFill>
                  <a:schemeClr val="dk1"/>
                </a:solidFill>
              </a:rPr>
              <a:t>"Безопасность"</a:t>
            </a:r>
            <a:r>
              <a:rPr lang="en" sz="1400">
                <a:solidFill>
                  <a:schemeClr val="dk1"/>
                </a:solidFill>
              </a:rPr>
              <a:t> в левом меню.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 разделе </a:t>
            </a:r>
            <a:r>
              <a:rPr b="1" lang="en" sz="1400">
                <a:solidFill>
                  <a:schemeClr val="dk1"/>
                </a:solidFill>
              </a:rPr>
              <a:t>"Вход в Google"</a:t>
            </a:r>
            <a:r>
              <a:rPr lang="en" sz="1400">
                <a:solidFill>
                  <a:schemeClr val="dk1"/>
                </a:solidFill>
              </a:rPr>
              <a:t> найдите </a:t>
            </a:r>
            <a:r>
              <a:rPr b="1" lang="en" sz="1400">
                <a:solidFill>
                  <a:schemeClr val="dk1"/>
                </a:solidFill>
              </a:rPr>
              <a:t>"Пароли приложений"</a:t>
            </a:r>
            <a:r>
              <a:rPr lang="en" sz="1400">
                <a:solidFill>
                  <a:schemeClr val="dk1"/>
                </a:solidFill>
              </a:rPr>
              <a:t> и нажмите </a:t>
            </a:r>
            <a:r>
              <a:rPr b="1" lang="en" sz="1400">
                <a:solidFill>
                  <a:schemeClr val="dk1"/>
                </a:solidFill>
              </a:rPr>
              <a:t>"Начать"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Вам будет предложено ввести пароль от вашего аккаунта </a:t>
            </a:r>
            <a:r>
              <a:rPr b="1" lang="en" sz="1400">
                <a:solidFill>
                  <a:schemeClr val="dk1"/>
                </a:solidFill>
              </a:rPr>
              <a:t>Google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Выберите </a:t>
            </a:r>
            <a:r>
              <a:rPr b="1" lang="en" sz="1400">
                <a:solidFill>
                  <a:schemeClr val="dk1"/>
                </a:solidFill>
              </a:rPr>
              <a:t>"Другое"</a:t>
            </a:r>
            <a:r>
              <a:rPr lang="en" sz="1400">
                <a:solidFill>
                  <a:schemeClr val="dk1"/>
                </a:solidFill>
              </a:rPr>
              <a:t> в выпадающем списке и введите имя вашего приложения (например, </a:t>
            </a:r>
            <a:r>
              <a:rPr b="1" lang="en" sz="1400">
                <a:solidFill>
                  <a:schemeClr val="dk1"/>
                </a:solidFill>
              </a:rPr>
              <a:t>"Django App"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Нажмите </a:t>
            </a:r>
            <a:r>
              <a:rPr b="1" lang="en" sz="1400">
                <a:solidFill>
                  <a:schemeClr val="dk1"/>
                </a:solidFill>
              </a:rPr>
              <a:t>"Создать"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Скопируйте сгенерированный пароль. Этот пароль будет использоваться в настройках </a:t>
            </a:r>
            <a:r>
              <a:rPr i="1" lang="en" sz="1400">
                <a:solidFill>
                  <a:srgbClr val="A64D79"/>
                </a:solidFill>
              </a:rPr>
              <a:t>Django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Иногда в разделе 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"Вход в Google"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 не видно пункта 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"Пароли приложений"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. Тогда на него можно перейти по прямой ссылке:</a:t>
            </a:r>
            <a:b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</a:br>
            <a:r>
              <a:rPr lang="en" sz="1400" u="sng">
                <a:solidFill>
                  <a:srgbClr val="0000FF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https://myaccount.google.com/apppasswords</a:t>
            </a:r>
            <a:endParaRPr sz="1400">
              <a:solidFill>
                <a:srgbClr val="0000FF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3: Использование пароля</a:t>
            </a:r>
            <a:endParaRPr/>
          </a:p>
        </p:txBody>
      </p:sp>
      <p:pic>
        <p:nvPicPr>
          <p:cNvPr descr="preencoded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Пароль который вы получили теперь можно использовать в приложении </a:t>
            </a:r>
            <a:r>
              <a:rPr i="1" lang="en" sz="1400">
                <a:solidFill>
                  <a:srgbClr val="A64D79"/>
                </a:solidFill>
              </a:rPr>
              <a:t>Django</a:t>
            </a:r>
            <a:r>
              <a:rPr lang="en" sz="1400">
                <a:solidFill>
                  <a:schemeClr val="dk1"/>
                </a:solidFill>
              </a:rPr>
              <a:t>. Это как раз и есть параметр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400">
                <a:solidFill>
                  <a:schemeClr val="dk1"/>
                </a:solidFill>
              </a:rPr>
              <a:t> из предыдущих слайдов.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0" name="Google Shape;2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2" name="Google Shape;26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allauth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6550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django-allauth?</a:t>
            </a:r>
            <a:endParaRPr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django-allauth</a:t>
            </a:r>
            <a:r>
              <a:rPr lang="en" sz="1600">
                <a:solidFill>
                  <a:schemeClr val="dk1"/>
                </a:solidFill>
              </a:rPr>
              <a:t> — это мощная библиотека для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, которая предоставляет готовые решения для аутентификации, регистрации, управления учетными записями и интеграции с социальными сетями. Она поддерживает: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Регистрацию и вход через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username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Подтверждение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Вход через социальные сети (</a:t>
            </a:r>
            <a:r>
              <a:rPr b="1" lang="en" sz="1600">
                <a:solidFill>
                  <a:schemeClr val="dk1"/>
                </a:solidFill>
              </a:rPr>
              <a:t>Google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Facebook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GitHub </a:t>
            </a:r>
            <a:r>
              <a:rPr lang="en" sz="1600">
                <a:solidFill>
                  <a:schemeClr val="dk1"/>
                </a:solidFill>
              </a:rPr>
              <a:t>и др.).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Управление профилем пользователя.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Восстановление пароля.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6550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django-allauth</a:t>
            </a:r>
            <a:endParaRPr/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Готовые шаблоны:</a:t>
            </a:r>
            <a:r>
              <a:rPr lang="en" sz="1600">
                <a:solidFill>
                  <a:schemeClr val="dk1"/>
                </a:solidFill>
              </a:rPr>
              <a:t> Библиотека предоставляет базовые шаблоны для регистрации, входа, подтверждения email и других функций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Гибкость:</a:t>
            </a:r>
            <a:r>
              <a:rPr lang="en" sz="1600">
                <a:solidFill>
                  <a:schemeClr val="dk1"/>
                </a:solidFill>
              </a:rPr>
              <a:t> Легко настраивается под нужды проекта.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Интеграция с социальными сетями:</a:t>
            </a:r>
            <a:r>
              <a:rPr lang="en" sz="1600">
                <a:solidFill>
                  <a:schemeClr val="dk1"/>
                </a:solidFill>
              </a:rPr>
              <a:t> Поддержка </a:t>
            </a:r>
            <a:r>
              <a:rPr b="1" lang="en" sz="1600">
                <a:solidFill>
                  <a:schemeClr val="dk1"/>
                </a:solidFill>
              </a:rPr>
              <a:t>OAuth2</a:t>
            </a:r>
            <a:r>
              <a:rPr lang="en" sz="1600">
                <a:solidFill>
                  <a:schemeClr val="dk1"/>
                </a:solidFill>
              </a:rPr>
              <a:t> для входа через социальные сети.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Подтверждение email:</a:t>
            </a:r>
            <a:r>
              <a:rPr lang="en" sz="1600">
                <a:solidFill>
                  <a:schemeClr val="dk1"/>
                </a:solidFill>
              </a:rPr>
              <a:t> Встроенная поддержка подтверждения email через отправку писем.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необходимых пакетов</a:t>
            </a:r>
            <a:endParaRPr/>
          </a:p>
        </p:txBody>
      </p:sp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django-allauth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allauth и его зависимости в INSTALLED_APPS</a:t>
            </a:r>
            <a:endParaRPr/>
          </a:p>
        </p:txBody>
      </p:sp>
      <p:pic>
        <p:nvPicPr>
          <p:cNvPr descr="preencoded.png" id="293" name="Google Shape;2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4" name="Google Shape;2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'django.contrib.sites'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Обязательно для allauth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'allauth.account'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'allauth.socialaccount'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Для интеграции с социальными сетями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dotenv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Настройте SITE_ID в settings.py</a:t>
            </a:r>
            <a:endParaRPr/>
          </a:p>
        </p:txBody>
      </p:sp>
      <p:pic>
        <p:nvPicPr>
          <p:cNvPr descr="preencoded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SITE_ID = 1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Убедитесь, что сайт создан в админке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http://127.0.0.1:8000/admin/sites/site/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</a:rPr>
              <a:t>— у вас может быть другой порт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доменное имя стоит </a:t>
            </a:r>
            <a:r>
              <a:rPr b="1" lang="en" sz="16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  <a:r>
              <a:rPr lang="en" sz="1600">
                <a:solidFill>
                  <a:schemeClr val="dk1"/>
                </a:solidFill>
              </a:rPr>
              <a:t>, то его надо сменить на тот адрес и порт под которым вы запускаете сервер.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50" y="1952619"/>
            <a:ext cx="5044224" cy="2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310" name="Google Shape;3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1" name="Google Shape;3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ACCOUNT_EMAIL_REQUIRED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Обязательный email при регистрации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ACCOUNT_EMAIL_VERIFICATION = </a:t>
            </a:r>
            <a:r>
              <a:rPr b="1" lang="en" sz="1400">
                <a:solidFill>
                  <a:srgbClr val="FFAB4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"mandatory"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Подтверждение email обязательно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ACCOUNT_AUTHENTICATION_METHOD = </a:t>
            </a:r>
            <a:r>
              <a:rPr b="1" lang="en" sz="1400">
                <a:solidFill>
                  <a:srgbClr val="FFAB4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Использовать email для входа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ACCOUNT_USERNAME_REQUIRED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Не требовать username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ACCOUNT_EMAIL_CONFIRMATION_EXPIRE_DAYS = 3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Срок действия ссылки подтверждения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ACCOUNT_LOGIN_ON_EMAIL_CONFIRMATION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Автовход после подтверждения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бэкенды аутентификации</a:t>
            </a:r>
            <a:endParaRPr/>
          </a:p>
        </p:txBody>
      </p:sp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AUTHENTICATION_BACKENDS = [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'django.contrib.auth.backends.ModelBackend'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Стандартный бэкенд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'allauth.account.auth_backends.AuthenticationBackend'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Бэкенд allauth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URL</a:t>
            </a:r>
            <a:endParaRPr/>
          </a:p>
        </p:txBody>
      </p:sp>
      <p:pic>
        <p:nvPicPr>
          <p:cNvPr descr="preencoded.png" id="326" name="Google Shape;3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Добавьте пути приложение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allauth</a:t>
            </a:r>
            <a:r>
              <a:rPr lang="en" sz="1600">
                <a:solidFill>
                  <a:schemeClr val="dk1"/>
                </a:solidFill>
              </a:rPr>
              <a:t> в главный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path, include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'accounts/'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include(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'allauth.urls'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)),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Основные URL allauth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4" name="Google Shape;3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6" name="Google Shape;3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4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8" name="Google Shape;33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Восстановление пароля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</a:t>
            </a:r>
            <a:endParaRPr/>
          </a:p>
        </p:txBody>
      </p:sp>
      <p:pic>
        <p:nvPicPr>
          <p:cNvPr descr="preencoded.png"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6" name="Google Shape;3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83979"/>
            <a:ext cx="9143999" cy="277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Последовательность</a:t>
            </a:r>
            <a:endParaRPr/>
          </a:p>
        </p:txBody>
      </p:sp>
      <p:pic>
        <p:nvPicPr>
          <p:cNvPr descr="preencoded.png"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844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Запрос на восстановление пароля:</a:t>
            </a:r>
            <a:r>
              <a:rPr lang="en" sz="1600">
                <a:solidFill>
                  <a:schemeClr val="dk1"/>
                </a:solidFill>
              </a:rPr>
              <a:t> Пользователь отправляет свой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в форму восстановления пароля. Это инициирует процесс, и представление восстановления пароля (</a:t>
            </a:r>
            <a:r>
              <a:rPr b="1" lang="en" sz="1600">
                <a:solidFill>
                  <a:schemeClr val="dk1"/>
                </a:solidFill>
              </a:rPr>
              <a:t>ResetView</a:t>
            </a:r>
            <a:r>
              <a:rPr lang="en" sz="1600">
                <a:solidFill>
                  <a:schemeClr val="dk1"/>
                </a:solidFill>
              </a:rPr>
              <a:t>) запускает сервис отправки email (</a:t>
            </a:r>
            <a:r>
              <a:rPr b="1" lang="en" sz="1600">
                <a:solidFill>
                  <a:schemeClr val="dk1"/>
                </a:solidFill>
              </a:rPr>
              <a:t>EmailService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Отправка письма с ссылкой:</a:t>
            </a:r>
            <a:r>
              <a:rPr lang="en" sz="1600">
                <a:solidFill>
                  <a:schemeClr val="dk1"/>
                </a:solidFill>
              </a:rPr>
              <a:t> Сервис отправляет письмо на указанный email, содержащее ссылку для сброса пароля. Ссылка включает уникальный идентификатор пользователя (</a:t>
            </a:r>
            <a:r>
              <a:rPr b="1" lang="en" sz="1600">
                <a:solidFill>
                  <a:schemeClr val="dk1"/>
                </a:solidFill>
              </a:rPr>
              <a:t>uid</a:t>
            </a:r>
            <a:r>
              <a:rPr lang="en" sz="1600">
                <a:solidFill>
                  <a:schemeClr val="dk1"/>
                </a:solidFill>
              </a:rPr>
              <a:t>) и токен для подтверждения безопасности.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Переход по ссылке:</a:t>
            </a:r>
            <a:r>
              <a:rPr lang="en" sz="1600">
                <a:solidFill>
                  <a:schemeClr val="dk1"/>
                </a:solidFill>
              </a:rPr>
              <a:t> Пользователь переходит по ссылке в email, которая направляет его на страницу подтверждения восстановления пароля (</a:t>
            </a:r>
            <a:r>
              <a:rPr b="1" lang="en" sz="1600">
                <a:solidFill>
                  <a:schemeClr val="dk1"/>
                </a:solidFill>
              </a:rPr>
              <a:t>ResetConfirmView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Проверка токена и uid:</a:t>
            </a:r>
            <a:r>
              <a:rPr lang="en" sz="1600">
                <a:solidFill>
                  <a:schemeClr val="dk1"/>
                </a:solidFill>
              </a:rPr>
              <a:t> На странице подтверждения происходит проверка корректности токена и uid пользователя с базой данных пользователей (</a:t>
            </a:r>
            <a:r>
              <a:rPr b="1" lang="en" sz="1600">
                <a:solidFill>
                  <a:schemeClr val="dk1"/>
                </a:solidFill>
              </a:rPr>
              <a:t>UserDB</a:t>
            </a:r>
            <a:r>
              <a:rPr lang="en" sz="1600">
                <a:solidFill>
                  <a:schemeClr val="dk1"/>
                </a:solidFill>
              </a:rPr>
              <a:t>). Если данные верны, показывается форма для ввода нового пароля.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Ввод нового пароля:</a:t>
            </a:r>
            <a:r>
              <a:rPr lang="en" sz="1600">
                <a:solidFill>
                  <a:schemeClr val="dk1"/>
                </a:solidFill>
              </a:rPr>
              <a:t> Пользователь вводит новый пароль, который затем сохраняется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Успешное завершение:</a:t>
            </a:r>
            <a:r>
              <a:rPr lang="en" sz="1600">
                <a:solidFill>
                  <a:schemeClr val="dk1"/>
                </a:solidFill>
              </a:rPr>
              <a:t> После успешного обновления пароля пользователь перенаправляется на страницу с уведомлением об успешном восстановлении пароля.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1" name="Google Shape;3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5" name="Google Shape;3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полного цикла регистрации и аутентификации через allauth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Навигация</a:t>
            </a:r>
            <a:endParaRPr/>
          </a:p>
        </p:txBody>
      </p:sp>
      <p:pic>
        <p:nvPicPr>
          <p:cNvPr descr="preencoded.png" id="372" name="Google Shape;3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3" name="Google Shape;3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Маршруты:</a:t>
            </a:r>
            <a:r>
              <a:rPr lang="en" sz="1600">
                <a:solidFill>
                  <a:schemeClr val="dk1"/>
                </a:solidFill>
              </a:rPr>
              <a:t> Все пути начинаются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</a:t>
            </a:r>
            <a:r>
              <a:rPr lang="en" sz="1600">
                <a:solidFill>
                  <a:schemeClr val="dk1"/>
                </a:solidFill>
              </a:rPr>
              <a:t>...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Представления:</a:t>
            </a:r>
            <a:r>
              <a:rPr lang="en" sz="1600">
                <a:solidFill>
                  <a:schemeClr val="dk1"/>
                </a:solidFill>
              </a:rPr>
              <a:t> Кастомные классы, наследуют стандартные представления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Allauth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Шаблоны:</a:t>
            </a:r>
            <a:r>
              <a:rPr lang="en" sz="1600">
                <a:solidFill>
                  <a:schemeClr val="dk1"/>
                </a:solidFill>
              </a:rPr>
              <a:t> Все шаблоны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</a:t>
            </a:r>
            <a:r>
              <a:rPr lang="en" sz="1600">
                <a:solidFill>
                  <a:schemeClr val="dk1"/>
                </a:solidFill>
              </a:rPr>
              <a:t>, наследуют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base.html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Единый стиль, навигационное меню, понятные сообщения.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</a:t>
            </a:r>
            <a:endParaRPr/>
          </a:p>
        </p:txBody>
      </p:sp>
      <p:pic>
        <p:nvPicPr>
          <p:cNvPr descr="preencoded.png" id="380" name="Google Shape;3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1" name="Google Shape;3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/accounts/signup/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CustomSignupView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SignupView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templates/account/signup.html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Форма регистрации. После заполнения — письмо с подтверждением.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.env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(от англ. </a:t>
            </a:r>
            <a:r>
              <a:rPr b="1" lang="en" sz="1600">
                <a:solidFill>
                  <a:schemeClr val="dk1"/>
                </a:solidFill>
              </a:rPr>
              <a:t>environment</a:t>
            </a:r>
            <a:r>
              <a:rPr lang="en" sz="1600">
                <a:solidFill>
                  <a:schemeClr val="dk1"/>
                </a:solidFill>
              </a:rPr>
              <a:t>, «окружение») — это текстовый файл, который содержит переменные окружения, необходимые для работы вашего приложения. Его основное назначение — хранить конфиденциальные или специфичные для среды выполнения параметры (например, ключи </a:t>
            </a:r>
            <a:r>
              <a:rPr b="1" lang="en" sz="1600">
                <a:solidFill>
                  <a:schemeClr val="dk1"/>
                </a:solidFill>
              </a:rPr>
              <a:t>API</a:t>
            </a:r>
            <a:r>
              <a:rPr lang="en" sz="1600">
                <a:solidFill>
                  <a:schemeClr val="dk1"/>
                </a:solidFill>
              </a:rPr>
              <a:t>, настройки базы данных, секреты, пароли и т.д.) отдельно от исходного кода.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позволяет: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Разделить код и конфигурацию. Конфигурационные данные можно изменять, не трогая сам код.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Повысить безопасность. Конфиденциальная информация (например, секретные ключи) не хранится в репозитории, если добавить файл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Упростить настройку окружения. Для разных сред (разработка, тестирование, продакшн) можно использовать разные файлы .env или передавать переменные окружения через систему.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</a:t>
            </a:r>
            <a:endParaRPr/>
          </a:p>
        </p:txBody>
      </p:sp>
      <p:pic>
        <p:nvPicPr>
          <p:cNvPr descr="preencoded.png" id="388" name="Google Shape;3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9" name="Google Shape;38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/accounts/login/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CustomLoginView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LoginView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templates/account/login.html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Форма входа. Показывает ошибки при неверных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Подтверждение Email</a:t>
            </a:r>
            <a:endParaRPr/>
          </a:p>
        </p:txBody>
      </p:sp>
      <p:pic>
        <p:nvPicPr>
          <p:cNvPr descr="preencoded.png" id="396" name="Google Shape;3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7" name="Google Shape;39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/accounts/confirm-email/&lt;str:key&gt;/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CustomConfirmEmailView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ConfirmEmailView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templates/account/confirm_email.html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Сообщение </a:t>
            </a:r>
            <a:r>
              <a:rPr b="1" lang="en" sz="1600">
                <a:solidFill>
                  <a:schemeClr val="dk1"/>
                </a:solidFill>
              </a:rPr>
              <a:t>"Email подтвержден"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"Ссылка недействительна"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Запрос сброса пароля</a:t>
            </a:r>
            <a:endParaRPr/>
          </a:p>
        </p:txBody>
      </p:sp>
      <p:pic>
        <p:nvPicPr>
          <p:cNvPr descr="preencoded.png" id="404" name="Google Shape;4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5" name="Google Shape;40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/accounts/password/reset/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CustomPasswordResetView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PasswordResetView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templates/account/password_reset.html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Форма ввода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. После отправки — сообщение </a:t>
            </a:r>
            <a:r>
              <a:rPr b="1" lang="en" sz="1600">
                <a:solidFill>
                  <a:schemeClr val="dk1"/>
                </a:solidFill>
              </a:rPr>
              <a:t>"Проверьте почту"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 нового пароля</a:t>
            </a:r>
            <a:endParaRPr/>
          </a:p>
        </p:txBody>
      </p:sp>
      <p:pic>
        <p:nvPicPr>
          <p:cNvPr descr="preencoded.png" id="412" name="Google Shape;4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3" name="Google Shape;41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Маршрут: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/accounts/password/reset/key/q-set-password/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Представление: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CustomPasswordResetFromKeyView</a:t>
            </a:r>
            <a:r>
              <a:rPr lang="en" sz="1500">
                <a:solidFill>
                  <a:schemeClr val="dk1"/>
                </a:solidFill>
              </a:rPr>
              <a:t> (наследует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PasswordResetFromKeyView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Шаблон: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templates/account/password_reset_from_key.html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Для пользователя:</a:t>
            </a:r>
            <a:r>
              <a:rPr lang="en" sz="1500">
                <a:solidFill>
                  <a:schemeClr val="dk1"/>
                </a:solidFill>
              </a:rPr>
              <a:t> Форма ввода нового пароля. Показывает ошибки, если пароль неверный.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Успешный сброс</a:t>
            </a:r>
            <a:endParaRPr/>
          </a:p>
        </p:txBody>
      </p:sp>
      <p:pic>
        <p:nvPicPr>
          <p:cNvPr descr="preencoded.png" id="420" name="Google Shape;42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1" name="Google Shape;42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Маршрут: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/accounts/password/reset/key/done/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Представление: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CustomPasswordResetFromKeyDoneView</a:t>
            </a:r>
            <a:r>
              <a:rPr lang="en" sz="1300">
                <a:solidFill>
                  <a:schemeClr val="dk1"/>
                </a:solidFill>
              </a:rPr>
              <a:t> (наследует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PasswordResetFromKeyDoneView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Шаблон: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templates/account/password_reset_from_key_done.html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Для пользователя:</a:t>
            </a:r>
            <a:r>
              <a:rPr lang="en" sz="1300">
                <a:solidFill>
                  <a:schemeClr val="dk1"/>
                </a:solidFill>
              </a:rPr>
              <a:t> Сообщение </a:t>
            </a:r>
            <a:r>
              <a:rPr b="1" lang="en" sz="1300">
                <a:solidFill>
                  <a:schemeClr val="dk1"/>
                </a:solidFill>
              </a:rPr>
              <a:t>"Пароль изменен. Теперь можно войти"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28" name="Google Shape;42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30" name="Google Shape;43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5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32" name="Google Shape;432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Context Processor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Проблема</a:t>
            </a:r>
            <a:endParaRPr/>
          </a:p>
        </p:txBody>
      </p:sp>
      <p:pic>
        <p:nvPicPr>
          <p:cNvPr descr="preencoded.png" id="439" name="Google Shape;43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0" name="Google Shape;44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Передача одних и тех же данных в каждом представлении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Использование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get_context_data()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CBV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Дублирование кода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Лишние запросы к базе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Проблемы производительности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len(Article.objects.all())</a:t>
            </a:r>
            <a:r>
              <a:rPr lang="en" sz="1600">
                <a:solidFill>
                  <a:schemeClr val="dk1"/>
                </a:solidFill>
              </a:rPr>
              <a:t> загружает все статьи в память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Category.objects.all()</a:t>
            </a:r>
            <a:r>
              <a:rPr lang="en" sz="1600">
                <a:solidFill>
                  <a:schemeClr val="dk1"/>
                </a:solidFill>
              </a:rPr>
              <a:t> создаёт лишние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Как решить? → Context Processor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Context Processor?</a:t>
            </a:r>
            <a:endParaRPr/>
          </a:p>
        </p:txBody>
      </p:sp>
      <p:pic>
        <p:nvPicPr>
          <p:cNvPr descr="preencoded.png" id="447" name="Google Shape;44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8" name="Google Shape;44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Context Processor</a:t>
            </a:r>
            <a:r>
              <a:rPr lang="en" sz="1600">
                <a:solidFill>
                  <a:schemeClr val="dk1"/>
                </a:solidFill>
              </a:rPr>
              <a:t> – это функция, которая автоматически добавляет данные в контекст всех шаблонов.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Убирает дублирование кода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Обеспечивает автоматическую доступность контекста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Оптимизирует производительность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 использования: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Глобальное меню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Количество пользователей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Количество статей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Категории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создать Context Processor?</a:t>
            </a:r>
            <a:endParaRPr/>
          </a:p>
        </p:txBody>
      </p:sp>
      <p:pic>
        <p:nvPicPr>
          <p:cNvPr descr="preencoded.png" id="455" name="Google Shape;45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6" name="Google Shape;45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Создаём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context_processors.py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lang="en" sz="1600">
                <a:solidFill>
                  <a:schemeClr val="dk1"/>
                </a:solidFill>
              </a:rPr>
              <a:t>, в который переносим всё меню из миксина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BaseMixin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news/views.py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get_user_model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django.core.cache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cache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news.models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Article, Category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global_context(request):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словарь с меню из BaseMixin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Что делает этот код?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Загружает количество пользователей и статей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Кеширует список категорий (на 15 минут)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Передаёт статичное меню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Подключаем Context Processor</a:t>
            </a:r>
            <a:endParaRPr/>
          </a:p>
        </p:txBody>
      </p:sp>
      <p:pic>
        <p:nvPicPr>
          <p:cNvPr descr="preencoded.png" id="463" name="Google Shape;46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4" name="Google Shape;46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Добавляем его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TEMPLATES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"BACKEND"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"django.template.backends.django.DjangoTemplates"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"DIRS"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[BASE_DIR /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"templates"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"APP_DIRS"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"OPTIONS"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"context_processors"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"django.template.context_processors.request"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"django.contrib.auth.context_processors.auth"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"django.contrib.messages.context_processors.messages"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ews.context_processors.global_context"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ЗДЕСЬ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файла .env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корне вашего проекта создайте файл с именем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и запишите в него пары ключ-значение в формате: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Пример файла .env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DEBUG=True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SECRET_KEY=ваш_секретный_ключ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DATABASE_URL=postgres://user:password@localhost:5432/mydatabase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Каждая строка задаёт одну переменную окружения, где до знака = — имя переменной, после — её значение.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в шаблонах и представлениях</a:t>
            </a:r>
            <a:endParaRPr/>
          </a:p>
        </p:txBody>
      </p:sp>
      <p:pic>
        <p:nvPicPr>
          <p:cNvPr descr="preencoded.png" id="471" name="Google Shape;47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2" name="Google Shape;47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Теперь из представлений можно убрать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BaseMixin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шаблонах можно использовать те же переменные что и были: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&gt;Всего пользователей: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users_count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&gt;Всего новостей: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news_count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9" name="Google Shape;479;p63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Для чего нужен .env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настроить Gmail для отправки писем о регистрации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установить и настроить allauth для отправки писем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480" name="Google Shape;48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1" name="Google Shape;48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487" name="Google Shape;48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8" name="Google Shape;48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4"/>
          <p:cNvSpPr txBox="1"/>
          <p:nvPr>
            <p:ph idx="1" type="body"/>
          </p:nvPr>
        </p:nvSpPr>
        <p:spPr>
          <a:xfrm>
            <a:off x="311700" y="1909400"/>
            <a:ext cx="8832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.env?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этапы проходит пользователь когда регистрируется через email?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этапы проходит пользователь когда восстанавливает пароль через email?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95" name="Google Shape;495;p6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96" name="Google Shape;49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7" name="Google Shape;49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8" name="Google Shape;508;p6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509" name="Google Shape;50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515" name="Google Shape;51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17" name="Google Shape;51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6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19" name="Google Shape;519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5" name="Google Shape;52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6" name="Google Shape;52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528" name="Google Shape;528;p6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Загрузка переменных из .env в приложение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Чтобы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-приложение могло загрузить эти переменные в окружение, удобно использовать пакет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python-dotenv</a:t>
            </a:r>
            <a:r>
              <a:rPr lang="en" sz="1600">
                <a:solidFill>
                  <a:schemeClr val="dk1"/>
                </a:solidFill>
              </a:rPr>
              <a:t>. Он автоматически считывает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и добавляет переменные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os.environ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Установка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python-dotenv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python-dotenv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в коде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dotenv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load_dotenv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Загружаем переменные из файла .env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#(по умолчанию ищется файл .env в текущей директории)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load_dotenv()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Получаем значение переменной из окружения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"DEBUG"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если переменной нет, то будет "False"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"SECRET_KEY"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"DATABASE_URL"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f"DEBUG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f"SECRET_KEY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f"DATABASE_URL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переменных окружения в приложении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загрузки переменных через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load_dotenv()</a:t>
            </a:r>
            <a:r>
              <a:rPr lang="en" sz="1600">
                <a:solidFill>
                  <a:schemeClr val="dk1"/>
                </a:solidFill>
              </a:rPr>
              <a:t> вы можете обращаться к ним в любом месте кода через модуль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os.getenv("ИМЯ")</a:t>
            </a:r>
            <a:r>
              <a:rPr lang="en" sz="1600">
                <a:solidFill>
                  <a:schemeClr val="dk1"/>
                </a:solidFill>
              </a:rPr>
              <a:t> — возвращает значение переменной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</a:rPr>
              <a:t> (или значение по умолчанию, если указано).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os.environ["ИМЯ"]</a:t>
            </a:r>
            <a:r>
              <a:rPr lang="en" sz="1600">
                <a:solidFill>
                  <a:schemeClr val="dk1"/>
                </a:solidFill>
              </a:rPr>
              <a:t> — также возвращает значение переменной, но если переменная не существует, выбрасывает исключение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Советы по безопасности и организации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Не добавляйте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в систему контроля версий. Обычно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добавляют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, чтобы случайно не выложить конфиденциальные данные в репозиторий.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Используйте шаблон. Создайте файл, 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.env.example</a:t>
            </a:r>
            <a:r>
              <a:rPr lang="en" sz="1600">
                <a:solidFill>
                  <a:schemeClr val="dk1"/>
                </a:solidFill>
              </a:rPr>
              <a:t>, в котором будут перечислены все необходимые переменные (без реальных значений). Это поможет другим разработчикам настроить своё окружение.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Поддерживайте чистоту. Не смешивайте настройки для разных окружений в одном файле. Часто используют разные файлы, 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.env.development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.env.production</a:t>
            </a:r>
            <a:r>
              <a:rPr lang="en" sz="1600">
                <a:solidFill>
                  <a:schemeClr val="dk1"/>
                </a:solidFill>
              </a:rPr>
              <a:t> и т.д., и загружают нужный в зависимости от условий.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