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Inter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Inter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Inter-italic.fntdata"/><Relationship Id="rId43" Type="http://schemas.openxmlformats.org/officeDocument/2006/relationships/slide" Target="slides/slide38.xml"/><Relationship Id="rId87" Type="http://schemas.openxmlformats.org/officeDocument/2006/relationships/font" Target="fonts/Inter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nter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851421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851421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851421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851421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f851421f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f851421f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851421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851421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851421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851421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f851421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f851421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851421f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851421f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f851421f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f851421f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851421f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851421f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f851421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f851421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851421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851421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851421f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851421f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851421f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851421f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f851421f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f851421f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f851421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f851421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f851421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f851421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851421f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851421f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f851421f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f851421f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851421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851421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f851421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f851421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f851421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f851421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f851421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f851421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f851421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f851421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f851421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f851421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3b0371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3b0371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3b03712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3b03712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3b03712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33b03712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3b03712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3b03712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3b03712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33b03712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3b03712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3b03712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3b037126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3b037126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3b03712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3b03712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3b03712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33b03712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3b03712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3b03712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3b03712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3b03712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3b037126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3b037126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3b037126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3b037126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3b037126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33b037126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3b037126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3b037126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3b037126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3b037126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851421f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851421f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3b037126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33b037126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40642c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340642c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40642c6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340642c6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40642c6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40642c6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40642c6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340642c6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40642c6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340642c6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40642c6c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40642c6c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340642c6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340642c6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340642c6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340642c6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340642c6c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340642c6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851421f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851421f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340642c6c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340642c6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40642c6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40642c6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340642c6c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340642c6c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340642c6c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340642c6c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340642c6c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340642c6c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340642c6c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340642c6c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340642c6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340642c6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340642c6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340642c6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340642c6c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340642c6c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340642c6c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340642c6c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851421f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851421f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340642c6c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340642c6c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340642c6c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340642c6c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340642c6c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340642c6c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40642c6c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340642c6c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851421f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851421f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851421f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851421f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myaccount.googl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myaccount.google.com/" TargetMode="External"/><Relationship Id="rId6" Type="http://schemas.openxmlformats.org/officeDocument/2006/relationships/hyperlink" Target="https://myaccount.google.com/apppasswor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://127.0.0.1:8000/admin/sites/site/" TargetMode="External"/><Relationship Id="rId6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28-30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Приложение allauth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Теория регистрации через email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 регистрации по email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65" y="960900"/>
            <a:ext cx="8127059" cy="42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Диаграмма последовательности регистрации по email: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пояснения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SignupView (allauth)</a:t>
            </a:r>
            <a:r>
              <a:rPr lang="en" sz="1600">
                <a:solidFill>
                  <a:schemeClr val="dk1"/>
                </a:solidFill>
              </a:rPr>
              <a:t> – представление, отвечающее за регистрацию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Account Adapter (allauth)</a:t>
            </a:r>
            <a:r>
              <a:rPr lang="en" sz="1600">
                <a:solidFill>
                  <a:schemeClr val="dk1"/>
                </a:solidFill>
              </a:rPr>
              <a:t> – компонент, который создаёт пользователя, генерирует токен и выполняет активацию.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Email Backend</a:t>
            </a:r>
            <a:r>
              <a:rPr lang="en" sz="1600">
                <a:solidFill>
                  <a:schemeClr val="dk1"/>
                </a:solidFill>
              </a:rPr>
              <a:t> – система отправки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(например,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-сервер), через которую отправляется письмо с подтверждением.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Email Confirmation View (allauth)</a:t>
            </a:r>
            <a:r>
              <a:rPr lang="en" sz="1600">
                <a:solidFill>
                  <a:schemeClr val="dk1"/>
                </a:solidFill>
              </a:rPr>
              <a:t> – представление, обрабатывающее переход по ссылке подтверждения, проверяющее токен и активирующее аккаунт.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почты и проекта для отправки писем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'ваш_пароль'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EMAIL_BACKEND</a:t>
            </a:r>
            <a:r>
              <a:rPr lang="en" sz="1600">
                <a:solidFill>
                  <a:schemeClr val="dk1"/>
                </a:solidFill>
              </a:rPr>
              <a:t>: Указывает, какой бэкенд использовать для отправки писем. В данном случае используется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django.core.mail.backends.smtp.EmailBackend</a:t>
            </a:r>
            <a:r>
              <a:rPr lang="en" sz="1600">
                <a:solidFill>
                  <a:schemeClr val="dk1"/>
                </a:solidFill>
              </a:rPr>
              <a:t>, который отправляет письма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</a:t>
            </a:r>
            <a:r>
              <a:rPr lang="en" sz="1600">
                <a:solidFill>
                  <a:schemeClr val="dk1"/>
                </a:solidFill>
              </a:rPr>
              <a:t>: Адрес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-сервера, через который будут отправляться письма.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EMAIL_PORT</a:t>
            </a:r>
            <a:r>
              <a:rPr lang="en" sz="1600">
                <a:solidFill>
                  <a:schemeClr val="dk1"/>
                </a:solidFill>
              </a:rPr>
              <a:t>: Порт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-сервера. Обычно это </a:t>
            </a:r>
            <a:r>
              <a:rPr b="1" lang="en" sz="1600">
                <a:solidFill>
                  <a:schemeClr val="dk1"/>
                </a:solidFill>
              </a:rPr>
              <a:t>587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b="1" lang="en" sz="1600">
                <a:solidFill>
                  <a:schemeClr val="dk1"/>
                </a:solidFill>
              </a:rPr>
              <a:t>TLS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465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b="1" lang="en" sz="1600">
                <a:solidFill>
                  <a:schemeClr val="dk1"/>
                </a:solidFill>
              </a:rPr>
              <a:t>SSL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EMAIL_USE_TLS</a:t>
            </a:r>
            <a:r>
              <a:rPr lang="en" sz="1600">
                <a:solidFill>
                  <a:schemeClr val="dk1"/>
                </a:solidFill>
              </a:rPr>
              <a:t>: Указывает, использовать ли </a:t>
            </a:r>
            <a:r>
              <a:rPr b="1" lang="en" sz="1600">
                <a:solidFill>
                  <a:schemeClr val="dk1"/>
                </a:solidFill>
              </a:rPr>
              <a:t>TLS</a:t>
            </a:r>
            <a:r>
              <a:rPr lang="en" sz="1600">
                <a:solidFill>
                  <a:schemeClr val="dk1"/>
                </a:solidFill>
              </a:rPr>
              <a:t> для соединения с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-сервером.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EMAIL_HOST_USER</a:t>
            </a:r>
            <a:r>
              <a:rPr lang="en" sz="1600">
                <a:solidFill>
                  <a:schemeClr val="dk1"/>
                </a:solidFill>
              </a:rPr>
              <a:t>: Имя пользователя для аутентификации на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600">
                <a:solidFill>
                  <a:schemeClr val="dk1"/>
                </a:solidFill>
              </a:rPr>
              <a:t>: Пароль для аутентификации на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DEFAULT_FROM_EMAIL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-адрес, который будет использоваться в качестве отправителя по умолчанию.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Gmail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Yandex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465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Mail.ru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465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Outlook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'smtp.office365.com'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'your_email@outlook.com'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'your_email@outlook.com'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952075"/>
            <a:ext cx="58275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dotenv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почты и проекта для отправки писем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Теория регистрации через email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allauth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Восстановление пароля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полного цикла регистрации и аутентификации через allauth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Context Processor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OAuth 2.0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Распределение прав доступа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любого другого SMTP-сервера</a:t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у вас есть свой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 или вы используете другой почтовый сервис, просто замените значения на соответствующие параметры вашего сервера.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Важно: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Убедитесь, что у вас включена возможность отправки писем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 в настройках вашего почтового сервиса.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вы используете двухфакторную аутентификацию (</a:t>
            </a:r>
            <a:r>
              <a:rPr b="1" lang="en" sz="1600">
                <a:solidFill>
                  <a:schemeClr val="dk1"/>
                </a:solidFill>
              </a:rPr>
              <a:t>2FA</a:t>
            </a:r>
            <a:r>
              <a:rPr lang="en" sz="1600">
                <a:solidFill>
                  <a:schemeClr val="dk1"/>
                </a:solidFill>
              </a:rPr>
              <a:t>), вам может понадобиться создать приложение-пароль для использования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настройки этих параметров ваше приложение сможет отправлять письма через указанный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Подробнее о Gmail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вы используете </a:t>
            </a:r>
            <a:r>
              <a:rPr b="1" lang="en" sz="1600">
                <a:solidFill>
                  <a:schemeClr val="dk1"/>
                </a:solidFill>
              </a:rPr>
              <a:t>Gmail</a:t>
            </a:r>
            <a:r>
              <a:rPr lang="en" sz="1600">
                <a:solidFill>
                  <a:schemeClr val="dk1"/>
                </a:solidFill>
              </a:rPr>
              <a:t> для отправки писем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, вам нужно будет создать приложение-пароль, особенно если у вас включена двухфакторная аутентификация (</a:t>
            </a:r>
            <a:r>
              <a:rPr b="1" lang="en" sz="1600">
                <a:solidFill>
                  <a:schemeClr val="dk1"/>
                </a:solidFill>
              </a:rPr>
              <a:t>2FA</a:t>
            </a:r>
            <a:r>
              <a:rPr lang="en" sz="1600">
                <a:solidFill>
                  <a:schemeClr val="dk1"/>
                </a:solidFill>
              </a:rPr>
              <a:t>). Приложение-пароль позволяет вашему приложению отправлять письма через </a:t>
            </a:r>
            <a:r>
              <a:rPr b="1" lang="en" sz="1600">
                <a:solidFill>
                  <a:schemeClr val="dk1"/>
                </a:solidFill>
              </a:rPr>
              <a:t>Gmail</a:t>
            </a:r>
            <a:r>
              <a:rPr lang="en" sz="1600">
                <a:solidFill>
                  <a:schemeClr val="dk1"/>
                </a:solidFill>
              </a:rPr>
              <a:t> без необходимости использовать ваш основной пароль.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1: Включите двухфакторную аутентификацию (2FA)</a:t>
            </a:r>
            <a:endParaRPr/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Если у вас еще не включена двухфакторная аутентификация, выполните следующие шаги: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Перейдите на </a:t>
            </a:r>
            <a:r>
              <a:rPr lang="en" sz="16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страницу настроек аккаунта Google</a:t>
            </a:r>
            <a:r>
              <a:rPr lang="en" sz="1600">
                <a:solidFill>
                  <a:schemeClr val="dk1"/>
                </a:solidFill>
              </a:rPr>
              <a:t> (кликабельно)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Выберите </a:t>
            </a:r>
            <a:r>
              <a:rPr b="1" lang="en" sz="1600">
                <a:solidFill>
                  <a:schemeClr val="dk1"/>
                </a:solidFill>
              </a:rPr>
              <a:t>"Безопасность"</a:t>
            </a:r>
            <a:r>
              <a:rPr lang="en" sz="1600">
                <a:solidFill>
                  <a:schemeClr val="dk1"/>
                </a:solidFill>
              </a:rPr>
              <a:t> в левом меню.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разделе </a:t>
            </a:r>
            <a:r>
              <a:rPr b="1" lang="en" sz="1600">
                <a:solidFill>
                  <a:schemeClr val="dk1"/>
                </a:solidFill>
              </a:rPr>
              <a:t>"Вход в Google"</a:t>
            </a:r>
            <a:r>
              <a:rPr lang="en" sz="1600">
                <a:solidFill>
                  <a:schemeClr val="dk1"/>
                </a:solidFill>
              </a:rPr>
              <a:t> найдите </a:t>
            </a:r>
            <a:r>
              <a:rPr b="1" lang="en" sz="1600">
                <a:solidFill>
                  <a:schemeClr val="dk1"/>
                </a:solidFill>
              </a:rPr>
              <a:t>"Двухэтапная аутентификация"</a:t>
            </a:r>
            <a:r>
              <a:rPr lang="en" sz="1600">
                <a:solidFill>
                  <a:schemeClr val="dk1"/>
                </a:solidFill>
              </a:rPr>
              <a:t> и нажмите </a:t>
            </a:r>
            <a:r>
              <a:rPr b="1" lang="en" sz="1600">
                <a:solidFill>
                  <a:schemeClr val="dk1"/>
                </a:solidFill>
              </a:rPr>
              <a:t>"Начать"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Следуйте инструкциям для настройки двухфакторной аутентификации.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2: Создайте приложение-пароль</a:t>
            </a:r>
            <a:endParaRPr/>
          </a:p>
        </p:txBody>
      </p:sp>
      <p:pic>
        <p:nvPicPr>
          <p:cNvPr descr="preencoded.png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Перейдите на </a:t>
            </a:r>
            <a:r>
              <a:rPr lang="en" sz="14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страницу настроек аккаунта Google</a:t>
            </a:r>
            <a:r>
              <a:rPr lang="en" sz="1400">
                <a:solidFill>
                  <a:schemeClr val="dk1"/>
                </a:solidFill>
              </a:rPr>
              <a:t> (кликабельно).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Выберите </a:t>
            </a:r>
            <a:r>
              <a:rPr b="1" lang="en" sz="1400">
                <a:solidFill>
                  <a:schemeClr val="dk1"/>
                </a:solidFill>
              </a:rPr>
              <a:t>"Безопасность"</a:t>
            </a:r>
            <a:r>
              <a:rPr lang="en" sz="1400">
                <a:solidFill>
                  <a:schemeClr val="dk1"/>
                </a:solidFill>
              </a:rPr>
              <a:t> в левом меню.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 разделе </a:t>
            </a:r>
            <a:r>
              <a:rPr b="1" lang="en" sz="1400">
                <a:solidFill>
                  <a:schemeClr val="dk1"/>
                </a:solidFill>
              </a:rPr>
              <a:t>"Вход в Google"</a:t>
            </a:r>
            <a:r>
              <a:rPr lang="en" sz="1400">
                <a:solidFill>
                  <a:schemeClr val="dk1"/>
                </a:solidFill>
              </a:rPr>
              <a:t> найдите </a:t>
            </a:r>
            <a:r>
              <a:rPr b="1" lang="en" sz="1400">
                <a:solidFill>
                  <a:schemeClr val="dk1"/>
                </a:solidFill>
              </a:rPr>
              <a:t>"Пароли приложений"</a:t>
            </a:r>
            <a:r>
              <a:rPr lang="en" sz="1400">
                <a:solidFill>
                  <a:schemeClr val="dk1"/>
                </a:solidFill>
              </a:rPr>
              <a:t> и нажмите </a:t>
            </a:r>
            <a:r>
              <a:rPr b="1" lang="en" sz="1400">
                <a:solidFill>
                  <a:schemeClr val="dk1"/>
                </a:solidFill>
              </a:rPr>
              <a:t>"Начать"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Вам будет предложено ввести пароль от вашего аккаунта </a:t>
            </a:r>
            <a:r>
              <a:rPr b="1" lang="en" sz="1400">
                <a:solidFill>
                  <a:schemeClr val="dk1"/>
                </a:solidFill>
              </a:rPr>
              <a:t>Google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Выберите </a:t>
            </a:r>
            <a:r>
              <a:rPr b="1" lang="en" sz="1400">
                <a:solidFill>
                  <a:schemeClr val="dk1"/>
                </a:solidFill>
              </a:rPr>
              <a:t>"Другое"</a:t>
            </a:r>
            <a:r>
              <a:rPr lang="en" sz="1400">
                <a:solidFill>
                  <a:schemeClr val="dk1"/>
                </a:solidFill>
              </a:rPr>
              <a:t> в выпадающем списке и введите имя вашего приложения (например, </a:t>
            </a:r>
            <a:r>
              <a:rPr b="1" lang="en" sz="1400">
                <a:solidFill>
                  <a:schemeClr val="dk1"/>
                </a:solidFill>
              </a:rPr>
              <a:t>"Django App"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Нажмите </a:t>
            </a:r>
            <a:r>
              <a:rPr b="1" lang="en" sz="1400">
                <a:solidFill>
                  <a:schemeClr val="dk1"/>
                </a:solidFill>
              </a:rPr>
              <a:t>"Создать"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Скопируйте сгенерированный пароль. Этот пароль будет использоваться в настройках </a:t>
            </a:r>
            <a:r>
              <a:rPr i="1" lang="en" sz="1400">
                <a:solidFill>
                  <a:srgbClr val="A64D79"/>
                </a:solidFill>
              </a:rPr>
              <a:t>Django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Иногда в разделе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"Вход в Google"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 не видно пункта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"Пароли приложений"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. Тогда на него можно перейти по прямой ссылке:</a:t>
            </a:r>
            <a:b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</a:br>
            <a:r>
              <a:rPr lang="en" sz="1400" u="sng">
                <a:solidFill>
                  <a:srgbClr val="0000FF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https://myaccount.google.com/apppasswords</a:t>
            </a:r>
            <a:endParaRPr sz="1400">
              <a:solidFill>
                <a:srgbClr val="0000FF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3: Использование пароля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Пароль который вы получили теперь можно использовать в приложении </a:t>
            </a:r>
            <a:r>
              <a:rPr i="1" lang="en" sz="1400">
                <a:solidFill>
                  <a:srgbClr val="A64D79"/>
                </a:solidFill>
              </a:rPr>
              <a:t>Django</a:t>
            </a:r>
            <a:r>
              <a:rPr lang="en" sz="1400">
                <a:solidFill>
                  <a:schemeClr val="dk1"/>
                </a:solidFill>
              </a:rPr>
              <a:t>. Это как раз и есть параметр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400">
                <a:solidFill>
                  <a:schemeClr val="dk1"/>
                </a:solidFill>
              </a:rPr>
              <a:t> из предыдущих слайдов.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0" name="Google Shape;2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2" name="Google Shape;26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allauth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6550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django-allauth?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django-allauth</a:t>
            </a:r>
            <a:r>
              <a:rPr lang="en" sz="1600">
                <a:solidFill>
                  <a:schemeClr val="dk1"/>
                </a:solidFill>
              </a:rPr>
              <a:t> — это мощная библиотека для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которая предоставляет готовые решения для аутентификации, регистрации, управления учетными записями и интеграции с социальными сетями. Она поддерживает: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Регистрацию и вход через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username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Подтверждение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Вход через социальные сети (</a:t>
            </a:r>
            <a:r>
              <a:rPr b="1" lang="en" sz="1600">
                <a:solidFill>
                  <a:schemeClr val="dk1"/>
                </a:solidFill>
              </a:rPr>
              <a:t>Google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Facebook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GitHub </a:t>
            </a:r>
            <a:r>
              <a:rPr lang="en" sz="1600">
                <a:solidFill>
                  <a:schemeClr val="dk1"/>
                </a:solidFill>
              </a:rPr>
              <a:t>и др.).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Управление профилем пользователя.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Восстановление пароля.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6550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django-allauth</a:t>
            </a:r>
            <a:endParaRPr/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Готовые шаблоны:</a:t>
            </a:r>
            <a:r>
              <a:rPr lang="en" sz="1600">
                <a:solidFill>
                  <a:schemeClr val="dk1"/>
                </a:solidFill>
              </a:rPr>
              <a:t> Библиотека предоставляет базовые шаблоны для регистрации, входа, подтверждения email и других функций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Гибкость:</a:t>
            </a:r>
            <a:r>
              <a:rPr lang="en" sz="1600">
                <a:solidFill>
                  <a:schemeClr val="dk1"/>
                </a:solidFill>
              </a:rPr>
              <a:t> Легко настраивается под нужды проекта.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Интеграция с социальными сетями:</a:t>
            </a:r>
            <a:r>
              <a:rPr lang="en" sz="1600">
                <a:solidFill>
                  <a:schemeClr val="dk1"/>
                </a:solidFill>
              </a:rPr>
              <a:t> Поддержка </a:t>
            </a:r>
            <a:r>
              <a:rPr b="1" lang="en" sz="1600">
                <a:solidFill>
                  <a:schemeClr val="dk1"/>
                </a:solidFill>
              </a:rPr>
              <a:t>OAuth2</a:t>
            </a:r>
            <a:r>
              <a:rPr lang="en" sz="1600">
                <a:solidFill>
                  <a:schemeClr val="dk1"/>
                </a:solidFill>
              </a:rPr>
              <a:t> для входа через социальные сети.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Подтверждение email:</a:t>
            </a:r>
            <a:r>
              <a:rPr lang="en" sz="1600">
                <a:solidFill>
                  <a:schemeClr val="dk1"/>
                </a:solidFill>
              </a:rPr>
              <a:t> Встроенная поддержка подтверждения email через отправку писем.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необходимых пакетов</a:t>
            </a:r>
            <a:endParaRPr/>
          </a:p>
        </p:txBody>
      </p:sp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django-allauth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allauth и его зависимости в INSTALLED_APPS</a:t>
            </a:r>
            <a:endParaRPr/>
          </a:p>
        </p:txBody>
      </p:sp>
      <p:pic>
        <p:nvPicPr>
          <p:cNvPr descr="preencoded.png"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4" name="Google Shape;2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'django.contrib.sites'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Обязательно для allauth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'allauth.account'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'allauth.socialaccount'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Для интеграции с социальными сетями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dotenv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Настройте SITE_ID в settings.py</a:t>
            </a:r>
            <a:endParaRPr/>
          </a:p>
        </p:txBody>
      </p:sp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SITE_ID = 1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Убедитесь, что сайт создан в админке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http://127.0.0.1:8000/admin/sites/site/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</a:rPr>
              <a:t>— у вас может быть другой порт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доменное имя стоит </a:t>
            </a:r>
            <a:r>
              <a:rPr b="1" lang="en" sz="16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r>
              <a:rPr lang="en" sz="1600">
                <a:solidFill>
                  <a:schemeClr val="dk1"/>
                </a:solidFill>
              </a:rPr>
              <a:t>, то его надо сменить на тот адрес и порт под которым вы запускаете сервер.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0" y="1952619"/>
            <a:ext cx="5044224" cy="2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1" name="Google Shape;3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ACCOUNT_EMAIL_REQUIRED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Обязательный email при регистрации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ACCOUNT_EMAIL_VERIFICATION = </a:t>
            </a:r>
            <a:r>
              <a:rPr b="1" lang="en" sz="1400">
                <a:solidFill>
                  <a:srgbClr val="FFAB4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"mandatory"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Подтверждение email обязательно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ACCOUNT_AUTHENTICATION_METHOD = </a:t>
            </a:r>
            <a:r>
              <a:rPr b="1" lang="en" sz="1400">
                <a:solidFill>
                  <a:srgbClr val="FFAB4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Использовать email для входа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ACCOUNT_USERNAME_REQUIRED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Не требовать username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ACCOUNT_EMAIL_CONFIRMATION_EXPIRE_DAYS = 3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Срок действия ссылки подтверждения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ACCOUNT_LOGIN_ON_EMAIL_CONFIRMATION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Автовход после подтверждения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бэкенды аутентификации</a:t>
            </a:r>
            <a:endParaRPr/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AUTHENTICATION_BACKENDS = [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'django.contrib.auth.backends.ModelBackend'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Стандартный бэкенд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'allauth.account.auth_backends.AuthenticationBackend'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Бэкенд allauth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URL</a:t>
            </a:r>
            <a:endParaRPr/>
          </a:p>
        </p:txBody>
      </p:sp>
      <p:pic>
        <p:nvPicPr>
          <p:cNvPr descr="preencoded.png" id="326" name="Google Shape;3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Добавьте пути приложение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allauth</a:t>
            </a:r>
            <a:r>
              <a:rPr lang="en" sz="1600">
                <a:solidFill>
                  <a:schemeClr val="dk1"/>
                </a:solidFill>
              </a:rPr>
              <a:t> в главный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path, include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'accounts/'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include(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'allauth.urls'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)),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Основные URL allauth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6" name="Google Shape;3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4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8" name="Google Shape;338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Восстановление пароля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</a:t>
            </a:r>
            <a:endParaRPr/>
          </a:p>
        </p:txBody>
      </p:sp>
      <p:pic>
        <p:nvPicPr>
          <p:cNvPr descr="preencoded.png"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6" name="Google Shape;34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83979"/>
            <a:ext cx="9143999" cy="277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Последовательность</a:t>
            </a:r>
            <a:endParaRPr/>
          </a:p>
        </p:txBody>
      </p:sp>
      <p:pic>
        <p:nvPicPr>
          <p:cNvPr descr="preencoded.png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844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Запрос на восстановление пароля:</a:t>
            </a:r>
            <a:r>
              <a:rPr lang="en" sz="1600">
                <a:solidFill>
                  <a:schemeClr val="dk1"/>
                </a:solidFill>
              </a:rPr>
              <a:t> Пользователь отправляет свой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в форму восстановления пароля. Это инициирует процесс, и представление восстановления пароля (</a:t>
            </a:r>
            <a:r>
              <a:rPr b="1" lang="en" sz="1600">
                <a:solidFill>
                  <a:schemeClr val="dk1"/>
                </a:solidFill>
              </a:rPr>
              <a:t>ResetView</a:t>
            </a:r>
            <a:r>
              <a:rPr lang="en" sz="1600">
                <a:solidFill>
                  <a:schemeClr val="dk1"/>
                </a:solidFill>
              </a:rPr>
              <a:t>) запускает сервис отправки email (</a:t>
            </a:r>
            <a:r>
              <a:rPr b="1" lang="en" sz="1600">
                <a:solidFill>
                  <a:schemeClr val="dk1"/>
                </a:solidFill>
              </a:rPr>
              <a:t>EmailService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Отправка письма с ссылкой:</a:t>
            </a:r>
            <a:r>
              <a:rPr lang="en" sz="1600">
                <a:solidFill>
                  <a:schemeClr val="dk1"/>
                </a:solidFill>
              </a:rPr>
              <a:t> Сервис отправляет письмо на указанный email, содержащее ссылку для сброса пароля. Ссылка включает уникальный идентификатор пользователя (</a:t>
            </a:r>
            <a:r>
              <a:rPr b="1" lang="en" sz="1600">
                <a:solidFill>
                  <a:schemeClr val="dk1"/>
                </a:solidFill>
              </a:rPr>
              <a:t>uid</a:t>
            </a:r>
            <a:r>
              <a:rPr lang="en" sz="1600">
                <a:solidFill>
                  <a:schemeClr val="dk1"/>
                </a:solidFill>
              </a:rPr>
              <a:t>) и токен для подтверждения безопасности.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Переход по ссылке:</a:t>
            </a:r>
            <a:r>
              <a:rPr lang="en" sz="1600">
                <a:solidFill>
                  <a:schemeClr val="dk1"/>
                </a:solidFill>
              </a:rPr>
              <a:t> Пользователь переходит по ссылке в email, которая направляет его на страницу подтверждения восстановления пароля (</a:t>
            </a:r>
            <a:r>
              <a:rPr b="1" lang="en" sz="1600">
                <a:solidFill>
                  <a:schemeClr val="dk1"/>
                </a:solidFill>
              </a:rPr>
              <a:t>ResetConfirmView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Проверка токена и uid:</a:t>
            </a:r>
            <a:r>
              <a:rPr lang="en" sz="1600">
                <a:solidFill>
                  <a:schemeClr val="dk1"/>
                </a:solidFill>
              </a:rPr>
              <a:t> На странице подтверждения происходит проверка корректности токена и uid пользователя с базой данных пользователей (</a:t>
            </a:r>
            <a:r>
              <a:rPr b="1" lang="en" sz="1600">
                <a:solidFill>
                  <a:schemeClr val="dk1"/>
                </a:solidFill>
              </a:rPr>
              <a:t>UserDB</a:t>
            </a:r>
            <a:r>
              <a:rPr lang="en" sz="1600">
                <a:solidFill>
                  <a:schemeClr val="dk1"/>
                </a:solidFill>
              </a:rPr>
              <a:t>). Если данные верны, показывается форма для ввода нового пароля.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Ввод нового пароля:</a:t>
            </a:r>
            <a:r>
              <a:rPr lang="en" sz="1600">
                <a:solidFill>
                  <a:schemeClr val="dk1"/>
                </a:solidFill>
              </a:rPr>
              <a:t> Пользователь вводит новый пароль, который затем сохраняется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844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Успешное завершение:</a:t>
            </a:r>
            <a:r>
              <a:rPr lang="en" sz="1600">
                <a:solidFill>
                  <a:schemeClr val="dk1"/>
                </a:solidFill>
              </a:rPr>
              <a:t> После успешного обновления пароля пользователь перенаправляется на страницу с уведомлением об успешном восстановлении пароля.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5" name="Google Shape;3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полного цикла регистрации и аутентификации через allauth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Навигация</a:t>
            </a:r>
            <a:endParaRPr/>
          </a:p>
        </p:txBody>
      </p:sp>
      <p:pic>
        <p:nvPicPr>
          <p:cNvPr descr="preencoded.png" id="372" name="Google Shape;3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3" name="Google Shape;3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Маршруты:</a:t>
            </a:r>
            <a:r>
              <a:rPr lang="en" sz="1600">
                <a:solidFill>
                  <a:schemeClr val="dk1"/>
                </a:solidFill>
              </a:rPr>
              <a:t> Все пути начинаются с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</a:t>
            </a:r>
            <a:r>
              <a:rPr lang="en" sz="1600">
                <a:solidFill>
                  <a:schemeClr val="dk1"/>
                </a:solidFill>
              </a:rPr>
              <a:t>...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Представления:</a:t>
            </a:r>
            <a:r>
              <a:rPr lang="en" sz="1600">
                <a:solidFill>
                  <a:schemeClr val="dk1"/>
                </a:solidFill>
              </a:rPr>
              <a:t> Кастомные классы, наследуют стандартные представления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Allauth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Шаблоны:</a:t>
            </a:r>
            <a:r>
              <a:rPr lang="en" sz="1600">
                <a:solidFill>
                  <a:schemeClr val="dk1"/>
                </a:solidFill>
              </a:rPr>
              <a:t> Все шаблоны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</a:t>
            </a:r>
            <a:r>
              <a:rPr lang="en" sz="1600">
                <a:solidFill>
                  <a:schemeClr val="dk1"/>
                </a:solidFill>
              </a:rPr>
              <a:t>, наследуют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Единый стиль, навигационное меню, понятные сообщения.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</a:t>
            </a:r>
            <a:endParaRPr/>
          </a:p>
        </p:txBody>
      </p:sp>
      <p:pic>
        <p:nvPicPr>
          <p:cNvPr descr="preencoded.png" id="380" name="Google Shape;38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1" name="Google Shape;38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/accounts/signup/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CustomSignupView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SignupView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templates/account/signup.html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Форма регистрации. После заполнения — письмо с подтверждением.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(от англ. </a:t>
            </a:r>
            <a:r>
              <a:rPr b="1" lang="en" sz="1600">
                <a:solidFill>
                  <a:schemeClr val="dk1"/>
                </a:solidFill>
              </a:rPr>
              <a:t>environment</a:t>
            </a:r>
            <a:r>
              <a:rPr lang="en" sz="1600">
                <a:solidFill>
                  <a:schemeClr val="dk1"/>
                </a:solidFill>
              </a:rPr>
              <a:t>, «окружение») — это текстовый файл, который содержит переменные окружения, необходимые для работы вашего приложения. Его основное назначение — хранить конфиденциальные или специфичные для среды выполнения параметры (например, ключи </a:t>
            </a:r>
            <a:r>
              <a:rPr b="1" lang="en" sz="1600">
                <a:solidFill>
                  <a:schemeClr val="dk1"/>
                </a:solidFill>
              </a:rPr>
              <a:t>API</a:t>
            </a:r>
            <a:r>
              <a:rPr lang="en" sz="1600">
                <a:solidFill>
                  <a:schemeClr val="dk1"/>
                </a:solidFill>
              </a:rPr>
              <a:t>, настройки базы данных, секреты, пароли и т.д.) отдельно от исходного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позволяет: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Разделить код и конфигурацию. Конфигурационные данные можно изменять, не трогая сам код.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Повысить безопасность. Конфиденциальная информация (например, секретные ключи) не хранится в репозитории, если добавить файл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Упростить настройку окружения. Для разных сред (разработка, тестирование, продакшн) можно использовать разные файлы .env или передавать переменные окружения через систему.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Вход</a:t>
            </a:r>
            <a:endParaRPr/>
          </a:p>
        </p:txBody>
      </p:sp>
      <p:pic>
        <p:nvPicPr>
          <p:cNvPr descr="preencoded.png" id="388" name="Google Shape;3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9" name="Google Shape;38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/accounts/login/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CustomLoginView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LoginView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templates/account/login.html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Форма входа. Показывает ошибки при неверных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Подтверждение Email</a:t>
            </a:r>
            <a:endParaRPr/>
          </a:p>
        </p:txBody>
      </p:sp>
      <p:pic>
        <p:nvPicPr>
          <p:cNvPr descr="preencoded.png" id="396" name="Google Shape;3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7" name="Google Shape;397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/accounts/confirm-email/&lt;str:key&gt;/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CustomConfirmEmailView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ConfirmEmailView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templates/account/confirm_email.html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Сообщение </a:t>
            </a:r>
            <a:r>
              <a:rPr b="1" lang="en" sz="1600">
                <a:solidFill>
                  <a:schemeClr val="dk1"/>
                </a:solidFill>
              </a:rPr>
              <a:t>"Email подтвержден"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"Ссылка недействительна"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Запрос сброса пароля</a:t>
            </a:r>
            <a:endParaRPr/>
          </a:p>
        </p:txBody>
      </p:sp>
      <p:pic>
        <p:nvPicPr>
          <p:cNvPr descr="preencoded.png" id="404" name="Google Shape;4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5" name="Google Shape;40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Маршрут: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/accounts/password/reset/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CustomPasswordResetView</a:t>
            </a:r>
            <a:r>
              <a:rPr lang="en" sz="1600">
                <a:solidFill>
                  <a:schemeClr val="dk1"/>
                </a:solidFill>
              </a:rPr>
              <a:t> (наследует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PasswordResetView</a:t>
            </a:r>
            <a:r>
              <a:rPr lang="en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templates/account/password_reset.html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Для пользователя:</a:t>
            </a:r>
            <a:r>
              <a:rPr lang="en" sz="1600">
                <a:solidFill>
                  <a:schemeClr val="dk1"/>
                </a:solidFill>
              </a:rPr>
              <a:t> Форма ввода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. После отправки — сообщение </a:t>
            </a:r>
            <a:r>
              <a:rPr b="1" lang="en" sz="1600">
                <a:solidFill>
                  <a:schemeClr val="dk1"/>
                </a:solidFill>
              </a:rPr>
              <a:t>"Проверьте почту"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Ввод нового пароля</a:t>
            </a:r>
            <a:endParaRPr/>
          </a:p>
        </p:txBody>
      </p:sp>
      <p:pic>
        <p:nvPicPr>
          <p:cNvPr descr="preencoded.png" id="412" name="Google Shape;4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3" name="Google Shape;41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Маршрут: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/accounts/password/reset/key/q-set-password/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Представление: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CustomPasswordResetFromKeyView</a:t>
            </a:r>
            <a:r>
              <a:rPr lang="en" sz="1500">
                <a:solidFill>
                  <a:schemeClr val="dk1"/>
                </a:solidFill>
              </a:rPr>
              <a:t> (наследует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PasswordResetFromKeyView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Шаблон: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templates/account/password_reset_from_key.html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Для пользователя:</a:t>
            </a:r>
            <a:r>
              <a:rPr lang="en" sz="1500">
                <a:solidFill>
                  <a:schemeClr val="dk1"/>
                </a:solidFill>
              </a:rPr>
              <a:t> Форма ввода нового пароля. Показывает ошибки, если пароль неверный.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Успешный сброс</a:t>
            </a:r>
            <a:endParaRPr/>
          </a:p>
        </p:txBody>
      </p:sp>
      <p:pic>
        <p:nvPicPr>
          <p:cNvPr descr="preencoded.png" id="420" name="Google Shape;4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Маршрут: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/accounts/password/reset/key/done/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Представление: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CustomPasswordResetFromKeyDoneView</a:t>
            </a:r>
            <a:r>
              <a:rPr lang="en" sz="1300">
                <a:solidFill>
                  <a:schemeClr val="dk1"/>
                </a:solidFill>
              </a:rPr>
              <a:t> (наследует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PasswordResetFromKeyDoneView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Шаблон: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templates/account/password_reset_from_key_done.html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Для пользователя:</a:t>
            </a:r>
            <a:r>
              <a:rPr lang="en" sz="1300">
                <a:solidFill>
                  <a:schemeClr val="dk1"/>
                </a:solidFill>
              </a:rPr>
              <a:t> Сообщение </a:t>
            </a:r>
            <a:r>
              <a:rPr b="1" lang="en" sz="1300">
                <a:solidFill>
                  <a:schemeClr val="dk1"/>
                </a:solidFill>
              </a:rPr>
              <a:t>"Пароль изменен. Теперь можно войти"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28" name="Google Shape;42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30" name="Google Shape;430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5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32" name="Google Shape;432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Context Processor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Проблема</a:t>
            </a:r>
            <a:endParaRPr/>
          </a:p>
        </p:txBody>
      </p:sp>
      <p:pic>
        <p:nvPicPr>
          <p:cNvPr descr="preencoded.png" id="439" name="Google Shape;43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0" name="Google Shape;44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Передача одних и тех же данных в каждом представлении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Использование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get_context_data()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CBV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Дублирование кода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Лишние запросы к базе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Проблемы производительности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len(Article.objects.all())</a:t>
            </a:r>
            <a:r>
              <a:rPr lang="en" sz="1600">
                <a:solidFill>
                  <a:schemeClr val="dk1"/>
                </a:solidFill>
              </a:rPr>
              <a:t> загружает все статьи в память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Category.objects.all()</a:t>
            </a:r>
            <a:r>
              <a:rPr lang="en" sz="1600">
                <a:solidFill>
                  <a:schemeClr val="dk1"/>
                </a:solidFill>
              </a:rPr>
              <a:t> создаёт лишние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Как решить? → Context Processor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Context Processor?</a:t>
            </a:r>
            <a:endParaRPr/>
          </a:p>
        </p:txBody>
      </p:sp>
      <p:pic>
        <p:nvPicPr>
          <p:cNvPr descr="preencoded.png" id="447" name="Google Shape;44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8" name="Google Shape;44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Context Processor</a:t>
            </a:r>
            <a:r>
              <a:rPr lang="en" sz="1600">
                <a:solidFill>
                  <a:schemeClr val="dk1"/>
                </a:solidFill>
              </a:rPr>
              <a:t> – это функция, которая автоматически добавляет данные в контекст всех шаблонов.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Убирает дублирование кода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Обеспечивает автоматическую доступность контекста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Оптимизирует производительность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 использования: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Глобальное меню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Количество пользователей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Количество статей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Категории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создать Context Processor?</a:t>
            </a:r>
            <a:endParaRPr/>
          </a:p>
        </p:txBody>
      </p:sp>
      <p:pic>
        <p:nvPicPr>
          <p:cNvPr descr="preencoded.png" id="455" name="Google Shape;45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6" name="Google Shape;45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Создаём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context_processors.py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1600">
                <a:solidFill>
                  <a:schemeClr val="dk1"/>
                </a:solidFill>
              </a:rPr>
              <a:t>, в который переносим всё меню из миксина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BaseMixin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news/views.py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django.contrib.auth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get_user_model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django.core.cache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cache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news.models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Article, Category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global_context(request):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словарь с меню из BaseMixin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Что делает этот код?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Загружает количество пользователей и статей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Кеширует список категорий (на 15 минут)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Передаёт статичное меню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Подключаем Context Processor</a:t>
            </a:r>
            <a:endParaRPr/>
          </a:p>
        </p:txBody>
      </p:sp>
      <p:pic>
        <p:nvPicPr>
          <p:cNvPr descr="preencoded.png" id="463" name="Google Shape;46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4" name="Google Shape;46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Добавляем его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TEMPLATES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"BACKEND"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"django.template.backends.django.DjangoTemplates"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"DIRS"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[BASE_DIR /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"templates"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"APP_DIRS"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"OPTIONS"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"context_processors"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"django.template.context_processors.request"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"django.contrib.auth.context_processors.auth"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"django.contrib.messages.context_processors.messages"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ews.context_processors.global_context"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ЗДЕСЬ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файла .env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корне вашего проекта создайте файл с именем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и запишите в него пары ключ-значение в формате: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Пример файла .env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DEBUG=True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SECRET_KEY=ваш_секретный_ключ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DATABASE_URL=postgres://user:password@localhost:5432/mydatabase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Каждая строка задаёт одну переменную окружения, где до знака = — имя переменной, после — её значение.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в шаблонах и представлениях</a:t>
            </a:r>
            <a:endParaRPr/>
          </a:p>
        </p:txBody>
      </p:sp>
      <p:pic>
        <p:nvPicPr>
          <p:cNvPr descr="preencoded.png" id="471" name="Google Shape;47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2" name="Google Shape;472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Теперь из представлений можно убрать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BaseMixin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шаблонах можно использовать те же переменные что и были: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пользователей: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users_count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новостей: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news_count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79" name="Google Shape;47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81" name="Google Shape;48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6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83" name="Google Shape;483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OAuth 2.0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2.0</a:t>
            </a:r>
            <a:endParaRPr/>
          </a:p>
        </p:txBody>
      </p:sp>
      <p:pic>
        <p:nvPicPr>
          <p:cNvPr descr="preencoded.png" id="490" name="Google Shape;49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1" name="Google Shape;49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OAuth 2.0 — это протокол авторизации (иногда его называют «протоколом делегированной авторизации»), который позволяет одному приложению (клиенту) получить ограниченный доступ к ресурсам или действиям другого приложения (ресурс-сервера) от имени пользователя, не передавая при этом непосредственно логин и пароль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Зачем нужен OAuth 2.0?</a:t>
            </a:r>
            <a:endParaRPr/>
          </a:p>
        </p:txBody>
      </p:sp>
      <p:pic>
        <p:nvPicPr>
          <p:cNvPr descr="preencoded.png" id="498" name="Google Shape;4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9" name="Google Shape;49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Безопасная делегированная авторизация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Главная идея в том, что пользователь не раскрывает свои учётные данные (логин и пароль) стороннему приложению. Вместо этого выдаётся специальный набор временных ключей (токенов), которые позволяют получить доступ только к конкретным ресурсам и в пределах определённых прав (scope).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Упрощённый пользовательский опыт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Пользователю не нужно регистрироваться заново и вводить пароль на каждом сервисе — он может «войти через Google», «войти через Facebook» и т. п. При этом пользователь соглашается (даёт consent) на то, что клиент получит доступ к определённым данным: например, к email-адресу или профилю.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Гибкое управление доступом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Приложение-клиент может запрашивать разные уровни доступа к ресурсам (т.н. scopes), и администратор ресурса или сам пользователь может выдавать разный набор прав в зависимости от условий.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Контроль и отзыв токенов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Поскольку используется система временных токенов, администратор или пользователь может в любой момент отозвать доступ (например, если приложение скомпрометировано или доступ больше не нужен). Пользователь не передаёт стороннему приложению свой пароль напрямую, а потому риски снижаются.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Роли в OAuth 2.0</a:t>
            </a:r>
            <a:endParaRPr/>
          </a:p>
        </p:txBody>
      </p:sp>
      <p:pic>
        <p:nvPicPr>
          <p:cNvPr descr="preencoded.png" id="506" name="Google Shape;50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7" name="Google Shape;50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Resource Owner (Владелец ресурса / Пользователь)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Тот, кто владеет данными или ресурсами, к которым нужно получить доступ. Обычно это реальный пользователь, который управляет своими данными.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Client (Клиентское приложение)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Приложение, которое хочет получить доступ к ресурсам пользователя (для предоставления какой-то услуги или функционала). Оно не должно хранить или знать пароль пользователя, а вместо этого использует токены.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Authorization Server (Сервер авторизации)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Сторона, которая проверяет учётные данные пользователя (например, через логин/пароль) и решает, выдавать ли клиенту токены доступа. Пример: Google OAuth Server, Facebook Login, Github OAuth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Resource Server (Сервер ресурсов)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Сервер, где расположены защищённые данные или API. Он доверяет серверу авторизации, проверяет валидность токенов и выдаёт доступ только при наличии корректных прав (scope).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«потоки» (Flows) в OAuth 2.0</a:t>
            </a:r>
            <a:endParaRPr/>
          </a:p>
        </p:txBody>
      </p:sp>
      <p:pic>
        <p:nvPicPr>
          <p:cNvPr descr="preencoded.png" id="514" name="Google Shape;51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5" name="Google Shape;51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Authorization Code Flow (Поток кода авторизации)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Самый популярный и безопасный сценарий, особенно для веб-приложений. Пользователь перенаправляется на сервер авторизации, где проходит аутентификацию. После подтверждения пользователь возвращается в клиентское приложение с временным кодом, который клиент «обменивает» у сервера авторизации на токен доступа (access token).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Implicit Flow (Имплицитный поток)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Устаревающий вариант, применялся для SPA (Single Page Application), когда невозможно безопасно хранить секрет клиента (client_secret). Токен возвращался напрямую в браузер. Сейчас часто заменяется на PKCE или другие механизмы.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Resource Owner Password Credentials Flow (Парольный поток)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Ранее использовался, когда у клиента и сервера есть большая степень доверия, и пользователь действительно передаёт логин/пароль приложению напрямую. Сейчас этот поток считается менее безопасным, т.к. подразумевает доверие клиента к паролю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Client Credentials Flow (Поток учётных данных клиента)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Применяется, когда нет «пользователя», а нужно дать доступ к ресурсу самому приложению (machine-to-machine). Например, микросервису нужно получить доступ к другому микросервису. В таком случае используются учётные данные приложения (client_id и client_secret).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PKCE (Proof Key for Code Exchange)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расширение Authorization Code Flow, повышающее безопасность для SPA и мобильных приложений. Позволяет избежать угона кода (code interception attack) за счёт дополнительного параметра code_verifier и его хэша code_challenge.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 возможности OAuth 2.0</a:t>
            </a:r>
            <a:endParaRPr/>
          </a:p>
        </p:txBody>
      </p:sp>
      <p:pic>
        <p:nvPicPr>
          <p:cNvPr descr="preencoded.png" id="522" name="Google Shape;52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3" name="Google Shape;52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Минимизация рисков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Пользователь не передаёт пароль внешнему приложению, поэтому даже если приложение скомпрометировано, злоумышленники получат лишь временный токен, дающий ограниченный доступ.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Удобство масштабирования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OAuth 2.0 — открытый стандарт, существуют готовые библиотеки, серверы авторизации, учебные материалы. Легко внедрить в своё приложение.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Гранулированность доступа (Scopes)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Можно запрашивать и выдавать доступ только к конкретным ресурсам. Например, одно приложение получит доступ только к email, другое — только к фотографиям.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Поддержка различных платформ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Подходит для веб-приложений, мобильных приложений (iOS, Android), десктопных программ и взаимодействия сервер-сервер.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Управление временем жизни и отзывом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Access Token обычно «живёт» недолго (минуты или часы). При необходимости используют Refresh Token для обновления. Владелец ресурса может отозвать токены, тем самым быстро блокируя доступ.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9"/>
          <p:cNvSpPr txBox="1"/>
          <p:nvPr>
            <p:ph type="title"/>
          </p:nvPr>
        </p:nvSpPr>
        <p:spPr>
          <a:xfrm>
            <a:off x="299638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</a:t>
            </a:r>
            <a:endParaRPr/>
          </a:p>
        </p:txBody>
      </p:sp>
      <p:pic>
        <p:nvPicPr>
          <p:cNvPr descr="preencoded.png" id="530" name="Google Shape;53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1" name="Google Shape;531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4574" y="465500"/>
            <a:ext cx="5354850" cy="46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шагов</a:t>
            </a:r>
            <a:endParaRPr/>
          </a:p>
        </p:txBody>
      </p:sp>
      <p:pic>
        <p:nvPicPr>
          <p:cNvPr descr="preencoded.png" id="538" name="Google Shape;53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9" name="Google Shape;539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Resource Owner (Пользователь) → Client (Клиентское приложение):</a:t>
            </a:r>
            <a:r>
              <a:rPr lang="en" sz="1200">
                <a:solidFill>
                  <a:schemeClr val="dk1"/>
                </a:solidFill>
              </a:rPr>
              <a:t> Пользователь пытается получить доступ к защищённому ресурсу.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Client → Authorization Server:</a:t>
            </a:r>
            <a:r>
              <a:rPr lang="en" sz="1200">
                <a:solidFill>
                  <a:schemeClr val="dk1"/>
                </a:solidFill>
              </a:rPr>
              <a:t> Клиент понимает, что ему нужен токен, и перенаправляет пользователя на сервер авторизации с запросом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response_type=code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Authorization Server → Resource Owner:</a:t>
            </a:r>
            <a:r>
              <a:rPr lang="en" sz="1200">
                <a:solidFill>
                  <a:schemeClr val="dk1"/>
                </a:solidFill>
              </a:rPr>
              <a:t> Сервер авторизации просит пользователя ввести учётные данные и дать согласие на доступ.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Resource Owner → Authorization Server:</a:t>
            </a:r>
            <a:r>
              <a:rPr lang="en" sz="1200">
                <a:solidFill>
                  <a:schemeClr val="dk1"/>
                </a:solidFill>
              </a:rPr>
              <a:t> Пользователь подтверждает логин/пароль (или иные факторы аутентификации) и согласие.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Authorization Server → Client:</a:t>
            </a:r>
            <a:r>
              <a:rPr lang="en" sz="1200">
                <a:solidFill>
                  <a:schemeClr val="dk1"/>
                </a:solidFill>
              </a:rPr>
              <a:t> После успешной аутентификации сервер возвращает в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redirect_uri</a:t>
            </a:r>
            <a:r>
              <a:rPr lang="en" sz="1200">
                <a:solidFill>
                  <a:schemeClr val="dk1"/>
                </a:solidFill>
              </a:rPr>
              <a:t> код авторизации (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Authorization Code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Client → Authorization Server:</a:t>
            </a:r>
            <a:r>
              <a:rPr lang="en" sz="1200">
                <a:solidFill>
                  <a:schemeClr val="dk1"/>
                </a:solidFill>
              </a:rPr>
              <a:t> Клиент обменивает полученный код на токен(ы), передавая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client_id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client_secret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redirect_uri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Authorization Server → Client:</a:t>
            </a:r>
            <a:r>
              <a:rPr lang="en" sz="1200">
                <a:solidFill>
                  <a:schemeClr val="dk1"/>
                </a:solidFill>
              </a:rPr>
              <a:t> Возвращает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access_token</a:t>
            </a:r>
            <a:r>
              <a:rPr lang="en" sz="1200">
                <a:solidFill>
                  <a:schemeClr val="dk1"/>
                </a:solidFill>
              </a:rPr>
              <a:t> (и при необходимости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refresh_token</a:t>
            </a:r>
            <a:r>
              <a:rPr lang="en" sz="1200">
                <a:solidFill>
                  <a:schemeClr val="dk1"/>
                </a:solidFill>
              </a:rPr>
              <a:t>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Client → Resource Server:</a:t>
            </a:r>
            <a:r>
              <a:rPr lang="en" sz="1200">
                <a:solidFill>
                  <a:schemeClr val="dk1"/>
                </a:solidFill>
              </a:rPr>
              <a:t> Клиент запрашивает ресурс, указывая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access_token</a:t>
            </a:r>
            <a:r>
              <a:rPr lang="en" sz="1200">
                <a:solidFill>
                  <a:schemeClr val="dk1"/>
                </a:solidFill>
              </a:rPr>
              <a:t> в заголовке </a:t>
            </a:r>
            <a:r>
              <a:rPr b="1" lang="en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Authorization: Bearer</a:t>
            </a:r>
            <a:r>
              <a:rPr lang="en" sz="1200">
                <a:solidFill>
                  <a:schemeClr val="dk1"/>
                </a:solidFill>
              </a:rPr>
              <a:t> ....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AutoNum type="arabicPeriod"/>
            </a:pPr>
            <a:r>
              <a:rPr i="1" lang="en" sz="1200">
                <a:solidFill>
                  <a:schemeClr val="dk1"/>
                </a:solidFill>
              </a:rPr>
              <a:t>Resource Server → Client:</a:t>
            </a:r>
            <a:r>
              <a:rPr lang="en" sz="1200">
                <a:solidFill>
                  <a:schemeClr val="dk1"/>
                </a:solidFill>
              </a:rPr>
              <a:t> При валидном токене сервер возвращает защищённые данные.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</a:t>
            </a:r>
            <a:endParaRPr/>
          </a:p>
        </p:txBody>
      </p:sp>
      <p:pic>
        <p:nvPicPr>
          <p:cNvPr descr="preencoded.png" id="546" name="Google Shape;54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7" name="Google Shape;547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OAuth 2.0 — это гибкий и широко используемый стандарт делегированной авторизации, позволяющий приложениям безопасно получать доступ к ресурсам (данным или функциям) от имени пользователя, не раскрывая его пароля. Он решает актуальные задачи единого входа (Single Sign-On), объединения сервисов и API, а также обеспечивает тонкую настройку прав доступа, что делает его важным компонентом в современном вебе и в корпоративных сетях.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Загрузка переменных из .env в приложение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Чтобы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-приложение могло загрузить эти переменные в окружение, удобно использовать пакет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python-dotenv</a:t>
            </a:r>
            <a:r>
              <a:rPr lang="en" sz="1600">
                <a:solidFill>
                  <a:schemeClr val="dk1"/>
                </a:solidFill>
              </a:rPr>
              <a:t>. Он автоматически считывает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и добавляет переменные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Установка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python-dotenv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python-dotenv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554" name="Google Shape;55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7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9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56" name="Google Shape;55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7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58" name="Google Shape;558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Распределение прав доступа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Базовая модель пользователей и групп:</a:t>
            </a:r>
            <a:br>
              <a:rPr lang="en"/>
            </a:br>
            <a:r>
              <a:rPr lang="en"/>
              <a:t>Пользователи (User)</a:t>
            </a:r>
            <a:endParaRPr/>
          </a:p>
        </p:txBody>
      </p:sp>
      <p:pic>
        <p:nvPicPr>
          <p:cNvPr descr="preencoded.png" id="565" name="Google Shape;56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6" name="Google Shape;56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Django предоставляет модель User (по умолчанию в django.contrib.auth.models), которая содержит основные поля для аутентификации: username, email, password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Также в Django есть понятия is_staff, is_superuser и is_active: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is_superuser=True даёт все мыслимые права без ограничений.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is_staff=True обычно означает, что пользователь может входить в админ-панель (но не обязательно имеет все права).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is_active=False — значит, что пользователь деактивирован (не может аутентифицироваться).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Базовая модель пользователей и групп:</a:t>
            </a:r>
            <a:br>
              <a:rPr lang="en"/>
            </a:br>
            <a:r>
              <a:rPr lang="en"/>
              <a:t>Группы (Group)</a:t>
            </a:r>
            <a:endParaRPr/>
          </a:p>
        </p:txBody>
      </p:sp>
      <p:pic>
        <p:nvPicPr>
          <p:cNvPr descr="preencoded.png" id="573" name="Google Shape;57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4" name="Google Shape;574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</a:t>
            </a:r>
            <a:r>
              <a:rPr lang="en" sz="1600">
                <a:solidFill>
                  <a:schemeClr val="dk1"/>
                </a:solidFill>
              </a:rPr>
              <a:t>руппы — это способ объединять пользователей и назначать им общие права.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группе назначить набор прав (например, «может добавлять статьи», «может просматривать отчёты»), то все участники этой группы автоматически получают эти права.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Удобно использовать, когда нужно массово управлять правами сотрудников, команд и т. п.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прав (permissions)</a:t>
            </a:r>
            <a:r>
              <a:rPr lang="en"/>
              <a:t>:</a:t>
            </a:r>
            <a:br>
              <a:rPr lang="en"/>
            </a:br>
            <a:r>
              <a:rPr lang="en"/>
              <a:t>Стандартные права на уровне моделей</a:t>
            </a:r>
            <a:endParaRPr/>
          </a:p>
        </p:txBody>
      </p:sp>
      <p:pic>
        <p:nvPicPr>
          <p:cNvPr descr="preencoded.png" id="581" name="Google Shape;58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2" name="Google Shape;58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Django автоматически генерирует для каждой модели 4 базовых права: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add_&lt;modelname&gt; (например, add_article)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change_&lt;modelname&gt; (например, change_article)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delete_&lt;modelname&gt; (например, delete_article)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view_&lt;modelname&gt; (начиная с Django 2.1; например, view_article)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Эти права относятся ко всем объектам данной модели, то есть, если у пользователя есть право change_article, он может изменять все объекты Article.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прав (permissions):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Кастомные (пользовательские) права</a:t>
            </a:r>
            <a:endParaRPr/>
          </a:p>
        </p:txBody>
      </p:sp>
      <p:pic>
        <p:nvPicPr>
          <p:cNvPr descr="preencoded.png" id="589" name="Google Shape;58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0" name="Google Shape;590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требуется добавить нестандартные права (например, «может публиковать статью», «может одобрять комментарии» и т. п.), это можно сделать в Meta класса модели: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 Article(models.Model):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title = models.CharField(max_length=200)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class Meta: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permissions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("publish_article", "Can publish article"),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("archive_article", "Can archive article"),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этого вы сможете использовать их в коде как user.has_perm("app_label.publish_article").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Важно: при добавлении новых прав нужно выполнить python manage.py migrate (или python manage.py makemigrations + migrate), чтобы Django зарегистрировал эти права в базе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прав в коде</a:t>
            </a:r>
            <a:r>
              <a:rPr lang="en"/>
              <a:t>:</a:t>
            </a:r>
            <a:br>
              <a:rPr lang="en"/>
            </a:br>
            <a:r>
              <a:rPr lang="en"/>
              <a:t>Метод has_perm()</a:t>
            </a:r>
            <a:endParaRPr/>
          </a:p>
        </p:txBody>
      </p:sp>
      <p:pic>
        <p:nvPicPr>
          <p:cNvPr descr="preencoded.png" id="597" name="Google Shape;59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8" name="Google Shape;598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представлениях (views), в ваших моделях, в шаблонах можно проверять наличие прав примерно так: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 my_view(request):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if request.user.has_perm("myapp.publish_article"):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# пользователь имеет право "publish_article"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# нет права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…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Либо если это стандартные права, то, например: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request.user.has_perm("myapp.add_article")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request.user.has_perm("myapp.change_article")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request.user.has_perm("myapp.view_article")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8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прав в коде:</a:t>
            </a:r>
            <a:br>
              <a:rPr lang="en"/>
            </a:br>
            <a:r>
              <a:rPr lang="en"/>
              <a:t>Проверка прав в админке (Django Admin)</a:t>
            </a:r>
            <a:endParaRPr/>
          </a:p>
        </p:txBody>
      </p:sp>
      <p:pic>
        <p:nvPicPr>
          <p:cNvPr descr="preencoded.png" id="605" name="Google Shape;60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6" name="Google Shape;60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7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Django Admin тоже действует система прав. Если у пользователя нет права add_&lt;model&gt;, то он не увидит кнопку «Добавить». Если нет права change_&lt;model&gt;, он не сможет редактировать объекты и т. д.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прав в коде:</a:t>
            </a:r>
            <a:br>
              <a:rPr lang="en"/>
            </a:br>
            <a:r>
              <a:rPr lang="en"/>
              <a:t>Декораторы</a:t>
            </a:r>
            <a:endParaRPr/>
          </a:p>
        </p:txBody>
      </p:sp>
      <p:pic>
        <p:nvPicPr>
          <p:cNvPr descr="preencoded.png" id="613" name="Google Shape;6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4" name="Google Shape;614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Для ограничения доступа к определённым view-функциям или классам можно использовать декораторы: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@login_required — требует аутентификации.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@permission_required("myapp.publish_article") — требует конкретного права, иначе выдаст 403 (Forbidden).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 django.contrib.auth.decorators import login_required, permission_required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 django.http import HttpResponse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@login_required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@permission_required("myapp.publish_article", raise_exception=True)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 publish_article(request, article_id):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# Логика публикации статьи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HttpResponse("Статья опубликована!")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0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прав в коде:</a:t>
            </a:r>
            <a:br>
              <a:rPr lang="en"/>
            </a:br>
            <a:r>
              <a:rPr lang="en"/>
              <a:t>Mixin’ы</a:t>
            </a:r>
            <a:endParaRPr/>
          </a:p>
        </p:txBody>
      </p:sp>
      <p:pic>
        <p:nvPicPr>
          <p:cNvPr descr="preencoded.png" id="621" name="Google Shape;621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2" name="Google Shape;622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8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Также в классах-наследниках от View можно использовать mixin'ы из django.contrib.auth.mixins, например: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LoginRequiredMixin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PermissionRequiredMixin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 django.contrib.auth.mixins import LoginRequiredMixin, PermissionRequiredMixin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 django.views.generic import DetailView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 .models import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 ArticlePublishView(LoginRequiredMixin, PermissionRequiredMixin, DetailView):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permission_required = "myapp.publish_article"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"article_publish.html"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1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Распределение прав в Django Admin</a:t>
            </a:r>
            <a:endParaRPr/>
          </a:p>
        </p:txBody>
      </p:sp>
      <p:pic>
        <p:nvPicPr>
          <p:cNvPr descr="preencoded.png" id="629" name="Google Shape;62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0" name="Google Shape;63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Django Admin можно: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Создавать/редактировать пользователей (Users).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Добавлять и редактировать группы (Groups).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Выдавать группам права (Permissions).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Например, при редактировании группы «Контент-менеджеры» назначить: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</a:t>
            </a:r>
            <a:r>
              <a:rPr lang="en" sz="1600">
                <a:solidFill>
                  <a:schemeClr val="dk1"/>
                </a:solidFill>
              </a:rPr>
              <a:t>dd_article, change_article, delete_article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publish_article (кастомное право из модели)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 т. 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Соответственно, любой пользователь, которого поместили в эту группу «Контент-менеджеры», автоматически получает эти права.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в коде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dotenv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load_dotenv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Загружаем переменные из файла .env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#(по умолчанию ищется файл .env в текущей директории)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Получаем значение переменной из окружения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"DEBUG"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переменной нет, то будет "False"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"SECRET_KEY"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"DATABASE_URL"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f"DEBUG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f"SECRET_KEY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f"DATABASE_URL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2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Типичные подходы к распределению прав:</a:t>
            </a:r>
            <a:br>
              <a:rPr lang="en"/>
            </a:br>
            <a:r>
              <a:rPr lang="en"/>
              <a:t>Role-Based Access Control (RBAC)</a:t>
            </a:r>
            <a:endParaRPr/>
          </a:p>
        </p:txBody>
      </p:sp>
      <p:pic>
        <p:nvPicPr>
          <p:cNvPr descr="preencoded.png" id="637" name="Google Shape;63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8" name="Google Shape;63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8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Создаёте группы как «Роли» (например, «Менеджер», «Редактор», «Оператор», «Админ»).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Каждой группе назначаете набор прав.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Пользователей распределяете по группам.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 коде проверки прав часто сводятся к user.has_perm(...), где perms привязаны к ролям.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Типичные подходы к распределению прав:</a:t>
            </a:r>
            <a:br>
              <a:rPr lang="en"/>
            </a:br>
            <a:r>
              <a:rPr lang="en"/>
              <a:t>Attribute-Based Access Control (ABAC)</a:t>
            </a:r>
            <a:endParaRPr/>
          </a:p>
        </p:txBody>
      </p:sp>
      <p:pic>
        <p:nvPicPr>
          <p:cNvPr descr="preencoded.png" id="645" name="Google Shape;645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6" name="Google Shape;646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8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Более гибкая система, где при доступе проверяются свойства пользователя и ресурса (атрибуты), например: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«Пользователь из отдела маркетинга может редактировать статьи, если статья ещё не опубликована».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Можно реализовать в Django вручную или использовать библиотеки (например, rules).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8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Типичные подходы к распределению прав:</a:t>
            </a:r>
            <a:br>
              <a:rPr lang="en"/>
            </a:br>
            <a:r>
              <a:rPr lang="en"/>
              <a:t>Object-Level Permissions</a:t>
            </a:r>
            <a:endParaRPr/>
          </a:p>
        </p:txBody>
      </p:sp>
      <p:pic>
        <p:nvPicPr>
          <p:cNvPr descr="preencoded.png" id="653" name="Google Shape;65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4" name="Google Shape;65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Когда нужно проверять доступ к конкретным объектам (каждая статья, заказ, документ).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Либо пишем ручные проверки (article.author == request.user), либо подключаем django-guardian / django-rules.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</a:t>
            </a:r>
            <a:endParaRPr/>
          </a:p>
        </p:txBody>
      </p:sp>
      <p:pic>
        <p:nvPicPr>
          <p:cNvPr descr="preencoded.png" id="661" name="Google Shape;66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2" name="Google Shape;662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Django из коробки предоставляет базовую систему прав, основанную на модели (add, change, delete, view) и кастомных permissions.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Проверка прав может выполняться с помощью user.has_perm('app_label.permission_code'), декораторов, mixin’ов и прочих инструментов.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Группы упрощают массовое назначение прав.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объектного уровня существует несколько расширений (например, django-guardian).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 админке удобно управлять пользователями, группами и их правами.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Таким образом, распределение прав доступа в Django можно настроить от простого (роль + стандартные права на модель) до очень детального (правила для отдельных объектов). Гибкий подход и развитая экосистема пакетов позволяет решать как простые задачи (RBAC с несколькими ролями), так и сложные сценарии (детальные правила и динамическая логика).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69" name="Google Shape;669;p86"/>
          <p:cNvSpPr txBox="1"/>
          <p:nvPr/>
        </p:nvSpPr>
        <p:spPr>
          <a:xfrm>
            <a:off x="311700" y="1017725"/>
            <a:ext cx="85206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чего нужен .env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настроить Gmail для отправки писем о регистрации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установить и настроить allauth для отправки писем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Кастомизацию шаблонов allauth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Context processors и их применение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Аутентификацию через OAuth 2.0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Распределение прав доступа к </a:t>
            </a:r>
            <a:r>
              <a:rPr lang="en" sz="1600">
                <a:solidFill>
                  <a:schemeClr val="dk1"/>
                </a:solidFill>
              </a:rPr>
              <a:t>ресурсам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670" name="Google Shape;67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1" name="Google Shape;671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677" name="Google Shape;677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8" name="Google Shape;678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87"/>
          <p:cNvSpPr txBox="1"/>
          <p:nvPr>
            <p:ph idx="1" type="body"/>
          </p:nvPr>
        </p:nvSpPr>
        <p:spPr>
          <a:xfrm>
            <a:off x="311700" y="1909400"/>
            <a:ext cx="8832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.env?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этапы проходит пользователь когда регистрируется через email?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этапы проходит пользователь когда восстанавливает пароль через email?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этапы проходит пользователь при OAuth аутентификации?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Context processor?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запретить пользователю редактировать все ресурсы кроме своих?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685" name="Google Shape;685;p8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686" name="Google Shape;686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7" name="Google Shape;687;p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8" name="Google Shape;698;p9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699" name="Google Shape;69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05" name="Google Shape;705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91"/>
          <p:cNvSpPr txBox="1"/>
          <p:nvPr/>
        </p:nvSpPr>
        <p:spPr>
          <a:xfrm>
            <a:off x="311700" y="842150"/>
            <a:ext cx="25617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07" name="Google Shape;707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9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09" name="Google Shape;709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переменных окружения в приложении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загрузки переменных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r>
              <a:rPr lang="en" sz="1600">
                <a:solidFill>
                  <a:schemeClr val="dk1"/>
                </a:solidFill>
              </a:rPr>
              <a:t> вы можете обращаться к ним в любом месте кода через модуль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os.getenv("ИМЯ")</a:t>
            </a:r>
            <a:r>
              <a:rPr lang="en" sz="1600">
                <a:solidFill>
                  <a:schemeClr val="dk1"/>
                </a:solidFill>
              </a:rPr>
              <a:t> — возвращает значение переменной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</a:rPr>
              <a:t> (или значение по умолчанию, если указано).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os.environ["ИМЯ"]</a:t>
            </a:r>
            <a:r>
              <a:rPr lang="en" sz="1600">
                <a:solidFill>
                  <a:schemeClr val="dk1"/>
                </a:solidFill>
              </a:rPr>
              <a:t> — также возвращает значение переменной, но если переменная не существует, выбрасывает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15" name="Google Shape;71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6" name="Google Shape;716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9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718" name="Google Shape;718;p9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Советы по безопасности и организации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Не добавляйте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в систему контроля версий. Обычно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добавляют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, чтобы случайно не выложить конфиденциальные данные в репозиторий.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Используйте шаблон. Создайте файл,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.env.example</a:t>
            </a:r>
            <a:r>
              <a:rPr lang="en" sz="1600">
                <a:solidFill>
                  <a:schemeClr val="dk1"/>
                </a:solidFill>
              </a:rPr>
              <a:t>, в котором будут перечислены все необходимые переменные (без реальных значений). Это поможет другим разработчикам настроить своё окружение.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Поддерживайте чистоту. Не смешивайте настройки для разных окружений в одном файле. Часто используют разные файлы,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.env.development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.env.production</a:t>
            </a:r>
            <a:r>
              <a:rPr lang="en" sz="1600">
                <a:solidFill>
                  <a:schemeClr val="dk1"/>
                </a:solidFill>
              </a:rPr>
              <a:t> и т.д., и загружают нужный в зависимости от условий.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