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nt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AA20DE-D050-4211-B388-BF2AC04B542A}">
  <a:tblStyle styleId="{0FAA20DE-D050-4211-B388-BF2AC04B54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7c18cac2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7c18cac2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c18cac2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7c18cac2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c18cac2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c18cac2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c18cac27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7c18cac27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7c18cac2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7c18cac2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7c18cac27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7c18cac27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c18cac2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7c18cac2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c18cac2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7c18cac2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c18cac2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c18cac2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c18cac2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c18cac2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c18cac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c18cac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c18cac2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7c18cac2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7c18cac2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7c18cac2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15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Настраиваем внешний вид админ-панели. Часть 2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валидации</a:t>
            </a:r>
            <a:endParaRPr/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save_as</a:t>
            </a:r>
            <a:r>
              <a:rPr lang="en" sz="1600">
                <a:solidFill>
                  <a:schemeClr val="dk1"/>
                </a:solidFill>
              </a:rPr>
              <a:t>: Включение возможности сохранения объекта как нового.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save_on_top</a:t>
            </a:r>
            <a:r>
              <a:rPr lang="en" sz="1600">
                <a:solidFill>
                  <a:schemeClr val="dk1"/>
                </a:solidFill>
              </a:rPr>
              <a:t>: Отображение кнопок сохранения в верхней части формы 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прав доступа</a:t>
            </a:r>
            <a:endParaRPr/>
          </a:p>
        </p:txBody>
      </p:sp>
      <p:pic>
        <p:nvPicPr>
          <p:cNvPr descr="preencoded.png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has_add_permission</a:t>
            </a:r>
            <a:r>
              <a:rPr lang="en" sz="1600">
                <a:solidFill>
                  <a:schemeClr val="dk1"/>
                </a:solidFill>
              </a:rPr>
              <a:t>: Права на добавление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has_change_permission</a:t>
            </a:r>
            <a:r>
              <a:rPr lang="en" sz="1600">
                <a:solidFill>
                  <a:schemeClr val="dk1"/>
                </a:solidFill>
              </a:rPr>
              <a:t>: Права на изменение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has_delete_permission</a:t>
            </a:r>
            <a:r>
              <a:rPr lang="en" sz="1600">
                <a:solidFill>
                  <a:schemeClr val="dk1"/>
                </a:solidFill>
              </a:rPr>
              <a:t>: Права на удаление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has_module_permission</a:t>
            </a:r>
            <a:r>
              <a:rPr lang="en" sz="1600">
                <a:solidFill>
                  <a:schemeClr val="dk1"/>
                </a:solidFill>
              </a:rPr>
              <a:t>: Права на доступ к модулю.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1" name="Google Shape;15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Jazzmin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Jazzmin</a:t>
            </a:r>
            <a:endParaRPr/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Django-Jazzmin</a:t>
            </a:r>
            <a:r>
              <a:rPr lang="en" sz="2000">
                <a:solidFill>
                  <a:schemeClr val="dk1"/>
                </a:solidFill>
              </a:rPr>
              <a:t> — это сторонний пакет для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, который предоставляет улучшенный интерфейс для административной панели. Он добавляет множество функций и улучшений, которые делают административную панель более удобной и приятной в использовании.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Jazzmin</a:t>
            </a:r>
            <a:endParaRPr/>
          </a:p>
        </p:txBody>
      </p:sp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Тема и стилизация: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Jazzmin</a:t>
            </a:r>
            <a:r>
              <a:rPr lang="en" sz="1600">
                <a:solidFill>
                  <a:schemeClr val="dk1"/>
                </a:solidFill>
              </a:rPr>
              <a:t> позволяет легко изменять тему и стиль административной панели, включая цветовые схемы, шрифты и другие элементы дизайна.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Настройка панели инструментов:</a:t>
            </a:r>
            <a:r>
              <a:rPr lang="en" sz="1600">
                <a:solidFill>
                  <a:schemeClr val="dk1"/>
                </a:solidFill>
              </a:rPr>
              <a:t> Позволяет добавлять и настраивать панель инструментов с быстрыми ссылками на часто используемые функции.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Улучшенная навигация:</a:t>
            </a:r>
            <a:r>
              <a:rPr lang="en" sz="1600">
                <a:solidFill>
                  <a:schemeClr val="dk1"/>
                </a:solidFill>
              </a:rPr>
              <a:t> Улучшенная навигация с возможностью группировки моделей и добавления иконок.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Поддержка темной темы:</a:t>
            </a:r>
            <a:r>
              <a:rPr lang="en" sz="1600">
                <a:solidFill>
                  <a:schemeClr val="dk1"/>
                </a:solidFill>
              </a:rPr>
              <a:t> Включает поддержку темной темы для более комфортной работы в условиях низкой освещенности.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Настройка логотипа и брендинга:</a:t>
            </a:r>
            <a:r>
              <a:rPr lang="en" sz="1600">
                <a:solidFill>
                  <a:schemeClr val="dk1"/>
                </a:solidFill>
              </a:rPr>
              <a:t> Позволяет легко изменять логотип и брендинг административной панели.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Улучшенные виджеты:</a:t>
            </a:r>
            <a:r>
              <a:rPr lang="en" sz="1600">
                <a:solidFill>
                  <a:schemeClr val="dk1"/>
                </a:solidFill>
              </a:rPr>
              <a:t> Включает улучшенные виджеты для отображения данных, таких как графики и диаграммы.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и использование</a:t>
            </a:r>
            <a:endParaRPr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django-jazzmin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Добавьте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jazzmin</a:t>
            </a:r>
            <a:r>
              <a:rPr lang="en" sz="1600">
                <a:solidFill>
                  <a:schemeClr val="dk1"/>
                </a:solidFill>
              </a:rPr>
              <a:t> в список установленных приложений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jazzmin'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прав доступа</a:t>
            </a:r>
            <a:endParaRPr/>
          </a:p>
        </p:txBody>
      </p:sp>
      <p:pic>
        <p:nvPicPr>
          <p:cNvPr descr="preencoded.png"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28"/>
          <p:cNvGraphicFramePr/>
          <p:nvPr/>
        </p:nvGraphicFramePr>
        <p:xfrm>
          <a:off x="0" y="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{0FAA20DE-D050-4211-B388-BF2AC04B542A}</a:tableStyleId>
              </a:tblPr>
              <a:tblGrid>
                <a:gridCol w="4572000"/>
                <a:gridCol w="4572000"/>
              </a:tblGrid>
              <a:tr h="419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site_title</a:t>
                      </a:r>
                      <a:r>
                        <a:rPr lang="en"/>
                        <a:t>: Заголовок административной панели.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site_header</a:t>
                      </a:r>
                      <a:r>
                        <a:rPr lang="en"/>
                        <a:t>: Заголовок окна браузера.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site_brand</a:t>
                      </a:r>
                      <a:r>
                        <a:rPr lang="en"/>
                        <a:t>: Бренд сайта.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welcome_sign</a:t>
                      </a:r>
                      <a:r>
                        <a:rPr lang="en"/>
                        <a:t>: Приветственное сообщение.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copyright</a:t>
                      </a:r>
                      <a:r>
                        <a:rPr lang="en"/>
                        <a:t>: Информация о копирайте.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topmenu_links</a:t>
                      </a:r>
                      <a:r>
                        <a:rPr lang="en"/>
                        <a:t>: Ссылки в верхнем меню.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usermenu_links</a:t>
                      </a:r>
                      <a:r>
                        <a:rPr lang="en"/>
                        <a:t>: Ссылки в меню пользователя.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show_sidebar</a:t>
                      </a:r>
                      <a:r>
                        <a:rPr lang="en"/>
                        <a:t>: Показать боковую панель.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navigation_expanded</a:t>
                      </a:r>
                      <a:r>
                        <a:rPr lang="en"/>
                        <a:t>: Развернуть навигацию.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hide_apps</a:t>
                      </a:r>
                      <a:r>
                        <a:rPr lang="en"/>
                        <a:t>: Скрыть приложения.</a:t>
                      </a:r>
                      <a:endParaRPr/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hide_models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Скрыть модели.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icons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Иконки для моделей.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default_icon_parents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Иконка для родительских элементов.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default_icon_children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Иконка для дочерних элементов.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related_modal_active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Включить модальные окна для связанных объектов.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custom_css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Пользовательский </a:t>
                      </a:r>
                      <a:r>
                        <a:rPr i="1" lang="en">
                          <a:solidFill>
                            <a:srgbClr val="A64D79"/>
                          </a:solidFill>
                        </a:rPr>
                        <a:t>CSS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custom_js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Пользовательский </a:t>
                      </a:r>
                      <a:r>
                        <a:rPr i="1" lang="en">
                          <a:solidFill>
                            <a:srgbClr val="A64D79"/>
                          </a:solidFill>
                        </a:rPr>
                        <a:t>JS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use_google_fonts_cdn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Использовать Google Fonts CDN.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show_ui_builder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 Показать конструктор интерфейса.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8" name="Google Shape;198;p3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60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Гибкая настройка админ-панели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2" name="Google Shape;22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31" name="Google Shape;231;p3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настройки административной панели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admin.site.site_header</a:t>
            </a:r>
            <a:r>
              <a:rPr lang="en">
                <a:solidFill>
                  <a:schemeClr val="dk1"/>
                </a:solidFill>
              </a:rPr>
              <a:t>: Заголовок административной панели.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admin.site.site_title</a:t>
            </a:r>
            <a:r>
              <a:rPr lang="en">
                <a:solidFill>
                  <a:schemeClr val="dk1"/>
                </a:solidFill>
              </a:rPr>
              <a:t>: Заголовок окна браузера.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admin.site.index_title</a:t>
            </a:r>
            <a:r>
              <a:rPr lang="en">
                <a:solidFill>
                  <a:schemeClr val="dk1"/>
                </a:solidFill>
              </a:rPr>
              <a:t>: Заголовок на главной странице административной панели.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 моделей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16"/>
          <p:cNvGraphicFramePr/>
          <p:nvPr/>
        </p:nvGraphicFramePr>
        <p:xfrm>
          <a:off x="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{0FAA20DE-D050-4211-B388-BF2AC04B542A}</a:tableStyleId>
              </a:tblPr>
              <a:tblGrid>
                <a:gridCol w="4860475"/>
                <a:gridCol w="4283525"/>
              </a:tblGrid>
              <a:tr h="399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Старый способ: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django.contrib import admin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ArticleAdmin(admin.ModelAdmin):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…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admin.site.register(Article, ArticleAdmin)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Новый способ: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django.contrib import admin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@admin.register(Article)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ArticleAdmin(admin.ModelAdmin):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…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отображения списка объектов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list_display</a:t>
            </a:r>
            <a:r>
              <a:rPr lang="en" sz="2000">
                <a:solidFill>
                  <a:schemeClr val="dk1"/>
                </a:solidFill>
              </a:rPr>
              <a:t>: Список полей для отображения в списке объектов.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list_display_links</a:t>
            </a:r>
            <a:r>
              <a:rPr lang="en" sz="2000">
                <a:solidFill>
                  <a:schemeClr val="dk1"/>
                </a:solidFill>
              </a:rPr>
              <a:t>: Список полей, которые будут ссылками на страницу редактирования объекта.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list_filter</a:t>
            </a:r>
            <a:r>
              <a:rPr lang="en" sz="2000">
                <a:solidFill>
                  <a:schemeClr val="dk1"/>
                </a:solidFill>
              </a:rPr>
              <a:t>: Список полей для фильтрации списка объектов.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search_fields</a:t>
            </a:r>
            <a:r>
              <a:rPr lang="en" sz="2000">
                <a:solidFill>
                  <a:schemeClr val="dk1"/>
                </a:solidFill>
              </a:rPr>
              <a:t>: Список полей для поиска по списку объектов.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list_per_page</a:t>
            </a:r>
            <a:r>
              <a:rPr lang="en" sz="2000">
                <a:solidFill>
                  <a:schemeClr val="dk1"/>
                </a:solidFill>
              </a:rPr>
              <a:t>: Количество объектов на странице.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 sz="2000">
                <a:solidFill>
                  <a:schemeClr val="dk1"/>
                </a:solidFill>
              </a:rPr>
              <a:t>: Порядок сортировки объектов.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date_hierarchy</a:t>
            </a:r>
            <a:r>
              <a:rPr lang="en" sz="2000">
                <a:solidFill>
                  <a:schemeClr val="dk1"/>
                </a:solidFill>
              </a:rPr>
              <a:t>: Поле даты для иерархического отображения.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формы редактирования объекта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en">
                <a:solidFill>
                  <a:schemeClr val="dk1"/>
                </a:solidFill>
              </a:rPr>
              <a:t>: Список полей для отображения в форме редактирования.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fieldsets</a:t>
            </a:r>
            <a:r>
              <a:rPr lang="en">
                <a:solidFill>
                  <a:schemeClr val="dk1"/>
                </a:solidFill>
              </a:rPr>
              <a:t>: Группировка полей в форме редактирования.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exclude</a:t>
            </a:r>
            <a:r>
              <a:rPr lang="en">
                <a:solidFill>
                  <a:schemeClr val="dk1"/>
                </a:solidFill>
              </a:rPr>
              <a:t>: Список полей, которые не будут отображаться в форме редактирования.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>
                <a:solidFill>
                  <a:schemeClr val="dk1"/>
                </a:solidFill>
              </a:rPr>
              <a:t>: Кастомная форма для редактирования объекта.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readonly_fields</a:t>
            </a:r>
            <a:r>
              <a:rPr lang="en">
                <a:solidFill>
                  <a:schemeClr val="dk1"/>
                </a:solidFill>
              </a:rPr>
              <a:t>: Список полей, которые будут только для чтения.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встроенных объектов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inlines</a:t>
            </a:r>
            <a:r>
              <a:rPr lang="en" sz="1600">
                <a:solidFill>
                  <a:schemeClr val="dk1"/>
                </a:solidFill>
              </a:rPr>
              <a:t>: Список встроенных объектов для отображения в форме 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extra</a:t>
            </a:r>
            <a:r>
              <a:rPr lang="en" sz="1600">
                <a:solidFill>
                  <a:schemeClr val="dk1"/>
                </a:solidFill>
              </a:rPr>
              <a:t>: Количество дополнительных пустых форм для встроенных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Действия с объектами</a:t>
            </a:r>
            <a:endParaRPr/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en" sz="1600">
                <a:solidFill>
                  <a:schemeClr val="dk1"/>
                </a:solidFill>
              </a:rPr>
              <a:t>: Список действий, которые можно выполнять над выбранными объектами.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actions_on_top</a:t>
            </a:r>
            <a:r>
              <a:rPr lang="en" sz="1600">
                <a:solidFill>
                  <a:schemeClr val="dk1"/>
                </a:solidFill>
              </a:rPr>
              <a:t>: Отображение действий в верхней части списка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actions_on_bottom</a:t>
            </a:r>
            <a:r>
              <a:rPr lang="en" sz="1600">
                <a:solidFill>
                  <a:schemeClr val="dk1"/>
                </a:solidFill>
              </a:rPr>
              <a:t>: Отображение действий в нижней части списка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Настройки отображения полей</a:t>
            </a:r>
            <a:endParaRPr/>
          </a:p>
        </p:txBody>
      </p:sp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empty_value_display</a:t>
            </a:r>
            <a:r>
              <a:rPr lang="en" sz="1600">
                <a:solidFill>
                  <a:schemeClr val="dk1"/>
                </a:solidFill>
              </a:rPr>
              <a:t>: Текст для отображения пустых значений.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list_editable</a:t>
            </a:r>
            <a:r>
              <a:rPr lang="en" sz="1600">
                <a:solidFill>
                  <a:schemeClr val="dk1"/>
                </a:solidFill>
              </a:rPr>
              <a:t>: Список полей, которые можно редактировать прямо в списке объектов.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list_select_related</a:t>
            </a:r>
            <a:r>
              <a:rPr lang="en" sz="1600">
                <a:solidFill>
                  <a:schemeClr val="dk1"/>
                </a:solidFill>
              </a:rPr>
              <a:t>: Список полей для оптимизации запросов к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