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Inter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Inter-bold.fntdata"/><Relationship Id="rId52" Type="http://schemas.openxmlformats.org/officeDocument/2006/relationships/font" Target="fonts/Inter-regular.fntdata"/><Relationship Id="rId11" Type="http://schemas.openxmlformats.org/officeDocument/2006/relationships/slide" Target="slides/slide6.xml"/><Relationship Id="rId55" Type="http://schemas.openxmlformats.org/officeDocument/2006/relationships/font" Target="fonts/Inter-boldItalic.fntdata"/><Relationship Id="rId10" Type="http://schemas.openxmlformats.org/officeDocument/2006/relationships/slide" Target="slides/slide5.xml"/><Relationship Id="rId54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c64e859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c64e859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c64e859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c64e859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c64e859f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c64e859f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c64e859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c64e859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c64e859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c64e859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c64e859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c64e859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c64e859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c64e859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c64e859f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c64e859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c64e859f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c64e859f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c64e859f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c64e859f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c64e859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c64e859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c64e859f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c64e859f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c64e859f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c64e859f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c64e859f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c64e859f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c64e859f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c64e859f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c64e859f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c64e859f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c64e859f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c64e859f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c64e859f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c64e859f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c64e859f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2c64e859f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c64e859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c64e859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c64e859f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c64e859f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c64e859f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c64e859f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c64e859f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2c64e859f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c64e859f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c64e859f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c64e859f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c64e859f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c64e859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c64e859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c64e859f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c64e859f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c64e859f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c64e859f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c64e859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c64e859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c64e859f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c64e859f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64e859f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64e859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c64e859f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c64e859f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c64e859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c64e859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64e859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c64e859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c64e859f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c64e859f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c64e859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c64e859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Работа с формами. Часть 3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Тег &lt;input&gt;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type="file":</a:t>
            </a:r>
            <a:r>
              <a:rPr lang="en" sz="1600">
                <a:solidFill>
                  <a:schemeClr val="dk1"/>
                </a:solidFill>
              </a:rPr>
              <a:t> Указывает, что это поле для загрузки файла.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name="json_file":</a:t>
            </a:r>
            <a:r>
              <a:rPr lang="en" sz="1600">
                <a:solidFill>
                  <a:schemeClr val="dk1"/>
                </a:solidFill>
              </a:rPr>
              <a:t> Имя поля, которое будет использоваться для доступа к загруженному файлу на сервере.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class="form-control":</a:t>
            </a:r>
            <a:r>
              <a:rPr lang="en" sz="1600">
                <a:solidFill>
                  <a:schemeClr val="dk1"/>
                </a:solidFill>
              </a:rPr>
              <a:t> Используется для стилизации поля ввода с помощью </a:t>
            </a:r>
            <a:r>
              <a:rPr i="1" lang="en" sz="1600">
                <a:solidFill>
                  <a:srgbClr val="A64D79"/>
                </a:solidFill>
              </a:rPr>
              <a:t>Bootstrap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accept=".json":</a:t>
            </a:r>
            <a:r>
              <a:rPr lang="en" sz="1600">
                <a:solidFill>
                  <a:schemeClr val="dk1"/>
                </a:solidFill>
              </a:rPr>
              <a:t> Указывает, что поле принимает только файлы с расширением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.json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Тег &lt;button&gt;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type="submit":</a:t>
            </a:r>
            <a:r>
              <a:rPr lang="en" sz="1600">
                <a:solidFill>
                  <a:schemeClr val="dk1"/>
                </a:solidFill>
              </a:rPr>
              <a:t> Указывает, что это кнопка для отправки формы.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class="btn btn-success mt-2":</a:t>
            </a:r>
            <a:r>
              <a:rPr lang="en" sz="1600">
                <a:solidFill>
                  <a:schemeClr val="dk1"/>
                </a:solidFill>
              </a:rPr>
              <a:t> Используется для стилизации кнопки с помощью </a:t>
            </a:r>
            <a:r>
              <a:rPr i="1" lang="en" sz="1600">
                <a:solidFill>
                  <a:srgbClr val="A64D79"/>
                </a:solidFill>
              </a:rPr>
              <a:t>Bootstrap</a:t>
            </a:r>
            <a:r>
              <a:rPr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en" sz="1600">
                <a:solidFill>
                  <a:schemeClr val="dk1"/>
                </a:solidFill>
              </a:rPr>
              <a:t> — это базовый класс для кнопок,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btn-success</a:t>
            </a:r>
            <a:r>
              <a:rPr lang="en" sz="1600">
                <a:solidFill>
                  <a:schemeClr val="dk1"/>
                </a:solidFill>
              </a:rPr>
              <a:t> делает кнопку зеленой (успешное действие), 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mt-2</a:t>
            </a:r>
            <a:r>
              <a:rPr lang="en" sz="1600">
                <a:solidFill>
                  <a:schemeClr val="dk1"/>
                </a:solidFill>
              </a:rPr>
              <a:t> добавляет верхний отступ.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Внутри кнопки используется иконка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&lt;i class="bi bi-upload"&gt;&lt;/i&gt;</a:t>
            </a:r>
            <a:r>
              <a:rPr lang="en" sz="1600">
                <a:solidFill>
                  <a:schemeClr val="dk1"/>
                </a:solidFill>
              </a:rPr>
              <a:t> из библиотеки </a:t>
            </a:r>
            <a:r>
              <a:rPr i="1" lang="en" sz="1600">
                <a:solidFill>
                  <a:srgbClr val="A64D79"/>
                </a:solidFill>
              </a:rPr>
              <a:t>Bootstrap Icons</a:t>
            </a:r>
            <a:r>
              <a:rPr lang="en" sz="1600">
                <a:solidFill>
                  <a:schemeClr val="dk1"/>
                </a:solidFill>
              </a:rPr>
              <a:t> для визуального представления загрузки.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Текст кнопки:</a:t>
            </a:r>
            <a:r>
              <a:rPr lang="en" sz="1600">
                <a:solidFill>
                  <a:schemeClr val="dk1"/>
                </a:solidFill>
              </a:rPr>
              <a:t> "Загрузить новости".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2" name="Google Shape;15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Представление upload_json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 представления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представление обрабатывает загрузку </a:t>
            </a:r>
            <a:r>
              <a:rPr b="1" lang="en" sz="1600">
                <a:solidFill>
                  <a:schemeClr val="dk1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-файла, извлекает данные из него и создает статьи в базе данных. Оно также обрабатывает ошибки, связанные с некорректным форматом </a:t>
            </a:r>
            <a:r>
              <a:rPr b="1" lang="en" sz="1600">
                <a:solidFill>
                  <a:schemeClr val="dk1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, и обеспечивает уникальность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 для каждой статьи. После успешной обработки файла пользователь перенаправляется на страницу каталога новостей.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upload_json(request)</a:t>
            </a:r>
            <a:endParaRPr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Принимает объект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600">
                <a:solidFill>
                  <a:schemeClr val="dk1"/>
                </a:solidFill>
              </a:rPr>
              <a:t>, который содержит информацию о запросе.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метода запроса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if request.method == 'POST' and request.FILES['json_file']:</a:t>
            </a:r>
            <a:r>
              <a:rPr lang="en" sz="1600">
                <a:solidFill>
                  <a:schemeClr val="dk1"/>
                </a:solidFill>
              </a:rPr>
              <a:t> Проверяет, что запрос является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 и что в запросе присутствует файл с именем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json_file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загруженного файла</a:t>
            </a:r>
            <a:endParaRPr/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json_file = request.FILES['json_file']:</a:t>
            </a:r>
            <a:r>
              <a:rPr lang="en" sz="1600">
                <a:solidFill>
                  <a:schemeClr val="dk1"/>
                </a:solidFill>
              </a:rPr>
              <a:t> Извлекает загруженный файл из объекта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request.FILES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JSON-файла</a:t>
            </a:r>
            <a:endParaRPr/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try:</a:t>
            </a:r>
            <a:r>
              <a:rPr lang="en" sz="1600">
                <a:solidFill>
                  <a:schemeClr val="dk1"/>
                </a:solidFill>
              </a:rPr>
              <a:t> Начинает блок обработки, который может вызвать исключение.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data = json.load(json_file):</a:t>
            </a:r>
            <a:r>
              <a:rPr lang="en" sz="1600">
                <a:solidFill>
                  <a:schemeClr val="dk1"/>
                </a:solidFill>
              </a:rPr>
              <a:t> Загружает данные из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-файла. Если файл не является корректным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, будет вызвано исключение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json.JSONDecodeError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данных из JSON</a:t>
            </a:r>
            <a:endParaRPr/>
          </a:p>
        </p:txBody>
      </p:sp>
      <p:pic>
        <p:nvPicPr>
          <p:cNvPr descr="preencoded.png"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for item in data:</a:t>
            </a:r>
            <a:r>
              <a:rPr lang="en" sz="1600">
                <a:solidFill>
                  <a:schemeClr val="dk1"/>
                </a:solidFill>
              </a:rPr>
              <a:t> Перебирает элементы в загруженных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fields = item['fields']:</a:t>
            </a:r>
            <a:r>
              <a:rPr lang="en" sz="1600">
                <a:solidFill>
                  <a:schemeClr val="dk1"/>
                </a:solidFill>
              </a:rPr>
              <a:t> Извлекает поле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en" sz="1600">
                <a:solidFill>
                  <a:schemeClr val="dk1"/>
                </a:solidFill>
              </a:rPr>
              <a:t> из текущего элемента.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title = fields['title']:</a:t>
            </a:r>
            <a:r>
              <a:rPr lang="en" sz="1600">
                <a:solidFill>
                  <a:schemeClr val="dk1"/>
                </a:solidFill>
              </a:rPr>
              <a:t> Извлекает заголовок статьи.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content = fields['content']:</a:t>
            </a:r>
            <a:r>
              <a:rPr lang="en" sz="1600">
                <a:solidFill>
                  <a:schemeClr val="dk1"/>
                </a:solidFill>
              </a:rPr>
              <a:t> Извлекает содержимое статьи.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category_name = fields['category']:</a:t>
            </a:r>
            <a:r>
              <a:rPr lang="en" sz="1600">
                <a:solidFill>
                  <a:schemeClr val="dk1"/>
                </a:solidFill>
              </a:rPr>
              <a:t> Извлекает имя категории.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tags_names = fields['tags']:</a:t>
            </a:r>
            <a:r>
              <a:rPr lang="en" sz="1600">
                <a:solidFill>
                  <a:schemeClr val="dk1"/>
                </a:solidFill>
              </a:rPr>
              <a:t> Извлекает список тегов.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или получение категории</a:t>
            </a:r>
            <a:endParaRPr/>
          </a:p>
        </p:txBody>
      </p:sp>
      <p:pic>
        <p:nvPicPr>
          <p:cNvPr descr="preencoded.png"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category, created = Category.objects.get_or_create(name=category_name): </a:t>
            </a:r>
            <a:r>
              <a:rPr lang="en" sz="1600">
                <a:solidFill>
                  <a:schemeClr val="dk1"/>
                </a:solidFill>
              </a:rPr>
              <a:t>Получает или создает объект категории с указанным именем.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Загрузка JSON в add_article.html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Представление upload_json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Валидация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Форма ArticleUploadForm с валидацией полей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уникального slug</a:t>
            </a:r>
            <a:endParaRPr/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base_slug = slugify(unidecode.unidecode(title)):</a:t>
            </a:r>
            <a:r>
              <a:rPr lang="en" sz="1600">
                <a:solidFill>
                  <a:schemeClr val="dk1"/>
                </a:solidFill>
              </a:rPr>
              <a:t> Генерирует базовый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 на основе заголовка статьи, удаляя недопустимые символы.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unique_slug = base_slug:</a:t>
            </a:r>
            <a:r>
              <a:rPr lang="en" sz="1600">
                <a:solidFill>
                  <a:schemeClr val="dk1"/>
                </a:solidFill>
              </a:rPr>
              <a:t> Инициализирует уникальный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num = 1:</a:t>
            </a:r>
            <a:r>
              <a:rPr lang="en" sz="1600">
                <a:solidFill>
                  <a:schemeClr val="dk1"/>
                </a:solidFill>
              </a:rPr>
              <a:t> Инициализирует счетчик для создания уникального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while Article.objects.filter(slug=unique_slug).exists():</a:t>
            </a:r>
            <a:r>
              <a:rPr lang="en" sz="1600">
                <a:solidFill>
                  <a:schemeClr val="dk1"/>
                </a:solidFill>
              </a:rPr>
              <a:t> Проверяет, существует ли статья с таким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. Если да, добавляет число к slug для создания уникального значения.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unique_slug = f"{base_slug}-{num}":</a:t>
            </a:r>
            <a:r>
              <a:rPr lang="en" sz="1600">
                <a:solidFill>
                  <a:schemeClr val="dk1"/>
                </a:solidFill>
              </a:rPr>
              <a:t> Обновляет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, добавляя число.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num += 1:</a:t>
            </a:r>
            <a:r>
              <a:rPr lang="en" sz="1600">
                <a:solidFill>
                  <a:schemeClr val="dk1"/>
                </a:solidFill>
              </a:rPr>
              <a:t> Увеличивает счетчик.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новой статьи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article = Article(title=title, content=content, category=category, slug=unique_slug):</a:t>
            </a:r>
            <a:r>
              <a:rPr lang="en" sz="1600">
                <a:solidFill>
                  <a:schemeClr val="dk1"/>
                </a:solidFill>
              </a:rPr>
              <a:t> Создает новый объект статьи с указанными полями.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article.save():</a:t>
            </a:r>
            <a:r>
              <a:rPr lang="en" sz="1600">
                <a:solidFill>
                  <a:schemeClr val="dk1"/>
                </a:solidFill>
              </a:rPr>
              <a:t> Сохраняет статью в базе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тегов к статье</a:t>
            </a:r>
            <a:endParaRPr/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 tag_name in tags_names:</a:t>
            </a:r>
            <a:r>
              <a:rPr lang="en" sz="1600">
                <a:solidFill>
                  <a:schemeClr val="dk1"/>
                </a:solidFill>
              </a:rPr>
              <a:t> Перебирает имена тегов.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tag, created = Tag.objects.get_or_create(name=tag_name):</a:t>
            </a:r>
            <a:r>
              <a:rPr lang="en" sz="1600">
                <a:solidFill>
                  <a:schemeClr val="dk1"/>
                </a:solidFill>
              </a:rPr>
              <a:t> Получает или создает объект тега с указанным именем.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article.tags.add(tag):</a:t>
            </a:r>
            <a:r>
              <a:rPr lang="en" sz="1600">
                <a:solidFill>
                  <a:schemeClr val="dk1"/>
                </a:solidFill>
              </a:rPr>
              <a:t> Добавляет тег к статье.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Перенаправление после успешной загрузки</a:t>
            </a:r>
            <a:endParaRPr/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return redirect('news:catalog'):</a:t>
            </a:r>
            <a:r>
              <a:rPr lang="en" sz="1600">
                <a:solidFill>
                  <a:schemeClr val="dk1"/>
                </a:solidFill>
              </a:rPr>
              <a:t> Перенаправляет пользователя на страницу каталога новостей после успешной обработки файла.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ошибок</a:t>
            </a:r>
            <a:endParaRPr/>
          </a:p>
        </p:txBody>
      </p:sp>
      <p:pic>
        <p:nvPicPr>
          <p:cNvPr descr="preencoded.png"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8" name="Google Shape;2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except json.JSONDecodeError:</a:t>
            </a:r>
            <a:r>
              <a:rPr lang="en" sz="1600">
                <a:solidFill>
                  <a:schemeClr val="dk1"/>
                </a:solidFill>
              </a:rPr>
              <a:t> Перехватывает исключение, если файл не является корректным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return render(request, 'news/add_article.html', {'error': 'Неверный формат JSON-файла'}):</a:t>
            </a:r>
            <a:r>
              <a:rPr lang="en" sz="1600">
                <a:solidFill>
                  <a:schemeClr val="dk1"/>
                </a:solidFill>
              </a:rPr>
              <a:t> Отображает страницу с сообщением об ошибке.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формы загрузки</a:t>
            </a:r>
            <a:endParaRPr/>
          </a:p>
        </p:txBody>
      </p:sp>
      <p:pic>
        <p:nvPicPr>
          <p:cNvPr descr="preencoded.png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return render(request, 'news/add_article.html'):</a:t>
            </a:r>
            <a:r>
              <a:rPr lang="en" sz="1600">
                <a:solidFill>
                  <a:schemeClr val="dk1"/>
                </a:solidFill>
              </a:rPr>
              <a:t> Отображает страницу с формой загрузки, если запрос не является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 или файл не был загружен.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5" name="Google Shape;26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7" name="Google Shape;26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Валидация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clean_</a:t>
            </a:r>
            <a:endParaRPr/>
          </a:p>
        </p:txBody>
      </p:sp>
      <p:pic>
        <p:nvPicPr>
          <p:cNvPr descr="preencoded.png"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5" name="Google Shape;2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Методы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clean_</a:t>
            </a:r>
            <a:r>
              <a:rPr lang="en" sz="1600">
                <a:solidFill>
                  <a:schemeClr val="dk1"/>
                </a:solidFill>
              </a:rPr>
              <a:t> используется в формах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django.forms</a:t>
            </a:r>
            <a:r>
              <a:rPr lang="en" sz="1600">
                <a:solidFill>
                  <a:schemeClr val="dk1"/>
                </a:solidFill>
              </a:rPr>
              <a:t>) для валидации данных, введенных пользователем. Он позволяет вам добавить пользовательскую логику валидации для конкретного поля формы.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метода clean_</a:t>
            </a:r>
            <a:endParaRPr/>
          </a:p>
        </p:txBody>
      </p:sp>
      <p:pic>
        <p:nvPicPr>
          <p:cNvPr descr="preencoded.png" id="282" name="Google Shape;2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3" name="Google Shape;28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 import forms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MyForm(forms.Form):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forms.CharField(max_length=100)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forms.IntegerField()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clean_age(self):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age = self.cleaned_data.get('age')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age &lt; 18: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raise forms.ValidationError("Вы должны быть старше 18 лет.")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age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этом примере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clean_age</a:t>
            </a:r>
            <a:r>
              <a:rPr lang="en" sz="1600">
                <a:solidFill>
                  <a:schemeClr val="dk1"/>
                </a:solidFill>
              </a:rPr>
              <a:t> проверяет, что возраст пользователя не меньше 18 лет. Если возраст меньше 18, выбрасывается исключение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ValidationError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validate_</a:t>
            </a:r>
            <a:endParaRPr/>
          </a:p>
        </p:txBody>
      </p:sp>
      <p:pic>
        <p:nvPicPr>
          <p:cNvPr descr="preencoded.png"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Методы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validate_</a:t>
            </a:r>
            <a:r>
              <a:rPr lang="en" sz="1600">
                <a:solidFill>
                  <a:schemeClr val="dk1"/>
                </a:solidFill>
              </a:rPr>
              <a:t> используется в моделях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django.db.models</a:t>
            </a:r>
            <a:r>
              <a:rPr lang="en" sz="1600">
                <a:solidFill>
                  <a:schemeClr val="dk1"/>
                </a:solidFill>
              </a:rPr>
              <a:t>) для валидации данных перед сохранением их в базу данных. Он позволяет вам добавить пользовательскую логику валидации для конкретного поля модели.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Загрузка JSON в add_article.html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метода validate_</a:t>
            </a:r>
            <a:endParaRPr/>
          </a:p>
        </p:txBody>
      </p:sp>
      <p:pic>
        <p:nvPicPr>
          <p:cNvPr descr="preencoded.png"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9" name="Google Shape;2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django.core.exceptions import ValidationError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django.db import models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validate_age(value):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value &lt; 18: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raise ValidationError("Вы должны быть старше 18 лет.")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MyModel(models.Model):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models.CharField(max_length=100)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models.IntegerField(validators=[validate_age])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этом примере функция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validate_age</a:t>
            </a:r>
            <a:r>
              <a:rPr lang="en" sz="1600">
                <a:solidFill>
                  <a:schemeClr val="dk1"/>
                </a:solidFill>
              </a:rPr>
              <a:t> используется как валидатор для поля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600">
                <a:solidFill>
                  <a:schemeClr val="dk1"/>
                </a:solidFill>
              </a:rPr>
              <a:t> модели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MyModel</a:t>
            </a:r>
            <a:r>
              <a:rPr lang="en" sz="1600">
                <a:solidFill>
                  <a:schemeClr val="dk1"/>
                </a:solidFill>
              </a:rPr>
              <a:t>. Если возраст меньше 18, выбрасывается исключение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ValidationError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различия</a:t>
            </a:r>
            <a:endParaRPr/>
          </a:p>
        </p:txBody>
      </p:sp>
      <p:pic>
        <p:nvPicPr>
          <p:cNvPr descr="preencoded.png"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7" name="Google Shape;30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Контекст использования: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clean_</a:t>
            </a:r>
            <a:r>
              <a:rPr lang="en" sz="1600">
                <a:solidFill>
                  <a:schemeClr val="dk1"/>
                </a:solidFill>
              </a:rPr>
              <a:t> используется в формах, 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validate_</a:t>
            </a:r>
            <a:r>
              <a:rPr lang="en" sz="1600">
                <a:solidFill>
                  <a:schemeClr val="dk1"/>
                </a:solidFill>
              </a:rPr>
              <a:t> — в моделях.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Цель: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clean_ </a:t>
            </a:r>
            <a:r>
              <a:rPr lang="en" sz="1600">
                <a:solidFill>
                  <a:schemeClr val="dk1"/>
                </a:solidFill>
              </a:rPr>
              <a:t>предназначен для валидации данных, введенных пользователем, перед их обработкой формой, тогда как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validate_</a:t>
            </a:r>
            <a:r>
              <a:rPr lang="en" sz="1600">
                <a:solidFill>
                  <a:schemeClr val="dk1"/>
                </a:solidFill>
              </a:rPr>
              <a:t> предназначен для валидации данных перед их сохранением в базу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Место вызова: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clean_</a:t>
            </a:r>
            <a:r>
              <a:rPr lang="en" sz="1600">
                <a:solidFill>
                  <a:schemeClr val="dk1"/>
                </a:solidFill>
              </a:rPr>
              <a:t> вызывается автоматически при обработке формы, 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validate_</a:t>
            </a:r>
            <a:r>
              <a:rPr lang="en" sz="1600">
                <a:solidFill>
                  <a:schemeClr val="dk1"/>
                </a:solidFill>
              </a:rPr>
              <a:t> вызывается при сохранении объекта модели.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методы позволяют вам добавлять дополнительную логику валидации, чтобы убедиться, что данные соответствуют вашим требованиям перед их обработкой или сохранением.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14" name="Google Shape;3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16" name="Google Shape;31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8" name="Google Shape;31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Форма ArticleUploadForm с валидацией полей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 формы</a:t>
            </a:r>
            <a:endParaRPr/>
          </a:p>
        </p:txBody>
      </p:sp>
      <p:pic>
        <p:nvPicPr>
          <p:cNvPr descr="preencoded.png" id="325" name="Google Shape;3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Эта форма обеспечивает двухуровневую валидацию: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Проверка формата загруженного файла.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Проверка соответствия данных в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-файле существующим категориям и тегам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Таким образом, форма гарантирует, что загруженные данные корректны и соответствуют ожиданиям приложения, что помогает предотвратить ошибки и улучшает качество данных, сохраняемых в базе.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Определение поля формы</a:t>
            </a:r>
            <a:endParaRPr/>
          </a:p>
        </p:txBody>
      </p:sp>
      <p:pic>
        <p:nvPicPr>
          <p:cNvPr descr="preencoded.png" id="333" name="Google Shape;3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json_file = forms.FileField():</a:t>
            </a:r>
            <a:r>
              <a:rPr lang="en" sz="1600">
                <a:solidFill>
                  <a:schemeClr val="dk1"/>
                </a:solidFill>
              </a:rPr>
              <a:t> Определяет поле для загрузки файла. Это поле будет использоваться для загрузки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-файла.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clean_json_file</a:t>
            </a:r>
            <a:endParaRPr/>
          </a:p>
        </p:txBody>
      </p:sp>
      <p:pic>
        <p:nvPicPr>
          <p:cNvPr descr="preencoded.png" id="341" name="Google Shape;3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2" name="Google Shape;34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метод выполняет валидацию загруженного файла.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json_file = self.cleaned_data.get('json_file'):</a:t>
            </a:r>
            <a:r>
              <a:rPr lang="en" sz="1600">
                <a:solidFill>
                  <a:schemeClr val="dk1"/>
                </a:solidFill>
              </a:rPr>
              <a:t> Получает загруженный файл из очищенных данных формы.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if not json_file.name.endswith('.json'):</a:t>
            </a:r>
            <a:r>
              <a:rPr lang="en" sz="1600">
                <a:solidFill>
                  <a:schemeClr val="dk1"/>
                </a:solidFill>
              </a:rPr>
              <a:t> Проверяет, что имя файла заканчивается 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.json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raise forms.ValidationError("Файл должен быть в формате JSON."):</a:t>
            </a:r>
            <a:r>
              <a:rPr lang="en" sz="1600">
                <a:solidFill>
                  <a:schemeClr val="dk1"/>
                </a:solidFill>
              </a:rPr>
              <a:t> Если файл не является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, вызывает исключение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ValidationError</a:t>
            </a:r>
            <a:r>
              <a:rPr lang="en" sz="1600">
                <a:solidFill>
                  <a:schemeClr val="dk1"/>
                </a:solidFill>
              </a:rPr>
              <a:t> с сообщением об ошибке.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return json_file:</a:t>
            </a:r>
            <a:r>
              <a:rPr lang="en" sz="1600">
                <a:solidFill>
                  <a:schemeClr val="dk1"/>
                </a:solidFill>
              </a:rPr>
              <a:t> Возвращает файл, если он прошел валидацию.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validate_json_data</a:t>
            </a:r>
            <a:endParaRPr/>
          </a:p>
        </p:txBody>
      </p:sp>
      <p:pic>
        <p:nvPicPr>
          <p:cNvPr descr="preencoded.png" id="349" name="Google Shape;34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0" name="Google Shape;35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метод выполняет валидацию данных, извлеченных из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-файла.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errors = []:</a:t>
            </a:r>
            <a:r>
              <a:rPr lang="en" sz="1600">
                <a:solidFill>
                  <a:schemeClr val="dk1"/>
                </a:solidFill>
              </a:rPr>
              <a:t> Инициализирует список для хранения ошибок.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existing_categories = Category.objects.values_list('name', flat=True):</a:t>
            </a:r>
            <a:r>
              <a:rPr lang="en" sz="1600">
                <a:solidFill>
                  <a:schemeClr val="dk1"/>
                </a:solidFill>
              </a:rPr>
              <a:t> Получает список всех существующих категорий из базы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existing_tags = Tag.objects.values_list('name', flat=True):</a:t>
            </a:r>
            <a:r>
              <a:rPr lang="en" sz="1600">
                <a:solidFill>
                  <a:schemeClr val="dk1"/>
                </a:solidFill>
              </a:rPr>
              <a:t> Получает список всех существующих тегов из базы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 item in data:</a:t>
            </a:r>
            <a:r>
              <a:rPr lang="en" sz="1600">
                <a:solidFill>
                  <a:schemeClr val="dk1"/>
                </a:solidFill>
              </a:rPr>
              <a:t> Перебирает элементы в данных JSON.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fields = item['fields']:</a:t>
            </a:r>
            <a:r>
              <a:rPr lang="en" sz="1600">
                <a:solidFill>
                  <a:schemeClr val="dk1"/>
                </a:solidFill>
              </a:rPr>
              <a:t> Извлекает поле fields из текущего элемента.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title = fields['title']:</a:t>
            </a:r>
            <a:r>
              <a:rPr lang="en" sz="1600">
                <a:solidFill>
                  <a:schemeClr val="dk1"/>
                </a:solidFill>
              </a:rPr>
              <a:t> Извлекает заголовок статьи.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category_name = fields['category']:</a:t>
            </a:r>
            <a:r>
              <a:rPr lang="en" sz="1600">
                <a:solidFill>
                  <a:schemeClr val="dk1"/>
                </a:solidFill>
              </a:rPr>
              <a:t> Извлекает имя категории.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tags_names = fields['tags']:</a:t>
            </a:r>
            <a:r>
              <a:rPr lang="en" sz="1600">
                <a:solidFill>
                  <a:schemeClr val="dk1"/>
                </a:solidFill>
              </a:rPr>
              <a:t> Извлекает список тегов.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validate_json_data</a:t>
            </a:r>
            <a:endParaRPr/>
          </a:p>
        </p:txBody>
      </p:sp>
      <p:pic>
        <p:nvPicPr>
          <p:cNvPr descr="preencoded.png" id="357" name="Google Shape;35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8" name="Google Shape;35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category_name not in existing_categories:: Проверяет, существует ли категория в базе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errors.append(f"В новости '{title}' несуществующая категория. Впишите одну из этих категорий в файл: {', '.join(existing_categories)}"): Добавляет сообщение об ошибке в список, если категория не существует.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tag_name in tags_names:: Перебирает имена тегов.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tag_name not in existing_tags:: Проверяет, существует ли тег в базе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errors.append(f"В новости '{title}' несуществующий тег '{tag_name}'. Впишите один из этих тегов в файл: {', '.join(existing_tags)}"): Добавляет сообщение об ошибке в список, если тег не существует.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return errors: Возвращает список ошибок.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Валидация в контексте формы ArticleUploadForm</a:t>
            </a:r>
            <a:endParaRPr/>
          </a:p>
        </p:txBody>
      </p:sp>
      <p:pic>
        <p:nvPicPr>
          <p:cNvPr descr="preencoded.png" id="365" name="Google Shape;3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6" name="Google Shape;36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Валидация формата файла: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Метод clean_json_file проверяет, что загруженный файл имеет расширение .json. Это гарантирует, что пользователь загружает файл правильного формата.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файл не является JSON, вызывается исключение ValidationError, и пользователь получает сообщение об ошибке.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Валидация в контексте формы ArticleUploadForm</a:t>
            </a:r>
            <a:endParaRPr/>
          </a:p>
        </p:txBody>
      </p:sp>
      <p:pic>
        <p:nvPicPr>
          <p:cNvPr descr="preencoded.png" id="373" name="Google Shape;3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Валидация данных JSON: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Метод validate_json_data проверяет, что данные в JSON-файле соответствуют существующим категориям и тегам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категория или тег из JSON-файла не существует в базе данных, добавляется сообщение об ошибке в список errors.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Этот метод возвращает список ошибок, который можно использовать для отображения пользователю или для дальнейшей обработки.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Общая структура формы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method="post" enctype="multipart/form-data" action="{% url 'news:upload_json' %}"&gt;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{% csrf_token %}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class="form-group mt-4"&gt;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class="form-label fw-bold"&gt;Загрузить JSON-файл:&lt;/label&gt;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&lt;input type="file" name="json_file" class="form-control" accept=".json"&gt;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&lt;button type="submit" class="btn btn-success mt-2"&gt;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 class="bi bi-upload"&gt;&lt;/i&gt; Загрузить новости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&lt;/button&gt;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Валидация в контексте формы ArticleUploadForm</a:t>
            </a:r>
            <a:endParaRPr/>
          </a:p>
        </p:txBody>
      </p:sp>
      <p:pic>
        <p:nvPicPr>
          <p:cNvPr descr="preencoded.png" id="381" name="Google Shape;3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2" name="Google Shape;38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Таким образом, форма ArticleUploadForm обеспечивает двухуровневую валидацию: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Проверка формата загруженного файла.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Проверка соответствия данных в JSON-файле существующим категориям и тегам в базе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загрузкой файлов.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валидировать формы.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90" name="Google Shape;39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1" name="Google Shape;39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97" name="Google Shape;397;p5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0" name="Google Shape;410;p5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11" name="Google Shape;4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17" name="Google Shape;41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19" name="Google Shape;41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5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21" name="Google Shape;421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7" name="Google Shape;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8" name="Google Shape;42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30" name="Google Shape;430;p58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 формы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шаблон создает форму для загрузки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-файла, которая отправляет данные на сервер по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сгенерированному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. Форма защищена от </a:t>
            </a:r>
            <a:r>
              <a:rPr b="1" lang="en" sz="1600">
                <a:solidFill>
                  <a:schemeClr val="dk1"/>
                </a:solidFill>
              </a:rPr>
              <a:t>CSRF</a:t>
            </a:r>
            <a:r>
              <a:rPr lang="en" sz="1600">
                <a:solidFill>
                  <a:schemeClr val="dk1"/>
                </a:solidFill>
              </a:rPr>
              <a:t>-атак и стилизована с помощью </a:t>
            </a:r>
            <a:r>
              <a:rPr i="1" lang="en" sz="1600">
                <a:solidFill>
                  <a:srgbClr val="A64D79"/>
                </a:solidFill>
              </a:rPr>
              <a:t>Bootstrap</a:t>
            </a:r>
            <a:r>
              <a:rPr lang="en" sz="1600">
                <a:solidFill>
                  <a:schemeClr val="dk1"/>
                </a:solidFill>
              </a:rPr>
              <a:t> для улучшения внешнего вида и удобства использования.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Тег &lt;form&gt;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method="post":</a:t>
            </a:r>
            <a:r>
              <a:rPr lang="en" sz="1600">
                <a:solidFill>
                  <a:schemeClr val="dk1"/>
                </a:solidFill>
              </a:rPr>
              <a:t> Указывает, что данные формы будут отправляться методом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. Это необходимо для загрузки файлов.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enctype="multipart/form-data":</a:t>
            </a:r>
            <a:r>
              <a:rPr lang="en" sz="1600">
                <a:solidFill>
                  <a:schemeClr val="dk1"/>
                </a:solidFill>
              </a:rPr>
              <a:t> Указывает, что форма будет отправлять данные в формате multipart/form-data, что необходимо для загрузки файлов.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action="{% url 'news:upload_json' %}":</a:t>
            </a:r>
            <a:r>
              <a:rPr lang="en" sz="1600">
                <a:solidFill>
                  <a:schemeClr val="dk1"/>
                </a:solidFill>
              </a:rPr>
              <a:t> Указывает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на который будут отправлены данные формы. Здесь используется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шаблонный тег </a:t>
            </a:r>
            <a:r>
              <a:rPr b="1" lang="en" sz="1600">
                <a:solidFill>
                  <a:schemeClr val="accent5"/>
                </a:solidFill>
              </a:rPr>
              <a:t>{% url %}</a:t>
            </a:r>
            <a:r>
              <a:rPr lang="en" sz="1600">
                <a:solidFill>
                  <a:schemeClr val="dk1"/>
                </a:solidFill>
              </a:rPr>
              <a:t>, который генерирует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представления с именем </a:t>
            </a:r>
            <a:r>
              <a:rPr b="1" lang="en" sz="1600">
                <a:solidFill>
                  <a:schemeClr val="accent5"/>
                </a:solidFill>
              </a:rPr>
              <a:t>upload_json</a:t>
            </a:r>
            <a:r>
              <a:rPr lang="en" sz="1600">
                <a:solidFill>
                  <a:schemeClr val="dk1"/>
                </a:solidFill>
              </a:rPr>
              <a:t> в приложении </a:t>
            </a:r>
            <a:r>
              <a:rPr b="1" lang="en" sz="1600">
                <a:solidFill>
                  <a:schemeClr val="accent5"/>
                </a:solidFill>
              </a:rPr>
              <a:t>news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Тег {% csrf_token %}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Вставляет </a:t>
            </a:r>
            <a:r>
              <a:rPr b="1" lang="en" sz="1600">
                <a:solidFill>
                  <a:schemeClr val="dk1"/>
                </a:solidFill>
              </a:rPr>
              <a:t>CSRF</a:t>
            </a:r>
            <a:r>
              <a:rPr lang="en" sz="1600">
                <a:solidFill>
                  <a:schemeClr val="dk1"/>
                </a:solidFill>
              </a:rPr>
              <a:t>-токен (Cross-Site Request Forgery) для защиты формы от </a:t>
            </a:r>
            <a:r>
              <a:rPr b="1" lang="en" sz="1600">
                <a:solidFill>
                  <a:schemeClr val="dk1"/>
                </a:solidFill>
              </a:rPr>
              <a:t>CSRF</a:t>
            </a:r>
            <a:r>
              <a:rPr lang="en" sz="1600">
                <a:solidFill>
                  <a:schemeClr val="dk1"/>
                </a:solidFill>
              </a:rPr>
              <a:t>-атак. Это стандартная практика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для обеспечения безопасности.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Тег &lt;div&gt;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class="form-group mt-4":</a:t>
            </a:r>
            <a:r>
              <a:rPr lang="en" sz="1600">
                <a:solidFill>
                  <a:schemeClr val="dk1"/>
                </a:solidFill>
              </a:rPr>
              <a:t> Используется для стилизации формы с помощью </a:t>
            </a:r>
            <a:r>
              <a:rPr i="1" lang="en" sz="1600">
                <a:solidFill>
                  <a:srgbClr val="A64D79"/>
                </a:solidFill>
              </a:rPr>
              <a:t>Bootstrap</a:t>
            </a:r>
            <a:r>
              <a:rPr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form-group</a:t>
            </a:r>
            <a:r>
              <a:rPr lang="en" sz="1600">
                <a:solidFill>
                  <a:schemeClr val="dk1"/>
                </a:solidFill>
              </a:rPr>
              <a:t> — это класс </a:t>
            </a:r>
            <a:r>
              <a:rPr i="1" lang="en" sz="1600">
                <a:solidFill>
                  <a:srgbClr val="A64D79"/>
                </a:solidFill>
              </a:rPr>
              <a:t>Bootstrap</a:t>
            </a:r>
            <a:r>
              <a:rPr lang="en" sz="1600">
                <a:solidFill>
                  <a:schemeClr val="dk1"/>
                </a:solidFill>
              </a:rPr>
              <a:t> для группировки элементов формы, 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mt-4</a:t>
            </a:r>
            <a:r>
              <a:rPr lang="en" sz="1600">
                <a:solidFill>
                  <a:schemeClr val="dk1"/>
                </a:solidFill>
              </a:rPr>
              <a:t> добавляет верхний отступ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Тег &lt;label&gt;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class="form-label fw-bold":</a:t>
            </a:r>
            <a:r>
              <a:rPr lang="en" sz="1600">
                <a:solidFill>
                  <a:schemeClr val="dk1"/>
                </a:solidFill>
              </a:rPr>
              <a:t> Используется для стилизации метки с помощью </a:t>
            </a:r>
            <a:r>
              <a:rPr i="1" lang="en" sz="1600">
                <a:solidFill>
                  <a:srgbClr val="A64D79"/>
                </a:solidFill>
              </a:rPr>
              <a:t>Bootstrap</a:t>
            </a:r>
            <a:r>
              <a:rPr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form-label</a:t>
            </a:r>
            <a:r>
              <a:rPr lang="en" sz="1600">
                <a:solidFill>
                  <a:schemeClr val="dk1"/>
                </a:solidFill>
              </a:rPr>
              <a:t> — это класс </a:t>
            </a:r>
            <a:r>
              <a:rPr i="1" lang="en" sz="1600">
                <a:solidFill>
                  <a:srgbClr val="A64D79"/>
                </a:solidFill>
              </a:rPr>
              <a:t>Bootstrap</a:t>
            </a:r>
            <a:r>
              <a:rPr lang="en" sz="1600">
                <a:solidFill>
                  <a:schemeClr val="dk1"/>
                </a:solidFill>
              </a:rPr>
              <a:t> для меток формы, 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fw-bold</a:t>
            </a:r>
            <a:r>
              <a:rPr lang="en" sz="1600">
                <a:solidFill>
                  <a:schemeClr val="dk1"/>
                </a:solidFill>
              </a:rPr>
              <a:t> делает текст жирным.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Текст метки: </a:t>
            </a:r>
            <a:r>
              <a:rPr lang="en" sz="1600">
                <a:solidFill>
                  <a:schemeClr val="dk1"/>
                </a:solidFill>
              </a:rPr>
              <a:t>"Загрузить JSON-файл:".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