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5143500" cx="9144000"/>
  <p:notesSz cx="6858000" cy="9144000"/>
  <p:embeddedFontLst>
    <p:embeddedFont>
      <p:font typeface="Inter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Inter-bold.fntdata"/><Relationship Id="rId82" Type="http://schemas.openxmlformats.org/officeDocument/2006/relationships/font" Target="fonts/Inter-boldItalic.fntdata"/><Relationship Id="rId81" Type="http://schemas.openxmlformats.org/officeDocument/2006/relationships/font" Target="fonts/Int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Inter-regular.fntdata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69218f24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f69218f24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f69218f24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f69218f24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f69218f2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f69218f2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f69218f2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f69218f2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f69218f24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f69218f24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f69218f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f69218f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f69218f24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f69218f24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f69218f2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f69218f2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f69218f24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f69218f24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f69218f24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f69218f24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f69218f2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f69218f2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f69218f24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f69218f24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f69218f2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f69218f2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f69218f24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f69218f24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f69218f24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f69218f24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f69218f2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f69218f2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f69218f2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f69218f2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f69218f2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f69218f2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af69218f24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af69218f24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f69218f24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f69218f24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af69218f2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af69218f2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f69218f24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af69218f24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f69218f2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f69218f2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f69218f24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f69218f24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f69218f24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af69218f24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f69218f2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af69218f2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f69218f24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f69218f24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f69218f2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af69218f2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af69218f24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af69218f24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f69218f24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f69218f24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d1f7076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2d1f7076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f69218f24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f69218f24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af69218f24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af69218f24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f69218f24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f69218f24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f69218f24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af69218f24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2d1f7076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2d1f7076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af69218f24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af69218f24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af69218f24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af69218f24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af69218f24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af69218f24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af69218f24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af69218f24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f69218f2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f69218f2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2d1f70767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2d1f70767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af69218f24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af69218f24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af69218f2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af69218f2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af69218f24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af69218f24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af69218f24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af69218f24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2d1f70767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2d1f7076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2d1f70767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2d1f70767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2d1f70767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2d1f70767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2d1f7076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2d1f7076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2d1f70767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2d1f70767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f69218f24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f69218f24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2d1f70767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2d1f70767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2d1f70767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2d1f70767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2d1f70767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2d1f70767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2d1f70767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2d1f70767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2d1f70767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2d1f70767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2d1f70767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2d1f70767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2d1f70767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2d1f70767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2d1f70767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2d1f70767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f69218f24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f69218f24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af69218f2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af69218f2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f69218f24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f69218f24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69218f24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f69218f24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24-25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Классовые представления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Миксины и вспомогательные классы</a:t>
            </a:r>
            <a:endParaRPr/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GenericViewSet (Django REST Framework):</a:t>
            </a:r>
            <a:r>
              <a:rPr lang="en" sz="1600">
                <a:solidFill>
                  <a:schemeClr val="dk1"/>
                </a:solidFill>
              </a:rPr>
              <a:t> Базовый класс для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ViewSet</a:t>
            </a:r>
            <a:r>
              <a:rPr lang="en" sz="1600">
                <a:solidFill>
                  <a:schemeClr val="dk1"/>
                </a:solidFill>
              </a:rPr>
              <a:t> (если используется </a:t>
            </a:r>
            <a:r>
              <a:rPr i="1" lang="en" sz="1600">
                <a:solidFill>
                  <a:srgbClr val="A64D79"/>
                </a:solidFill>
              </a:rPr>
              <a:t>DRF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APIView (DRF):</a:t>
            </a:r>
            <a:r>
              <a:rPr lang="en" sz="1600">
                <a:solidFill>
                  <a:schemeClr val="dk1"/>
                </a:solidFill>
              </a:rPr>
              <a:t> Базовый класс для </a:t>
            </a:r>
            <a:r>
              <a:rPr b="1" lang="en" sz="1600">
                <a:solidFill>
                  <a:schemeClr val="dk1"/>
                </a:solidFill>
              </a:rPr>
              <a:t>API</a:t>
            </a:r>
            <a:r>
              <a:rPr lang="en" sz="1600">
                <a:solidFill>
                  <a:schemeClr val="dk1"/>
                </a:solidFill>
              </a:rPr>
              <a:t>-представлений.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Общие замечания</a:t>
            </a:r>
            <a:endParaRPr/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model vs queryset:</a:t>
            </a:r>
            <a:r>
              <a:rPr lang="en" sz="1600">
                <a:solidFill>
                  <a:schemeClr val="dk1"/>
                </a:solidFill>
              </a:rPr>
              <a:t> Если задан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, он имеет приоритет над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success_url:</a:t>
            </a:r>
            <a:r>
              <a:rPr lang="en" sz="1600">
                <a:solidFill>
                  <a:schemeClr val="dk1"/>
                </a:solidFill>
              </a:rPr>
              <a:t> Может быть задан как статический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 или через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reverse_lazy()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fields и form_class: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CreateView</a:t>
            </a:r>
            <a:r>
              <a:rPr lang="en" sz="1600">
                <a:solidFill>
                  <a:schemeClr val="dk1"/>
                </a:solidFill>
              </a:rPr>
              <a:t>/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UpdateView</a:t>
            </a:r>
            <a:r>
              <a:rPr lang="en" sz="1600">
                <a:solidFill>
                  <a:schemeClr val="dk1"/>
                </a:solidFill>
              </a:rPr>
              <a:t> обязательно указать либо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r>
              <a:rPr lang="en" sz="1600">
                <a:solidFill>
                  <a:schemeClr val="dk1"/>
                </a:solidFill>
              </a:rPr>
              <a:t>, либо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form_class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Динамические URL-параметры:</a:t>
            </a:r>
            <a:r>
              <a:rPr lang="en" sz="1600">
                <a:solidFill>
                  <a:schemeClr val="dk1"/>
                </a:solidFill>
              </a:rPr>
              <a:t> Например,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slug_url_kwarg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pk_url_kwarg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DetailView</a:t>
            </a:r>
            <a:r>
              <a:rPr lang="en" sz="1600">
                <a:solidFill>
                  <a:schemeClr val="dk1"/>
                </a:solidFill>
              </a:rPr>
              <a:t> связываются с параметрами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-маршрута.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52" name="Google Shape;15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Базовый класс для создания </a:t>
            </a:r>
            <a:r>
              <a:rPr b="1" lang="en" sz="2000">
                <a:solidFill>
                  <a:schemeClr val="dk1"/>
                </a:solidFill>
              </a:rPr>
              <a:t>CBV</a:t>
            </a:r>
            <a:r>
              <a:rPr lang="en" sz="2000">
                <a:solidFill>
                  <a:schemeClr val="dk1"/>
                </a:solidFill>
              </a:rPr>
              <a:t>. Обрабатывает </a:t>
            </a:r>
            <a:r>
              <a:rPr b="1" lang="en" sz="2000">
                <a:solidFill>
                  <a:schemeClr val="dk1"/>
                </a:solidFill>
              </a:rPr>
              <a:t>HTTP</a:t>
            </a:r>
            <a:r>
              <a:rPr lang="en" sz="2000">
                <a:solidFill>
                  <a:schemeClr val="dk1"/>
                </a:solidFill>
              </a:rPr>
              <a:t>-методы (</a:t>
            </a:r>
            <a:r>
              <a:rPr b="1" lang="en" sz="2000">
                <a:solidFill>
                  <a:schemeClr val="dk1"/>
                </a:solidFill>
              </a:rPr>
              <a:t>GET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b="1" lang="en" sz="2000">
                <a:solidFill>
                  <a:schemeClr val="dk1"/>
                </a:solidFill>
              </a:rPr>
              <a:t>POST</a:t>
            </a:r>
            <a:r>
              <a:rPr lang="en" sz="2000">
                <a:solidFill>
                  <a:schemeClr val="dk1"/>
                </a:solidFill>
              </a:rPr>
              <a:t> и др.) через методы класса (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post()</a:t>
            </a:r>
            <a:r>
              <a:rPr lang="en" sz="2000">
                <a:solidFill>
                  <a:schemeClr val="dk1"/>
                </a:solidFill>
              </a:rPr>
              <a:t>). Не предоставляет готовой логики, требует ручной реализации.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http_method_names:</a:t>
            </a:r>
            <a:r>
              <a:rPr lang="en" sz="1600">
                <a:solidFill>
                  <a:schemeClr val="dk1"/>
                </a:solidFill>
              </a:rPr>
              <a:t> Список разрешенных </a:t>
            </a:r>
            <a:r>
              <a:rPr b="1" lang="en" sz="1600">
                <a:solidFill>
                  <a:schemeClr val="dk1"/>
                </a:solidFill>
              </a:rPr>
              <a:t>HTTP</a:t>
            </a:r>
            <a:r>
              <a:rPr lang="en" sz="1600">
                <a:solidFill>
                  <a:schemeClr val="dk1"/>
                </a:solidFill>
              </a:rPr>
              <a:t>-методов (например, [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'get'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en" sz="1600">
                <a:solidFill>
                  <a:schemeClr val="dk1"/>
                </a:solidFill>
              </a:rPr>
              <a:t>]).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</a:t>
            </a:r>
            <a:endParaRPr/>
          </a:p>
        </p:txBody>
      </p:sp>
      <p:pic>
        <p:nvPicPr>
          <p:cNvPr descr="preencoded.pn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django.views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View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4" name="Google Shape;1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GetAllNewsView(View):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get(self, request, *args, **kwargs):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sort = request.GET.get(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'sort'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order = request.GET.get(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'order'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'desc'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valid_sort_fields = {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sort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valid_sort_fields: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sort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order_by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f'-{sort}'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order ==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'desc'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else sort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articles = Article.objects.select_related(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).prefetch_related(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'tags'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).order_by(order_by)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paginator = Paginator(articles, 20)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page_number = request.GET.get(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'page'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page_obj = paginator.get_page(page_number)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context = {**info,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articles,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'news_count'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len(articles),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'page_obj'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page_obj,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'user_ip'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request.META.get(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'REMOTE_ADDR'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),}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render(request,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'news/catalog.html'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context=context)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3" name="Google Shape;19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95" name="Google Shape;19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ListView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Отображает список объектов модели. Используется для страниц с таблицами, каталогами и т.д.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model:</a:t>
            </a:r>
            <a:r>
              <a:rPr lang="en" sz="1600">
                <a:solidFill>
                  <a:schemeClr val="dk1"/>
                </a:solidFill>
              </a:rPr>
              <a:t> Модель, из которой берутся данные.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queryset:</a:t>
            </a:r>
            <a:r>
              <a:rPr lang="en" sz="1600">
                <a:solidFill>
                  <a:schemeClr val="dk1"/>
                </a:solidFill>
              </a:rPr>
              <a:t> Кастомный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 (если не указан, используется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model.objects.all()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context_object_name:</a:t>
            </a:r>
            <a:r>
              <a:rPr lang="en" sz="1600">
                <a:solidFill>
                  <a:schemeClr val="dk1"/>
                </a:solidFill>
              </a:rPr>
              <a:t> Имя переменной контекста для списка объектов (по умолчанию: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object_list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template_name:</a:t>
            </a:r>
            <a:r>
              <a:rPr lang="en" sz="1600">
                <a:solidFill>
                  <a:schemeClr val="dk1"/>
                </a:solidFill>
              </a:rPr>
              <a:t> Путь к шаблону.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paginate_by:</a:t>
            </a:r>
            <a:r>
              <a:rPr lang="en" sz="1600">
                <a:solidFill>
                  <a:schemeClr val="dk1"/>
                </a:solidFill>
              </a:rPr>
              <a:t> Количество объектов на странице (пагинация).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ordering:</a:t>
            </a:r>
            <a:r>
              <a:rPr lang="en" sz="1600">
                <a:solidFill>
                  <a:schemeClr val="dk1"/>
                </a:solidFill>
              </a:rPr>
              <a:t> Поле для сортировки объектов (например, [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'-created_at'</a:t>
            </a:r>
            <a:r>
              <a:rPr lang="en" sz="1600">
                <a:solidFill>
                  <a:schemeClr val="dk1"/>
                </a:solidFill>
              </a:rPr>
              <a:t>]).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017725"/>
            <a:ext cx="58275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CBV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View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ListView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DetailView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FormView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TemplateView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CreateView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UpdateView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DeleteView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Mixins</a:t>
            </a:r>
            <a:endParaRPr sz="1600">
              <a:solidFill>
                <a:srgbClr val="000000"/>
              </a:solidFill>
            </a:endParaRPr>
          </a:p>
          <a:p>
            <a:pPr indent="-32258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ct val="1000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Вынесение бизнес-логики в модель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</a:t>
            </a:r>
            <a:endParaRPr/>
          </a:p>
        </p:txBody>
      </p:sp>
      <p:pic>
        <p:nvPicPr>
          <p:cNvPr descr="preencoded.png"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django.views.generic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ListView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GetAllNewsView(ListView):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'news/catalog.html'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context_object_name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paginate_by = 20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get_queryset(self):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Article.objects.select_related(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).prefetch_related(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'tags'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).order_by(order_by)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get_context_data(self, **kwargs):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context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36" name="Google Shape;2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38" name="Google Shape;23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DetailView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6" name="Google Shape;24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Отображает детальную информацию об одном объекте модели.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253" name="Google Shape;2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4" name="Google Shape;2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model:</a:t>
            </a:r>
            <a:r>
              <a:rPr lang="en" sz="1600">
                <a:solidFill>
                  <a:schemeClr val="dk1"/>
                </a:solidFill>
              </a:rPr>
              <a:t> Модель объекта.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queryset:</a:t>
            </a:r>
            <a:r>
              <a:rPr lang="en" sz="1600">
                <a:solidFill>
                  <a:schemeClr val="dk1"/>
                </a:solidFill>
              </a:rPr>
              <a:t> Кастомный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 для выбора объекта.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slug_field:</a:t>
            </a:r>
            <a:r>
              <a:rPr lang="en" sz="1600">
                <a:solidFill>
                  <a:schemeClr val="dk1"/>
                </a:solidFill>
              </a:rPr>
              <a:t> Поле модели для поиска по слагу (по умолчанию: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'slug'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slug_url_kwarg:</a:t>
            </a:r>
            <a:r>
              <a:rPr lang="en" sz="1600">
                <a:solidFill>
                  <a:schemeClr val="dk1"/>
                </a:solidFill>
              </a:rPr>
              <a:t> Имя параметра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, содержащего слаг (по умолчанию: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'slug'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pk_url_kwarg:</a:t>
            </a:r>
            <a:r>
              <a:rPr lang="en" sz="1600">
                <a:solidFill>
                  <a:schemeClr val="dk1"/>
                </a:solidFill>
              </a:rPr>
              <a:t> Имя параметра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, содержащего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pk</a:t>
            </a:r>
            <a:r>
              <a:rPr lang="en" sz="1600">
                <a:solidFill>
                  <a:schemeClr val="dk1"/>
                </a:solidFill>
              </a:rPr>
              <a:t> (по умолчанию: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'pk'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context_object_name:</a:t>
            </a:r>
            <a:r>
              <a:rPr lang="en" sz="1600">
                <a:solidFill>
                  <a:schemeClr val="dk1"/>
                </a:solidFill>
              </a:rPr>
              <a:t> Имя переменной контекста для объекта.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template_name:</a:t>
            </a:r>
            <a:r>
              <a:rPr lang="en" sz="1600">
                <a:solidFill>
                  <a:schemeClr val="dk1"/>
                </a:solidFill>
              </a:rPr>
              <a:t> Путь к шаблону.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</a:t>
            </a:r>
            <a:endParaRPr/>
          </a:p>
        </p:txBody>
      </p:sp>
      <p:pic>
        <p:nvPicPr>
          <p:cNvPr descr="preencoded.png"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2" name="Google Shape;26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django.views.generic.detail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DetailView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0" name="Google Shape;27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ArticleDetailView(DetailView):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'news/article_detail.html'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context_object_name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'article'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get(self, request, *args, **kwargs):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response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get_context_data(self, **kwargs):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context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9" name="Google Shape;27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81" name="Google Shape;28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FormView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288" name="Google Shape;2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9" name="Google Shape;28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Обрабатывает формы (не привязанные к модели). Показывает форму, валидирует данные и перенаправляет при успехе.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7" name="Google Shape;29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form_class:</a:t>
            </a:r>
            <a:r>
              <a:rPr lang="en" sz="1600">
                <a:solidFill>
                  <a:schemeClr val="dk1"/>
                </a:solidFill>
              </a:rPr>
              <a:t> Класс формы (например,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forms.Form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success_url: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 для перенаправления после успешной отправки.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template_name:</a:t>
            </a:r>
            <a:r>
              <a:rPr lang="en" sz="1600">
                <a:solidFill>
                  <a:schemeClr val="dk1"/>
                </a:solidFill>
              </a:rPr>
              <a:t> Путь к шаблону с формой.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CBV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</a:t>
            </a:r>
            <a:endParaRPr/>
          </a:p>
        </p:txBody>
      </p:sp>
      <p:pic>
        <p:nvPicPr>
          <p:cNvPr descr="preencoded.png" id="304" name="Google Shape;3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5" name="Google Shape;30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django.views.generic.edit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FormView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312" name="Google Shape;3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3" name="Google Shape;31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EditArticleFromJsonView(FormView):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'news/edit_article_from_json.html'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form_class = ArticleForm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get_form_kwargs(self):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kwargs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form_valid(self, form):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get_context_data(self, **kwargs):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context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20" name="Google Shape;3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22" name="Google Shape;32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4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24" name="Google Shape;324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TemplateView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331" name="Google Shape;3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2" name="Google Shape;33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Отображает статический шаблон без логики (например, </a:t>
            </a:r>
            <a:r>
              <a:rPr b="1" lang="en" sz="1600">
                <a:solidFill>
                  <a:schemeClr val="dk1"/>
                </a:solidFill>
              </a:rPr>
              <a:t>"О нас"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dk1"/>
                </a:solidFill>
              </a:rPr>
              <a:t>"Контакты"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339" name="Google Shape;3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0" name="Google Shape;34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template_name:</a:t>
            </a:r>
            <a:r>
              <a:rPr lang="en" sz="1600">
                <a:solidFill>
                  <a:schemeClr val="dk1"/>
                </a:solidFill>
              </a:rPr>
              <a:t> Обязательный параметр — путь к шаблону.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extra_context:</a:t>
            </a:r>
            <a:r>
              <a:rPr lang="en" sz="1600">
                <a:solidFill>
                  <a:schemeClr val="dk1"/>
                </a:solidFill>
              </a:rPr>
              <a:t> Дополнительный контекст для шаблона (словарь).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</a:t>
            </a:r>
            <a:endParaRPr/>
          </a:p>
        </p:txBody>
      </p:sp>
      <p:pic>
        <p:nvPicPr>
          <p:cNvPr descr="preencoded.png" id="347" name="Google Shape;3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8" name="Google Shape;34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django.views.generic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TemplateView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355" name="Google Shape;35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6" name="Google Shape;35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2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MainView(TemplateView):</a:t>
            </a:r>
            <a:endParaRPr sz="22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22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'main.html'</a:t>
            </a:r>
            <a:endParaRPr b="1" sz="22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63" name="Google Shape;36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5" name="Google Shape;36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4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7" name="Google Shape;367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CreateView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374" name="Google Shape;37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5" name="Google Shape;37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Создает новый объект модели через форму.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382" name="Google Shape;38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3" name="Google Shape;38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model:</a:t>
            </a:r>
            <a:r>
              <a:rPr lang="en" sz="1600">
                <a:solidFill>
                  <a:schemeClr val="dk1"/>
                </a:solidFill>
              </a:rPr>
              <a:t> Модель для создания объекта.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form_class:</a:t>
            </a:r>
            <a:r>
              <a:rPr lang="en" sz="1600">
                <a:solidFill>
                  <a:schemeClr val="dk1"/>
                </a:solidFill>
              </a:rPr>
              <a:t> Класс формы (если не указан, генерируется автоматически на основе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fields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fields:</a:t>
            </a:r>
            <a:r>
              <a:rPr lang="en" sz="1600">
                <a:solidFill>
                  <a:schemeClr val="dk1"/>
                </a:solidFill>
              </a:rPr>
              <a:t> Список полей модели, которые будут в форме (например, [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'content'</a:t>
            </a:r>
            <a:r>
              <a:rPr lang="en" sz="1600">
                <a:solidFill>
                  <a:schemeClr val="dk1"/>
                </a:solidFill>
              </a:rPr>
              <a:t>]).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success_url: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 для перенаправления после успешного создания.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template_name:</a:t>
            </a:r>
            <a:r>
              <a:rPr lang="en" sz="1600">
                <a:solidFill>
                  <a:schemeClr val="dk1"/>
                </a:solidFill>
              </a:rPr>
              <a:t> Путь к шаблону с формой.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Class-Based Views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i="1" lang="en" sz="2000">
                <a:solidFill>
                  <a:srgbClr val="A64D79"/>
                </a:solidFill>
              </a:rPr>
              <a:t>Django</a:t>
            </a:r>
            <a:r>
              <a:rPr lang="en" sz="2000">
                <a:solidFill>
                  <a:schemeClr val="dk1"/>
                </a:solidFill>
              </a:rPr>
              <a:t> существует множество классов представлений (</a:t>
            </a:r>
            <a:r>
              <a:rPr b="1" lang="en" sz="2000">
                <a:solidFill>
                  <a:schemeClr val="dk1"/>
                </a:solidFill>
              </a:rPr>
              <a:t>Class-Based Views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b="1" lang="en" sz="2000">
                <a:solidFill>
                  <a:schemeClr val="dk1"/>
                </a:solidFill>
              </a:rPr>
              <a:t>CBV</a:t>
            </a:r>
            <a:r>
              <a:rPr lang="en" sz="2000">
                <a:solidFill>
                  <a:schemeClr val="dk1"/>
                </a:solidFill>
              </a:rPr>
              <a:t>), которые упрощают разработку, предоставляя готовые решения для типовых задач.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</a:t>
            </a:r>
            <a:endParaRPr/>
          </a:p>
        </p:txBody>
      </p:sp>
      <p:pic>
        <p:nvPicPr>
          <p:cNvPr descr="preencoded.png" id="390" name="Google Shape;39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1" name="Google Shape;39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2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django.views.generic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CreateView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398" name="Google Shape;39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9" name="Google Shape;399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AddArticleView(CreateView):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form_class = ArticleForm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'news/add_article.html'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success_url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'/news/catalog/'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form_valid(self, form):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article_data = {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'fields'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form.cleaned_data[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'content'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form.cleaned_data[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'content'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'category': form.cleaned_data[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].name,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'tags'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[tag.name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tag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form.cleaned_data[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'tags'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article = save_article(article_data, form)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self.success_url = reverse(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'news:detail_article_by_id'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args=[article.id])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super().form_valid(form)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06" name="Google Shape;40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8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08" name="Google Shape;40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5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10" name="Google Shape;410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UpdateView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417" name="Google Shape;41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8" name="Google Shape;41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Редактирует существующий объект модели через форму.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425" name="Google Shape;42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6" name="Google Shape;426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model:</a:t>
            </a:r>
            <a:r>
              <a:rPr lang="en" sz="1600">
                <a:solidFill>
                  <a:schemeClr val="dk1"/>
                </a:solidFill>
              </a:rPr>
              <a:t> Модель объекта.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form_class:</a:t>
            </a:r>
            <a:r>
              <a:rPr lang="en" sz="1600">
                <a:solidFill>
                  <a:schemeClr val="dk1"/>
                </a:solidFill>
              </a:rPr>
              <a:t> Класс формы для редактирования.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fields:</a:t>
            </a:r>
            <a:r>
              <a:rPr lang="en" sz="1600">
                <a:solidFill>
                  <a:schemeClr val="dk1"/>
                </a:solidFill>
              </a:rPr>
              <a:t> Список полей, доступных для изменения.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success_url: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 для перенаправления после успешного обновления.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template_name:</a:t>
            </a:r>
            <a:r>
              <a:rPr lang="en" sz="1600">
                <a:solidFill>
                  <a:schemeClr val="dk1"/>
                </a:solidFill>
              </a:rPr>
              <a:t> Путь к шаблону с формой.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</a:t>
            </a:r>
            <a:endParaRPr/>
          </a:p>
        </p:txBody>
      </p:sp>
      <p:pic>
        <p:nvPicPr>
          <p:cNvPr descr="preencoded.png" id="433" name="Google Shape;43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4" name="Google Shape;434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7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django.views.generic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UpdateView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441" name="Google Shape;44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2" name="Google Shape;44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ArticleUpdateView(UpdateView):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form_class = ArticleForm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'news/edit_article.html'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success_url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'/news/catalog/'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form_valid(self, form):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self.success_url = reverse(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'news:detail_article_by_id'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args=[self.object.id])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super().form_valid(form)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49" name="Google Shape;44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9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51" name="Google Shape;45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5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53" name="Google Shape;453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DeleteView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460" name="Google Shape;46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1" name="Google Shape;46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Удаляет объект модели (с подтверждением через </a:t>
            </a:r>
            <a:r>
              <a:rPr b="1" lang="en" sz="1600">
                <a:solidFill>
                  <a:schemeClr val="dk1"/>
                </a:solidFill>
              </a:rPr>
              <a:t>GET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dk1"/>
                </a:solidFill>
              </a:rPr>
              <a:t>POST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468" name="Google Shape;46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9" name="Google Shape;46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model:</a:t>
            </a:r>
            <a:r>
              <a:rPr lang="en" sz="1600">
                <a:solidFill>
                  <a:schemeClr val="dk1"/>
                </a:solidFill>
              </a:rPr>
              <a:t> Модель объекта.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success_url: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 для перенаправления после удаления.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template_name:</a:t>
            </a:r>
            <a:r>
              <a:rPr lang="en" sz="1600">
                <a:solidFill>
                  <a:schemeClr val="dk1"/>
                </a:solidFill>
              </a:rPr>
              <a:t> Путь к шаблону с подтверждением удаления.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context_object_name:</a:t>
            </a:r>
            <a:r>
              <a:rPr lang="en" sz="1600">
                <a:solidFill>
                  <a:schemeClr val="dk1"/>
                </a:solidFill>
              </a:rPr>
              <a:t> Имя переменной контекста для объекта.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Базовые классы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View:</a:t>
            </a:r>
            <a:r>
              <a:rPr lang="en" sz="1600">
                <a:solidFill>
                  <a:schemeClr val="dk1"/>
                </a:solidFill>
              </a:rPr>
              <a:t> Базовый класс для всех </a:t>
            </a:r>
            <a:r>
              <a:rPr b="1" lang="en" sz="1600">
                <a:solidFill>
                  <a:schemeClr val="dk1"/>
                </a:solidFill>
              </a:rPr>
              <a:t>CBV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TemplateView:</a:t>
            </a:r>
            <a:r>
              <a:rPr lang="en" sz="1600">
                <a:solidFill>
                  <a:schemeClr val="dk1"/>
                </a:solidFill>
              </a:rPr>
              <a:t> Отображает шаблон (наследуется от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RedirectView:</a:t>
            </a:r>
            <a:r>
              <a:rPr lang="en" sz="1600">
                <a:solidFill>
                  <a:schemeClr val="dk1"/>
                </a:solidFill>
              </a:rPr>
              <a:t> Перенаправляет на указанный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</a:t>
            </a:r>
            <a:endParaRPr/>
          </a:p>
        </p:txBody>
      </p:sp>
      <p:pic>
        <p:nvPicPr>
          <p:cNvPr descr="preencoded.png" id="476" name="Google Shape;47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7" name="Google Shape;477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2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django.views.generic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DeleteView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</a:t>
            </a:r>
            <a:endParaRPr/>
          </a:p>
        </p:txBody>
      </p:sp>
      <p:pic>
        <p:nvPicPr>
          <p:cNvPr descr="preencoded.png" id="484" name="Google Shape;48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5" name="Google Shape;48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2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ArticleDeleteView(DeleteView):</a:t>
            </a:r>
            <a:endParaRPr sz="22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22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22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'news/delete_article.html'</a:t>
            </a:r>
            <a:endParaRPr b="1" sz="22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success_url = </a:t>
            </a:r>
            <a:r>
              <a:rPr b="1" lang="en" sz="22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'/news/catalog/'</a:t>
            </a:r>
            <a:endParaRPr b="1" sz="22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92" name="Google Shape;49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4"/>
          <p:cNvSpPr txBox="1"/>
          <p:nvPr/>
        </p:nvSpPr>
        <p:spPr>
          <a:xfrm>
            <a:off x="311698" y="81781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10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94" name="Google Shape;494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5" name="Google Shape;495;p6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96" name="Google Shape;496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Mixins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Назначение</a:t>
            </a:r>
            <a:endParaRPr/>
          </a:p>
        </p:txBody>
      </p:sp>
      <p:pic>
        <p:nvPicPr>
          <p:cNvPr descr="preencoded.png" id="503" name="Google Shape;50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4" name="Google Shape;504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Классы-примеси, добавляющие функциональность другим </a:t>
            </a:r>
            <a:r>
              <a:rPr b="1" lang="en" sz="1600">
                <a:solidFill>
                  <a:schemeClr val="dk1"/>
                </a:solidFill>
              </a:rPr>
              <a:t>CBV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параметры</a:t>
            </a:r>
            <a:endParaRPr/>
          </a:p>
        </p:txBody>
      </p:sp>
      <p:pic>
        <p:nvPicPr>
          <p:cNvPr descr="preencoded.png" id="511" name="Google Shape;51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12" name="Google Shape;51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6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FormMixin: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" sz="1600">
                <a:solidFill>
                  <a:schemeClr val="dk1"/>
                </a:solidFill>
              </a:rPr>
              <a:t>form_class:</a:t>
            </a:r>
            <a:r>
              <a:rPr lang="en" sz="1600">
                <a:solidFill>
                  <a:schemeClr val="dk1"/>
                </a:solidFill>
              </a:rPr>
              <a:t> Класс формы.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" sz="1600">
                <a:solidFill>
                  <a:schemeClr val="dk1"/>
                </a:solidFill>
              </a:rPr>
              <a:t>success_url: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 для перенаправления при успехе.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ContextMixin: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" sz="1600">
                <a:solidFill>
                  <a:schemeClr val="dk1"/>
                </a:solidFill>
              </a:rPr>
              <a:t>extra_context:</a:t>
            </a:r>
            <a:r>
              <a:rPr lang="en" sz="1600">
                <a:solidFill>
                  <a:schemeClr val="dk1"/>
                </a:solidFill>
              </a:rPr>
              <a:t> Дополнительный контекст для шаблона.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SingleObjectMixin:</a:t>
            </a:r>
            <a:r>
              <a:rPr lang="en" sz="1600">
                <a:solidFill>
                  <a:schemeClr val="dk1"/>
                </a:solidFill>
              </a:rPr>
              <a:t> (для работы с одним объектом):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slug_field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slug_url_kwarg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pk_url_kwarg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MultipleObjectMixin:</a:t>
            </a:r>
            <a:r>
              <a:rPr lang="en" sz="1600">
                <a:solidFill>
                  <a:schemeClr val="dk1"/>
                </a:solidFill>
              </a:rPr>
              <a:t> (для работы со списком объектов):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paginate_by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ordering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SuccessMessageMixin:</a:t>
            </a:r>
            <a:endParaRPr i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" sz="1600">
                <a:solidFill>
                  <a:schemeClr val="dk1"/>
                </a:solidFill>
              </a:rPr>
              <a:t>success_message:</a:t>
            </a:r>
            <a:r>
              <a:rPr lang="en" sz="1600">
                <a:solidFill>
                  <a:schemeClr val="dk1"/>
                </a:solidFill>
              </a:rPr>
              <a:t> Сообщение, отображаемое при успешном действии.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Импорт</a:t>
            </a:r>
            <a:endParaRPr/>
          </a:p>
        </p:txBody>
      </p:sp>
      <p:pic>
        <p:nvPicPr>
          <p:cNvPr descr="preencoded.png" id="519" name="Google Shape;51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0" name="Google Shape;520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67"/>
          <p:cNvSpPr txBox="1"/>
          <p:nvPr>
            <p:ph idx="1" type="body"/>
          </p:nvPr>
        </p:nvSpPr>
        <p:spPr>
          <a:xfrm>
            <a:off x="0" y="952075"/>
            <a:ext cx="9144000" cy="41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django.views.generic.base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ContextMixin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527" name="Google Shape;52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8"/>
          <p:cNvSpPr txBox="1"/>
          <p:nvPr/>
        </p:nvSpPr>
        <p:spPr>
          <a:xfrm>
            <a:off x="311698" y="81781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529" name="Google Shape;529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0" name="Google Shape;530;p6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531" name="Google Shape;531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8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Вынесение бизнес-логики в модель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вынесения логики в модели</a:t>
            </a:r>
            <a:endParaRPr/>
          </a:p>
        </p:txBody>
      </p:sp>
      <p:pic>
        <p:nvPicPr>
          <p:cNvPr descr="preencoded.png" id="538" name="Google Shape;538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9" name="Google Shape;539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Повторное использование кода:</a:t>
            </a:r>
            <a:r>
              <a:rPr lang="en" sz="1600">
                <a:solidFill>
                  <a:schemeClr val="dk1"/>
                </a:solidFill>
              </a:rPr>
              <a:t> можно обращаться к бизнес-логике прямо из представлений, без дублирования фильтров и сортировки.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Более чистые </a:t>
            </a:r>
            <a:r>
              <a:rPr i="1" lang="en" sz="1600">
                <a:solidFill>
                  <a:schemeClr val="dk1"/>
                </a:solidFill>
              </a:rPr>
              <a:t>views:</a:t>
            </a:r>
            <a:r>
              <a:rPr lang="en" sz="1600">
                <a:solidFill>
                  <a:schemeClr val="dk1"/>
                </a:solidFill>
              </a:rPr>
              <a:t> представления становятся декларативными и легче читаются.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Единая точка правды:</a:t>
            </a:r>
            <a:r>
              <a:rPr lang="en" sz="1600">
                <a:solidFill>
                  <a:schemeClr val="dk1"/>
                </a:solidFill>
              </a:rPr>
              <a:t> изменения в бизнес-логике происходят в одном месте, а не размазаны по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Тестируемость:</a:t>
            </a:r>
            <a:r>
              <a:rPr lang="en" sz="1600">
                <a:solidFill>
                  <a:schemeClr val="dk1"/>
                </a:solidFill>
              </a:rPr>
              <a:t> проще тестировать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-методы отдельно от представлений.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" sz="1600">
                <a:solidFill>
                  <a:schemeClr val="dk1"/>
                </a:solidFill>
              </a:rPr>
              <a:t>Производительность:</a:t>
            </a:r>
            <a:r>
              <a:rPr lang="en" sz="1600">
                <a:solidFill>
                  <a:schemeClr val="dk1"/>
                </a:solidFill>
              </a:rPr>
              <a:t> использование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" sz="1600">
                <a:solidFill>
                  <a:schemeClr val="dk1"/>
                </a:solidFill>
              </a:rPr>
              <a:t> позволяет делать выборки более эффективно.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Возможные недостатки</a:t>
            </a:r>
            <a:endParaRPr/>
          </a:p>
        </p:txBody>
      </p:sp>
      <p:pic>
        <p:nvPicPr>
          <p:cNvPr descr="preencoded.png" id="546" name="Google Shape;54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7" name="Google Shape;547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Гибкость:</a:t>
            </a:r>
            <a:r>
              <a:rPr lang="en" sz="1600">
                <a:solidFill>
                  <a:schemeClr val="dk1"/>
                </a:solidFill>
              </a:rPr>
              <a:t> иногда удобнее фильтровать прямо во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1600">
                <a:solidFill>
                  <a:schemeClr val="dk1"/>
                </a:solidFill>
              </a:rPr>
              <a:t>, особенно если условия сложные и специфичны для конкретного запроса.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Усложнение модели:</a:t>
            </a:r>
            <a:r>
              <a:rPr lang="en" sz="1600">
                <a:solidFill>
                  <a:schemeClr val="dk1"/>
                </a:solidFill>
              </a:rPr>
              <a:t> если вынести слишком много логики в менеджеры, модель может стать перегруженной и менее читаемой.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Трудности с кэшированием:</a:t>
            </a:r>
            <a:r>
              <a:rPr lang="en" sz="1600">
                <a:solidFill>
                  <a:schemeClr val="dk1"/>
                </a:solidFill>
              </a:rPr>
              <a:t> когда запросы зависят от сессии (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request.session</a:t>
            </a:r>
            <a:r>
              <a:rPr lang="en" sz="1600">
                <a:solidFill>
                  <a:schemeClr val="dk1"/>
                </a:solidFill>
              </a:rPr>
              <a:t>), </a:t>
            </a:r>
            <a:r>
              <a:rPr b="1" lang="en" sz="1600">
                <a:solidFill>
                  <a:schemeClr val="dk1"/>
                </a:solidFill>
              </a:rPr>
              <a:t>IP</a:t>
            </a:r>
            <a:r>
              <a:rPr lang="en" sz="1600">
                <a:solidFill>
                  <a:schemeClr val="dk1"/>
                </a:solidFill>
              </a:rPr>
              <a:t> или других параметров, их сложнее обработать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Оптимизация выборок в ArticleQuerySet</a:t>
            </a:r>
            <a:endParaRPr/>
          </a:p>
        </p:txBody>
      </p:sp>
      <p:pic>
        <p:nvPicPr>
          <p:cNvPr descr="preencoded.png" id="554" name="Google Shape;554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5" name="Google Shape;555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ArticleQuerySet(models.QuerySet):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active(self)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self.filter(is_active=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by_category(self, category_id):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self.active().filter(category_id=category_id)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by_tag(self, tag_id):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self.active().filter(tags__id=tag_id)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search(self, query):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self.active().filter(Q(title__icontains=query) | Q(content__icontains=query))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sorted(self, sort=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order=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'desc'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valid_sort_fields = {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sort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valid_sort_fields: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sort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order_by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f'-{sort}'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order ==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'desc'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sort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self.active().order_by(order_by)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Отображение данных (модели)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ListView:</a:t>
            </a:r>
            <a:r>
              <a:rPr lang="en" sz="1600">
                <a:solidFill>
                  <a:schemeClr val="dk1"/>
                </a:solidFill>
              </a:rPr>
              <a:t> Список объектов модели (на основе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MultipleObjectTemplateResponseMixin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DetailView:</a:t>
            </a:r>
            <a:r>
              <a:rPr lang="en" sz="1600">
                <a:solidFill>
                  <a:schemeClr val="dk1"/>
                </a:solidFill>
              </a:rPr>
              <a:t> Детальное отображение одного объекта модели.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CreateView:</a:t>
            </a:r>
            <a:r>
              <a:rPr lang="en" sz="1600">
                <a:solidFill>
                  <a:schemeClr val="dk1"/>
                </a:solidFill>
              </a:rPr>
              <a:t> Создание нового объекта модели через форму.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UpdateView:</a:t>
            </a:r>
            <a:r>
              <a:rPr lang="en" sz="1600">
                <a:solidFill>
                  <a:schemeClr val="dk1"/>
                </a:solidFill>
              </a:rPr>
              <a:t> Редактирование существующего объекта модели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DeleteView: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У</a:t>
            </a:r>
            <a:r>
              <a:rPr lang="en" sz="1600">
                <a:solidFill>
                  <a:schemeClr val="dk1"/>
                </a:solidFill>
              </a:rPr>
              <a:t>даление объекта модели (с подтверждением)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FormView:</a:t>
            </a:r>
            <a:r>
              <a:rPr lang="en" sz="1600">
                <a:solidFill>
                  <a:schemeClr val="dk1"/>
                </a:solidFill>
              </a:rPr>
              <a:t> Отображение и обработка формы (не привязанной к модели).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SingleObjectMixin:</a:t>
            </a:r>
            <a:r>
              <a:rPr lang="en" sz="1600">
                <a:solidFill>
                  <a:schemeClr val="dk1"/>
                </a:solidFill>
              </a:rPr>
              <a:t> Миксин для работы с одним объектом модели (используется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DetailView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UpdateView</a:t>
            </a:r>
            <a:r>
              <a:rPr lang="en" sz="1600">
                <a:solidFill>
                  <a:schemeClr val="dk1"/>
                </a:solidFill>
              </a:rPr>
              <a:t> и т.д.).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MultipleObjectMixin:</a:t>
            </a:r>
            <a:r>
              <a:rPr lang="en" sz="1600">
                <a:solidFill>
                  <a:schemeClr val="dk1"/>
                </a:solidFill>
              </a:rPr>
              <a:t> Миксин для работы со списком объектов (используется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ListView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Подключаем QuerySet к ArticleManager</a:t>
            </a:r>
            <a:endParaRPr/>
          </a:p>
        </p:txBody>
      </p:sp>
      <p:pic>
        <p:nvPicPr>
          <p:cNvPr descr="preencoded.png" id="562" name="Google Shape;56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3" name="Google Shape;563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7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ArticleManager(models.Manager):</a:t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get_queryset(self):</a:t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ArticleQuerySet(self.model, using=self._db)</a:t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active(self):</a:t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self.get_queryset().active()</a:t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by_category(self, category_id):</a:t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self.get_queryset().by_category(category_id)</a:t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by_tag(self, tag_id):</a:t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self.get_queryset().by_tag(tag_id)</a:t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search(self, query):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self.get_queryset().search(query)</a:t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sorted(self, sort=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order=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'desc'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accent2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self.get_queryset().sorted(sort, order)</a:t>
            </a:r>
            <a:endParaRPr sz="1600">
              <a:solidFill>
                <a:schemeClr val="accent2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в представлениях (views)</a:t>
            </a:r>
            <a:endParaRPr/>
          </a:p>
        </p:txBody>
      </p:sp>
      <p:pic>
        <p:nvPicPr>
          <p:cNvPr descr="preencoded.png" id="570" name="Google Shape;57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1" name="Google Shape;571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7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GetAllNewsView(BaseArticleListView):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get_queryset(self):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Article.objects.sorted(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sort=self.request.GET.get(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'sort'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'publication_date'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order=self.request.GET.get(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'order'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'desc'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GetNewsByCategoryView(BaseArticleListView):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get_queryset(self):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Article.objects.by_category(self.kwargs[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'category_id'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GetNewsByTagView(BaseArticleListView):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get_queryset(self):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Article.objects.by_tag(self.kwargs[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'tag_id'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SearchNewsView(BaseArticleListView):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get_queryset(self):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Article.objects.search(self.request.GET.get(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'q'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мы получили?</a:t>
            </a:r>
            <a:endParaRPr/>
          </a:p>
        </p:txBody>
      </p:sp>
      <p:pic>
        <p:nvPicPr>
          <p:cNvPr descr="preencoded.png" id="578" name="Google Shape;578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9" name="Google Shape;579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7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Код представлений стал чище, так как выборка данных теперь полностью в моделях.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Проще поддерживать код – изменения логики происходят в одном месте.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Оптимизированы запросы – теперь мы используем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, а не дублируем код.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Такой подход считается </a:t>
            </a:r>
            <a:r>
              <a:rPr b="1" lang="en" sz="1600">
                <a:solidFill>
                  <a:schemeClr val="dk1"/>
                </a:solidFill>
              </a:rPr>
              <a:t>"best practice"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, особенно когда у вас сложная логика выборки и сортировки.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5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 лучше выносить логику в QuerySet, а не писать всё в Manager?</a:t>
            </a:r>
            <a:endParaRPr/>
          </a:p>
        </p:txBody>
      </p:sp>
      <p:pic>
        <p:nvPicPr>
          <p:cNvPr descr="preencoded.png" id="586" name="Google Shape;58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87" name="Google Shape;587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7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 можно комбинировать,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" sz="1600">
                <a:solidFill>
                  <a:schemeClr val="dk1"/>
                </a:solidFill>
              </a:rPr>
              <a:t> — нет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Методы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 можно цепочечно комбинировать, а методы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" sz="1600">
                <a:solidFill>
                  <a:schemeClr val="dk1"/>
                </a:solidFill>
              </a:rPr>
              <a:t> — нет.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Например, если все методы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ArticleManager</a:t>
            </a:r>
            <a:r>
              <a:rPr lang="en" sz="1600">
                <a:solidFill>
                  <a:schemeClr val="dk1"/>
                </a:solidFill>
              </a:rPr>
              <a:t>, то такой код не сработает: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Ошибка, если by_category в Manager</a:t>
            </a:r>
            <a:endParaRPr i="1"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Article.objects.by_category(3).search(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А если методы находятся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, то это работает: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Article.objects.by_category(3).search(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).sorted(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'views'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Почему?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 возвращает новый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600">
                <a:solidFill>
                  <a:schemeClr val="dk1"/>
                </a:solidFill>
              </a:rPr>
              <a:t>, позволяя цепочечно накладывать фильтры.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6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 лучше выносить логику в QuerySet, а не писать всё в Manager?</a:t>
            </a:r>
            <a:endParaRPr/>
          </a:p>
        </p:txBody>
      </p:sp>
      <p:pic>
        <p:nvPicPr>
          <p:cNvPr descr="preencoded.png" id="594" name="Google Shape;594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95" name="Google Shape;595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7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Переиспользование логики в разных менеджерах. Допустим, у вас есть два менеджера для статей: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PublishedArticleManager(models.Manager):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get_queryset(self):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super().get_queryset().filter(status=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UnpublishedArticleManager(models.Manager):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get_queryset(self):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super().get_queryset().filter(status=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Если вы написали всю логику фильтрации только в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" sz="1400">
                <a:solidFill>
                  <a:schemeClr val="dk1"/>
                </a:solidFill>
              </a:rPr>
              <a:t>, то придётся дублировать код. Если же логика в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400">
                <a:solidFill>
                  <a:schemeClr val="dk1"/>
                </a:solidFill>
              </a:rPr>
              <a:t>, то оба менеджера могут её использовать: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PublishedArticleManager(models.Manager):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get_queryset(self):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ArticleQuerySet(self.model, using=self._db).filter(status=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UnpublishedArticleManager(models.Manager):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get_queryset(self):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ArticleQuerySet(self.model, using=self._db).filter(status=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Теперь, если нам нужно изменить, например, метод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search()</a:t>
            </a:r>
            <a:r>
              <a:rPr lang="en" sz="1400">
                <a:solidFill>
                  <a:schemeClr val="dk1"/>
                </a:solidFill>
              </a:rPr>
              <a:t>, мы правим только в одном месте (в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400">
                <a:solidFill>
                  <a:schemeClr val="dk1"/>
                </a:solidFill>
              </a:rPr>
              <a:t>), и все менеджеры это подхватят.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7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 лучше выносить логику в QuerySet, а не писать всё в Manager?</a:t>
            </a:r>
            <a:endParaRPr/>
          </a:p>
        </p:txBody>
      </p:sp>
      <p:pic>
        <p:nvPicPr>
          <p:cNvPr descr="preencoded.png" id="602" name="Google Shape;602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03" name="Google Shape;603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7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Чище и логичнее: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" sz="1400">
                <a:solidFill>
                  <a:schemeClr val="dk1"/>
                </a:solidFill>
              </a:rPr>
              <a:t> управляет,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400">
                <a:solidFill>
                  <a:schemeClr val="dk1"/>
                </a:solidFill>
              </a:rPr>
              <a:t> запрашивает.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" sz="1400">
                <a:solidFill>
                  <a:schemeClr val="dk1"/>
                </a:solidFill>
              </a:rPr>
              <a:t> — это верхнеуровневый "контроллер", который управляет моделью и выбирает, какой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400">
                <a:solidFill>
                  <a:schemeClr val="dk1"/>
                </a:solidFill>
              </a:rPr>
              <a:t> использовать.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400">
                <a:solidFill>
                  <a:schemeClr val="dk1"/>
                </a:solidFill>
              </a:rPr>
              <a:t> — отвечает только за фильтрацию и сортировку данных.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Разделяя эти задачи, код становится логичнее и легче поддерживать.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8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 лучше выносить логику в QuerySet, а не писать всё в Manager?</a:t>
            </a:r>
            <a:endParaRPr/>
          </a:p>
        </p:txBody>
      </p:sp>
      <p:pic>
        <p:nvPicPr>
          <p:cNvPr descr="preencoded.png" id="610" name="Google Shape;610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11" name="Google Shape;611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400">
                <a:solidFill>
                  <a:schemeClr val="dk1"/>
                </a:solidFill>
              </a:rPr>
              <a:t> можно использовать напрямую.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Иногда нам не нужен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" sz="1400">
                <a:solidFill>
                  <a:schemeClr val="dk1"/>
                </a:solidFill>
              </a:rPr>
              <a:t>, но нужен фильтрованный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qs = Article.objects.all()  </a:t>
            </a:r>
            <a:r>
              <a:rPr i="1"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Обычный QuerySet</a:t>
            </a:r>
            <a:endParaRPr i="1"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filtered_qs = qs.by_category(3).search(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"Django"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i="1"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Используем QuerySet-методы</a:t>
            </a:r>
            <a:endParaRPr i="1"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Если бы все методы были в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" sz="1400">
                <a:solidFill>
                  <a:schemeClr val="dk1"/>
                </a:solidFill>
              </a:rPr>
              <a:t>, мы бы не смогли так делать.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9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Почему лучше выносить логику в QuerySet, а не писать всё в Manager?</a:t>
            </a:r>
            <a:endParaRPr/>
          </a:p>
        </p:txBody>
      </p:sp>
      <p:pic>
        <p:nvPicPr>
          <p:cNvPr descr="preencoded.png" id="618" name="Google Shape;61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19" name="Google Shape;619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p7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Лучше всего использовать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400">
                <a:solidFill>
                  <a:schemeClr val="dk1"/>
                </a:solidFill>
              </a:rPr>
              <a:t> для логики выборки данных, а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" sz="1400">
                <a:solidFill>
                  <a:schemeClr val="dk1"/>
                </a:solidFill>
              </a:rPr>
              <a:t> только для управления.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Когда использовать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400">
                <a:solidFill>
                  <a:schemeClr val="dk1"/>
                </a:solidFill>
              </a:rPr>
              <a:t>?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Если метод возвращает другой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400">
                <a:solidFill>
                  <a:schemeClr val="dk1"/>
                </a:solidFill>
              </a:rPr>
              <a:t> (фильтрация, сортировка).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Когда использовать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Manager</a:t>
            </a:r>
            <a:r>
              <a:rPr lang="en" sz="1400">
                <a:solidFill>
                  <a:schemeClr val="dk1"/>
                </a:solidFill>
              </a:rPr>
              <a:t>?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Если метод возвращает не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QuerySet</a:t>
            </a:r>
            <a:r>
              <a:rPr lang="en" sz="1400">
                <a:solidFill>
                  <a:schemeClr val="dk1"/>
                </a:solidFill>
              </a:rPr>
              <a:t>, а, например, одно значение (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get()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exists()</a:t>
            </a:r>
            <a:r>
              <a:rPr lang="en" sz="1400">
                <a:solidFill>
                  <a:schemeClr val="dk1"/>
                </a:solidFill>
              </a:rPr>
              <a:t>).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26" name="Google Shape;626;p80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Рассказать про CBV и их отличия с FBV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Рассказать про основные виды CBV и показать на примерах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применение миксинов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Рассказать и показать преимущества вынесения логики в менеджер модели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627" name="Google Shape;62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28" name="Google Shape;628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634" name="Google Shape;634;p81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6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635" name="Google Shape;635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36" name="Google Shape;636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Архивы по датам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Для работы с датами (требуется указание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date_field</a:t>
            </a:r>
            <a:r>
              <a:rPr lang="en" sz="1600">
                <a:solidFill>
                  <a:schemeClr val="dk1"/>
                </a:solidFill>
              </a:rPr>
              <a:t> в модели):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ArchiveIndexView:</a:t>
            </a:r>
            <a:r>
              <a:rPr lang="en" sz="1600">
                <a:solidFill>
                  <a:schemeClr val="dk1"/>
                </a:solidFill>
              </a:rPr>
              <a:t> Список объектов с последними записями.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YearArchiveView:</a:t>
            </a:r>
            <a:r>
              <a:rPr lang="en" sz="1600">
                <a:solidFill>
                  <a:schemeClr val="dk1"/>
                </a:solidFill>
              </a:rPr>
              <a:t> Записи за конкретный год.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MonthArchiveView:</a:t>
            </a:r>
            <a:r>
              <a:rPr lang="en" sz="1600">
                <a:solidFill>
                  <a:schemeClr val="dk1"/>
                </a:solidFill>
              </a:rPr>
              <a:t> Записи за конкретный месяц.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WeekArchiveView:</a:t>
            </a:r>
            <a:r>
              <a:rPr lang="en" sz="1600">
                <a:solidFill>
                  <a:schemeClr val="dk1"/>
                </a:solidFill>
              </a:rPr>
              <a:t> Записи за неделю.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DayArchiveView:</a:t>
            </a:r>
            <a:r>
              <a:rPr lang="en" sz="1600">
                <a:solidFill>
                  <a:schemeClr val="dk1"/>
                </a:solidFill>
              </a:rPr>
              <a:t> Записи за день.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TodayArchiveView:</a:t>
            </a:r>
            <a:r>
              <a:rPr lang="en" sz="1600">
                <a:solidFill>
                  <a:schemeClr val="dk1"/>
                </a:solidFill>
              </a:rPr>
              <a:t> Записи за сегодняшний день.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DateDetailView:</a:t>
            </a:r>
            <a:r>
              <a:rPr lang="en" sz="1600">
                <a:solidFill>
                  <a:schemeClr val="dk1"/>
                </a:solidFill>
              </a:rPr>
              <a:t> Детальное отображение объекта с проверкой даты.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2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47" name="Google Shape;647;p83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648" name="Google Shape;648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54" name="Google Shape;654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84"/>
          <p:cNvSpPr txBox="1"/>
          <p:nvPr/>
        </p:nvSpPr>
        <p:spPr>
          <a:xfrm>
            <a:off x="311698" y="81781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56" name="Google Shape;656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7" name="Google Shape;657;p8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658" name="Google Shape;658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8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64" name="Google Shape;66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5" name="Google Shape;665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8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667" name="Google Shape;667;p85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hw.py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Аутентификация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LoginView:</a:t>
            </a:r>
            <a:r>
              <a:rPr lang="en" sz="1600">
                <a:solidFill>
                  <a:schemeClr val="dk1"/>
                </a:solidFill>
              </a:rPr>
              <a:t> Форма входа пользователя.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LogoutView:</a:t>
            </a:r>
            <a:r>
              <a:rPr lang="en" sz="1600">
                <a:solidFill>
                  <a:schemeClr val="dk1"/>
                </a:solidFill>
              </a:rPr>
              <a:t> Выход пользователя.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PasswordChangeView, PasswordResetView, PasswordResetConfirmView:</a:t>
            </a:r>
            <a:r>
              <a:rPr lang="en" sz="1600">
                <a:solidFill>
                  <a:schemeClr val="dk1"/>
                </a:solidFill>
              </a:rPr>
              <a:t> Управление паролями.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Миксины и вспомогательные классы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FormMixin:</a:t>
            </a:r>
            <a:r>
              <a:rPr lang="en" sz="1600">
                <a:solidFill>
                  <a:schemeClr val="dk1"/>
                </a:solidFill>
              </a:rPr>
              <a:t> Добавляет логику работы с формами.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ContextMixin:</a:t>
            </a:r>
            <a:r>
              <a:rPr lang="en" sz="1600">
                <a:solidFill>
                  <a:schemeClr val="dk1"/>
                </a:solidFill>
              </a:rPr>
              <a:t> Добавляет контекст в шаблоны.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TemplateResponseMixin:</a:t>
            </a:r>
            <a:r>
              <a:rPr lang="en" sz="1600">
                <a:solidFill>
                  <a:schemeClr val="dk1"/>
                </a:solidFill>
              </a:rPr>
              <a:t> Управление шаблонами.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SuccessMessageMixin:</a:t>
            </a:r>
            <a:r>
              <a:rPr lang="en" sz="1600">
                <a:solidFill>
                  <a:schemeClr val="dk1"/>
                </a:solidFill>
              </a:rPr>
              <a:t> Добавляет сообщения об успешных действиях (например, после создания объекта).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JsonResponseMixin:</a:t>
            </a:r>
            <a:r>
              <a:rPr lang="en" sz="1600">
                <a:solidFill>
                  <a:schemeClr val="dk1"/>
                </a:solidFill>
              </a:rPr>
              <a:t> Возвращает ответ в формате </a:t>
            </a:r>
            <a:r>
              <a:rPr i="1" lang="en" sz="1600">
                <a:solidFill>
                  <a:srgbClr val="A64D79"/>
                </a:solidFill>
              </a:rPr>
              <a:t>JSON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