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63"/>
  </p:notesMasterIdLst>
  <p:sldIdLst>
    <p:sldId id="341" r:id="rId2"/>
    <p:sldId id="299" r:id="rId3"/>
    <p:sldId id="300" r:id="rId4"/>
    <p:sldId id="257" r:id="rId5"/>
    <p:sldId id="302" r:id="rId6"/>
    <p:sldId id="261" r:id="rId7"/>
    <p:sldId id="344" r:id="rId8"/>
    <p:sldId id="287" r:id="rId9"/>
    <p:sldId id="330" r:id="rId10"/>
    <p:sldId id="288" r:id="rId11"/>
    <p:sldId id="305" r:id="rId12"/>
    <p:sldId id="306" r:id="rId13"/>
    <p:sldId id="329" r:id="rId14"/>
    <p:sldId id="289" r:id="rId15"/>
    <p:sldId id="290" r:id="rId16"/>
    <p:sldId id="292" r:id="rId17"/>
    <p:sldId id="293" r:id="rId18"/>
    <p:sldId id="307" r:id="rId19"/>
    <p:sldId id="331" r:id="rId20"/>
    <p:sldId id="342" r:id="rId21"/>
    <p:sldId id="265" r:id="rId22"/>
    <p:sldId id="311" r:id="rId23"/>
    <p:sldId id="315" r:id="rId24"/>
    <p:sldId id="316" r:id="rId25"/>
    <p:sldId id="258" r:id="rId26"/>
    <p:sldId id="343" r:id="rId27"/>
    <p:sldId id="267" r:id="rId28"/>
    <p:sldId id="269" r:id="rId29"/>
    <p:sldId id="270" r:id="rId30"/>
    <p:sldId id="314" r:id="rId31"/>
    <p:sldId id="332" r:id="rId32"/>
    <p:sldId id="319" r:id="rId33"/>
    <p:sldId id="320" r:id="rId34"/>
    <p:sldId id="345" r:id="rId35"/>
    <p:sldId id="294" r:id="rId36"/>
    <p:sldId id="295" r:id="rId37"/>
    <p:sldId id="296" r:id="rId38"/>
    <p:sldId id="297" r:id="rId39"/>
    <p:sldId id="333" r:id="rId40"/>
    <p:sldId id="324" r:id="rId41"/>
    <p:sldId id="323" r:id="rId42"/>
    <p:sldId id="278" r:id="rId43"/>
    <p:sldId id="279" r:id="rId44"/>
    <p:sldId id="280" r:id="rId45"/>
    <p:sldId id="313" r:id="rId46"/>
    <p:sldId id="334" r:id="rId47"/>
    <p:sldId id="304" r:id="rId48"/>
    <p:sldId id="291" r:id="rId49"/>
    <p:sldId id="312" r:id="rId50"/>
    <p:sldId id="268" r:id="rId51"/>
    <p:sldId id="325" r:id="rId52"/>
    <p:sldId id="340" r:id="rId53"/>
    <p:sldId id="335" r:id="rId54"/>
    <p:sldId id="336" r:id="rId55"/>
    <p:sldId id="321" r:id="rId56"/>
    <p:sldId id="322" r:id="rId57"/>
    <p:sldId id="326" r:id="rId58"/>
    <p:sldId id="328" r:id="rId59"/>
    <p:sldId id="337" r:id="rId60"/>
    <p:sldId id="338" r:id="rId61"/>
    <p:sldId id="33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2220317C-3889-4526-B8D7-67448844013F}">
          <p14:sldIdLst>
            <p14:sldId id="341"/>
            <p14:sldId id="299"/>
            <p14:sldId id="300"/>
            <p14:sldId id="257"/>
            <p14:sldId id="302"/>
            <p14:sldId id="261"/>
            <p14:sldId id="344"/>
            <p14:sldId id="287"/>
            <p14:sldId id="330"/>
            <p14:sldId id="288"/>
            <p14:sldId id="305"/>
            <p14:sldId id="306"/>
            <p14:sldId id="329"/>
            <p14:sldId id="289"/>
            <p14:sldId id="290"/>
            <p14:sldId id="292"/>
            <p14:sldId id="293"/>
            <p14:sldId id="307"/>
          </p14:sldIdLst>
        </p14:section>
        <p14:section name="2. Prescriptions and Use" id="{6B151762-0C71-4C27-BAF8-21E6E0ACDA4B}">
          <p14:sldIdLst>
            <p14:sldId id="331"/>
            <p14:sldId id="342"/>
            <p14:sldId id="265"/>
            <p14:sldId id="311"/>
            <p14:sldId id="315"/>
            <p14:sldId id="316"/>
            <p14:sldId id="258"/>
            <p14:sldId id="343"/>
            <p14:sldId id="267"/>
            <p14:sldId id="269"/>
            <p14:sldId id="270"/>
            <p14:sldId id="314"/>
          </p14:sldIdLst>
        </p14:section>
        <p14:section name="3. Semantic Elements in Transliteration" id="{194EF48F-E61B-466B-B810-3AC2350442BC}">
          <p14:sldIdLst>
            <p14:sldId id="332"/>
            <p14:sldId id="319"/>
            <p14:sldId id="320"/>
            <p14:sldId id="345"/>
            <p14:sldId id="294"/>
            <p14:sldId id="295"/>
            <p14:sldId id="296"/>
            <p14:sldId id="297"/>
          </p14:sldIdLst>
        </p14:section>
        <p14:section name="4. N-gram Frequency" id="{A1707C5D-6E24-474A-BAA6-115DA46FFD5B}">
          <p14:sldIdLst>
            <p14:sldId id="333"/>
            <p14:sldId id="324"/>
            <p14:sldId id="323"/>
            <p14:sldId id="278"/>
            <p14:sldId id="279"/>
            <p14:sldId id="280"/>
            <p14:sldId id="313"/>
            <p14:sldId id="334"/>
            <p14:sldId id="304"/>
            <p14:sldId id="291"/>
            <p14:sldId id="312"/>
            <p14:sldId id="268"/>
            <p14:sldId id="325"/>
            <p14:sldId id="340"/>
            <p14:sldId id="335"/>
            <p14:sldId id="336"/>
            <p14:sldId id="321"/>
            <p14:sldId id="322"/>
            <p14:sldId id="326"/>
            <p14:sldId id="328"/>
            <p14:sldId id="337"/>
            <p14:sldId id="338"/>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3931" autoAdjust="0"/>
  </p:normalViewPr>
  <p:slideViewPr>
    <p:cSldViewPr snapToGrid="0">
      <p:cViewPr varScale="1">
        <p:scale>
          <a:sx n="72" d="100"/>
          <a:sy n="72" d="100"/>
        </p:scale>
        <p:origin x="654" y="66"/>
      </p:cViewPr>
      <p:guideLst/>
    </p:cSldViewPr>
  </p:slideViewPr>
  <p:outlineViewPr>
    <p:cViewPr>
      <p:scale>
        <a:sx n="33" d="100"/>
        <a:sy n="33" d="100"/>
      </p:scale>
      <p:origin x="0" y="-7212"/>
    </p:cViewPr>
  </p:outlineViewPr>
  <p:notesTextViewPr>
    <p:cViewPr>
      <p:scale>
        <a:sx n="1" d="1"/>
        <a:sy n="1" d="1"/>
      </p:scale>
      <p:origin x="0" y="0"/>
    </p:cViewPr>
  </p:notesTextViewPr>
  <p:sorterViewPr>
    <p:cViewPr>
      <p:scale>
        <a:sx n="100" d="100"/>
        <a:sy n="100" d="100"/>
      </p:scale>
      <p:origin x="0" y="-29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BAA17C-BB6E-4B73-93CA-0A9A04E5591A}"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ru-RU"/>
        </a:p>
      </dgm:t>
    </dgm:pt>
    <dgm:pt modelId="{2F209E0B-BB79-416B-9973-6764F725062D}">
      <dgm:prSet custT="1"/>
      <dgm:spPr/>
      <dgm:t>
        <a:bodyPr/>
        <a:lstStyle/>
        <a:p>
          <a:r>
            <a:rPr lang="en-US" sz="1800" dirty="0"/>
            <a:t>A big difference in phonetic inventories of the SAE languages and the Chinese</a:t>
          </a:r>
          <a:endParaRPr lang="ru-RU" sz="1800" dirty="0"/>
        </a:p>
      </dgm:t>
    </dgm:pt>
    <dgm:pt modelId="{143784B9-D9EB-4D5B-BAF9-DE4C794205FD}" type="parTrans" cxnId="{62169F95-CDA1-4F26-B4F2-00826A70F499}">
      <dgm:prSet/>
      <dgm:spPr/>
      <dgm:t>
        <a:bodyPr/>
        <a:lstStyle/>
        <a:p>
          <a:endParaRPr lang="ru-RU"/>
        </a:p>
      </dgm:t>
    </dgm:pt>
    <dgm:pt modelId="{19F01F25-29D5-4EC3-94B8-6DC23B694F0D}" type="sibTrans" cxnId="{62169F95-CDA1-4F26-B4F2-00826A70F499}">
      <dgm:prSet/>
      <dgm:spPr/>
      <dgm:t>
        <a:bodyPr/>
        <a:lstStyle/>
        <a:p>
          <a:endParaRPr lang="ru-RU"/>
        </a:p>
      </dgm:t>
    </dgm:pt>
    <dgm:pt modelId="{648CCC68-2B55-4F6C-91FA-6CBE308984C8}">
      <dgm:prSet custT="1"/>
      <dgm:spPr/>
      <dgm:t>
        <a:bodyPr/>
        <a:lstStyle/>
        <a:p>
          <a:r>
            <a:rPr lang="en-US" sz="2400" dirty="0"/>
            <a:t>A big level of homonymy in Chinese</a:t>
          </a:r>
          <a:endParaRPr lang="ru-RU" sz="2400" dirty="0"/>
        </a:p>
      </dgm:t>
    </dgm:pt>
    <dgm:pt modelId="{27799C5D-66A8-4A5B-ACA7-E0AF2F892091}" type="parTrans" cxnId="{9E1D13B7-72CB-41D2-8AE6-B18A4D71B6D5}">
      <dgm:prSet/>
      <dgm:spPr/>
      <dgm:t>
        <a:bodyPr/>
        <a:lstStyle/>
        <a:p>
          <a:endParaRPr lang="ru-RU"/>
        </a:p>
      </dgm:t>
    </dgm:pt>
    <dgm:pt modelId="{27BFEE44-AD95-4F66-840E-47DF9398B65F}" type="sibTrans" cxnId="{9E1D13B7-72CB-41D2-8AE6-B18A4D71B6D5}">
      <dgm:prSet/>
      <dgm:spPr/>
      <dgm:t>
        <a:bodyPr/>
        <a:lstStyle/>
        <a:p>
          <a:endParaRPr lang="ru-RU"/>
        </a:p>
      </dgm:t>
    </dgm:pt>
    <dgm:pt modelId="{FC5DD3DF-47EF-4491-9D5D-929FE5A01C4C}">
      <dgm:prSet/>
      <dgm:spPr/>
      <dgm:t>
        <a:bodyPr/>
        <a:lstStyle/>
        <a:p>
          <a:r>
            <a:rPr lang="en-US"/>
            <a:t>shí: </a:t>
          </a:r>
          <a:r>
            <a:rPr lang="zh-CN"/>
            <a:t>时 </a:t>
          </a:r>
          <a:r>
            <a:rPr lang="en-US"/>
            <a:t>(a while), </a:t>
          </a:r>
          <a:r>
            <a:rPr lang="zh-CN"/>
            <a:t>十 </a:t>
          </a:r>
          <a:r>
            <a:rPr lang="en-US"/>
            <a:t>(ten), </a:t>
          </a:r>
          <a:r>
            <a:rPr lang="zh-CN"/>
            <a:t>石</a:t>
          </a:r>
          <a:r>
            <a:rPr lang="en-US"/>
            <a:t> (stone)…</a:t>
          </a:r>
          <a:endParaRPr lang="ru-RU"/>
        </a:p>
      </dgm:t>
    </dgm:pt>
    <dgm:pt modelId="{D4B6784A-B26A-493B-B15F-757118413650}" type="parTrans" cxnId="{5D6179B4-933D-4984-AABB-2A141998A2C7}">
      <dgm:prSet/>
      <dgm:spPr/>
      <dgm:t>
        <a:bodyPr/>
        <a:lstStyle/>
        <a:p>
          <a:endParaRPr lang="ru-RU"/>
        </a:p>
      </dgm:t>
    </dgm:pt>
    <dgm:pt modelId="{E443ACD4-3C86-4170-8196-076D4DAE817B}" type="sibTrans" cxnId="{5D6179B4-933D-4984-AABB-2A141998A2C7}">
      <dgm:prSet/>
      <dgm:spPr/>
      <dgm:t>
        <a:bodyPr/>
        <a:lstStyle/>
        <a:p>
          <a:endParaRPr lang="ru-RU"/>
        </a:p>
      </dgm:t>
    </dgm:pt>
    <dgm:pt modelId="{D4B9DA5E-556D-41F3-839F-D157FCAE6B33}">
      <dgm:prSet/>
      <dgm:spPr/>
      <dgm:t>
        <a:bodyPr/>
        <a:lstStyle/>
        <a:p>
          <a:r>
            <a:rPr lang="en-US"/>
            <a:t>shì: </a:t>
          </a:r>
          <a:r>
            <a:rPr lang="zh-CN"/>
            <a:t>是</a:t>
          </a:r>
          <a:r>
            <a:rPr lang="es-ES"/>
            <a:t> </a:t>
          </a:r>
          <a:r>
            <a:rPr lang="en-US"/>
            <a:t>(to be),</a:t>
          </a:r>
          <a:r>
            <a:rPr lang="zh-CN"/>
            <a:t> 市 </a:t>
          </a:r>
          <a:r>
            <a:rPr lang="en-US"/>
            <a:t>(town), </a:t>
          </a:r>
          <a:r>
            <a:rPr lang="zh-CN"/>
            <a:t>事 </a:t>
          </a:r>
          <a:r>
            <a:rPr lang="en-US"/>
            <a:t>(case), </a:t>
          </a:r>
          <a:r>
            <a:rPr lang="zh-CN"/>
            <a:t>试 </a:t>
          </a:r>
          <a:r>
            <a:rPr lang="en-US"/>
            <a:t>(to try),</a:t>
          </a:r>
          <a:r>
            <a:rPr lang="zh-CN"/>
            <a:t> 世 </a:t>
          </a:r>
          <a:r>
            <a:rPr lang="en-US"/>
            <a:t>(generation), </a:t>
          </a:r>
          <a:r>
            <a:rPr lang="zh-CN"/>
            <a:t>示 </a:t>
          </a:r>
          <a:r>
            <a:rPr lang="en-US"/>
            <a:t>(to demonstrate)…</a:t>
          </a:r>
          <a:endParaRPr lang="ru-RU"/>
        </a:p>
      </dgm:t>
    </dgm:pt>
    <dgm:pt modelId="{801E6A04-64D3-4A9D-870A-962C3A18CBEB}" type="parTrans" cxnId="{F540D795-742E-4B83-A111-C51855EAC954}">
      <dgm:prSet/>
      <dgm:spPr/>
      <dgm:t>
        <a:bodyPr/>
        <a:lstStyle/>
        <a:p>
          <a:endParaRPr lang="ru-RU"/>
        </a:p>
      </dgm:t>
    </dgm:pt>
    <dgm:pt modelId="{C94F8F84-C112-471C-8D22-A176889D9412}" type="sibTrans" cxnId="{F540D795-742E-4B83-A111-C51855EAC954}">
      <dgm:prSet/>
      <dgm:spPr/>
      <dgm:t>
        <a:bodyPr/>
        <a:lstStyle/>
        <a:p>
          <a:endParaRPr lang="ru-RU"/>
        </a:p>
      </dgm:t>
    </dgm:pt>
    <dgm:pt modelId="{8F315CA5-6319-42BD-8853-E2F665498E45}">
      <dgm:prSet/>
      <dgm:spPr/>
      <dgm:t>
        <a:bodyPr/>
        <a:lstStyle/>
        <a:p>
          <a:endParaRPr lang="ru-RU" dirty="0"/>
        </a:p>
      </dgm:t>
    </dgm:pt>
    <dgm:pt modelId="{FDE67B94-DDEC-402C-93F8-48AF3480479F}" type="parTrans" cxnId="{6AE313AF-90F5-4C32-99F8-48D2B0E8B532}">
      <dgm:prSet/>
      <dgm:spPr/>
      <dgm:t>
        <a:bodyPr/>
        <a:lstStyle/>
        <a:p>
          <a:endParaRPr lang="ru-RU"/>
        </a:p>
      </dgm:t>
    </dgm:pt>
    <dgm:pt modelId="{D87CCEED-1EB1-4BD8-B308-22C6AEFAB998}" type="sibTrans" cxnId="{6AE313AF-90F5-4C32-99F8-48D2B0E8B532}">
      <dgm:prSet/>
      <dgm:spPr/>
      <dgm:t>
        <a:bodyPr/>
        <a:lstStyle/>
        <a:p>
          <a:endParaRPr lang="ru-RU"/>
        </a:p>
      </dgm:t>
    </dgm:pt>
    <dgm:pt modelId="{C61A12B4-E56E-4816-9146-B533ACB7F937}">
      <dgm:prSet/>
      <dgm:spPr/>
      <dgm:t>
        <a:bodyPr/>
        <a:lstStyle/>
        <a:p>
          <a:endParaRPr lang="ru-RU" dirty="0"/>
        </a:p>
      </dgm:t>
    </dgm:pt>
    <dgm:pt modelId="{13785D70-22D7-4DE5-8A93-B46E43976A83}" type="parTrans" cxnId="{1C27A077-BC77-4813-9A23-3B11AB0C20BA}">
      <dgm:prSet/>
      <dgm:spPr/>
      <dgm:t>
        <a:bodyPr/>
        <a:lstStyle/>
        <a:p>
          <a:endParaRPr lang="ru-RU"/>
        </a:p>
      </dgm:t>
    </dgm:pt>
    <dgm:pt modelId="{6EAC40AE-3D25-483E-A9A5-CBA93927EDB2}" type="sibTrans" cxnId="{1C27A077-BC77-4813-9A23-3B11AB0C20BA}">
      <dgm:prSet/>
      <dgm:spPr/>
      <dgm:t>
        <a:bodyPr/>
        <a:lstStyle/>
        <a:p>
          <a:endParaRPr lang="ru-RU"/>
        </a:p>
      </dgm:t>
    </dgm:pt>
    <dgm:pt modelId="{3AE4896C-2BFC-404B-8657-B9D5D2910F2A}" type="pres">
      <dgm:prSet presAssocID="{2ABAA17C-BB6E-4B73-93CA-0A9A04E5591A}" presName="linear" presStyleCnt="0">
        <dgm:presLayoutVars>
          <dgm:dir/>
          <dgm:animLvl val="lvl"/>
          <dgm:resizeHandles val="exact"/>
        </dgm:presLayoutVars>
      </dgm:prSet>
      <dgm:spPr/>
    </dgm:pt>
    <dgm:pt modelId="{3061598C-8D7D-45EA-936A-8F8E6C925B70}" type="pres">
      <dgm:prSet presAssocID="{2F209E0B-BB79-416B-9973-6764F725062D}" presName="parentLin" presStyleCnt="0"/>
      <dgm:spPr/>
    </dgm:pt>
    <dgm:pt modelId="{28B348C5-839C-4F54-9A9A-E0860AABCF42}" type="pres">
      <dgm:prSet presAssocID="{2F209E0B-BB79-416B-9973-6764F725062D}" presName="parentLeftMargin" presStyleLbl="node1" presStyleIdx="0" presStyleCnt="4"/>
      <dgm:spPr/>
    </dgm:pt>
    <dgm:pt modelId="{C640FFC7-CA2D-4B2C-94E3-90CB83F0F593}" type="pres">
      <dgm:prSet presAssocID="{2F209E0B-BB79-416B-9973-6764F725062D}" presName="parentText" presStyleLbl="node1" presStyleIdx="0" presStyleCnt="4" custScaleX="109734">
        <dgm:presLayoutVars>
          <dgm:chMax val="0"/>
          <dgm:bulletEnabled val="1"/>
        </dgm:presLayoutVars>
      </dgm:prSet>
      <dgm:spPr/>
    </dgm:pt>
    <dgm:pt modelId="{34F931B7-853B-4A41-B302-4F63CC8D703C}" type="pres">
      <dgm:prSet presAssocID="{2F209E0B-BB79-416B-9973-6764F725062D}" presName="negativeSpace" presStyleCnt="0"/>
      <dgm:spPr/>
    </dgm:pt>
    <dgm:pt modelId="{7B931B41-2F6C-4D9F-9962-9E58335CDB7C}" type="pres">
      <dgm:prSet presAssocID="{2F209E0B-BB79-416B-9973-6764F725062D}" presName="childText" presStyleLbl="conFgAcc1" presStyleIdx="0" presStyleCnt="4">
        <dgm:presLayoutVars>
          <dgm:bulletEnabled val="1"/>
        </dgm:presLayoutVars>
      </dgm:prSet>
      <dgm:spPr/>
    </dgm:pt>
    <dgm:pt modelId="{73BE6447-5794-4B6A-BC0F-1F68384F9288}" type="pres">
      <dgm:prSet presAssocID="{19F01F25-29D5-4EC3-94B8-6DC23B694F0D}" presName="spaceBetweenRectangles" presStyleCnt="0"/>
      <dgm:spPr/>
    </dgm:pt>
    <dgm:pt modelId="{3D598224-2F8B-4152-8B6B-20E8B27A2BAF}" type="pres">
      <dgm:prSet presAssocID="{C61A12B4-E56E-4816-9146-B533ACB7F937}" presName="parentLin" presStyleCnt="0"/>
      <dgm:spPr/>
    </dgm:pt>
    <dgm:pt modelId="{1DB86AAD-393C-4261-A385-49264E90B857}" type="pres">
      <dgm:prSet presAssocID="{C61A12B4-E56E-4816-9146-B533ACB7F937}" presName="parentLeftMargin" presStyleLbl="node1" presStyleIdx="0" presStyleCnt="4"/>
      <dgm:spPr/>
    </dgm:pt>
    <dgm:pt modelId="{4CE898F3-A0CB-405E-9EF0-E5253DCA4363}" type="pres">
      <dgm:prSet presAssocID="{C61A12B4-E56E-4816-9146-B533ACB7F937}" presName="parentText" presStyleLbl="node1" presStyleIdx="1" presStyleCnt="4" custFlipHor="1" custScaleX="5664">
        <dgm:presLayoutVars>
          <dgm:chMax val="0"/>
          <dgm:bulletEnabled val="1"/>
        </dgm:presLayoutVars>
      </dgm:prSet>
      <dgm:spPr/>
    </dgm:pt>
    <dgm:pt modelId="{1CBA2751-94DD-4BF6-91FE-B17DAB6545DC}" type="pres">
      <dgm:prSet presAssocID="{C61A12B4-E56E-4816-9146-B533ACB7F937}" presName="negativeSpace" presStyleCnt="0"/>
      <dgm:spPr/>
    </dgm:pt>
    <dgm:pt modelId="{2B5AF6D2-9411-4E99-ACF8-90AC90CB8FCA}" type="pres">
      <dgm:prSet presAssocID="{C61A12B4-E56E-4816-9146-B533ACB7F937}" presName="childText" presStyleLbl="conFgAcc1" presStyleIdx="1" presStyleCnt="4" custFlipHor="1" custScaleX="1526">
        <dgm:presLayoutVars>
          <dgm:bulletEnabled val="1"/>
        </dgm:presLayoutVars>
      </dgm:prSet>
      <dgm:spPr/>
    </dgm:pt>
    <dgm:pt modelId="{6014A819-6468-4F65-B821-021458844841}" type="pres">
      <dgm:prSet presAssocID="{6EAC40AE-3D25-483E-A9A5-CBA93927EDB2}" presName="spaceBetweenRectangles" presStyleCnt="0"/>
      <dgm:spPr/>
    </dgm:pt>
    <dgm:pt modelId="{F24EC60B-9908-4D9B-B1DA-6077773E15C4}" type="pres">
      <dgm:prSet presAssocID="{8F315CA5-6319-42BD-8853-E2F665498E45}" presName="parentLin" presStyleCnt="0"/>
      <dgm:spPr/>
    </dgm:pt>
    <dgm:pt modelId="{93A435EF-7405-405A-BB32-5139A6FD37A8}" type="pres">
      <dgm:prSet presAssocID="{8F315CA5-6319-42BD-8853-E2F665498E45}" presName="parentLeftMargin" presStyleLbl="node1" presStyleIdx="1" presStyleCnt="4"/>
      <dgm:spPr/>
    </dgm:pt>
    <dgm:pt modelId="{AD0E3E32-A1D5-4FA3-91E4-0C2DCA322458}" type="pres">
      <dgm:prSet presAssocID="{8F315CA5-6319-42BD-8853-E2F665498E45}" presName="parentText" presStyleLbl="node1" presStyleIdx="2" presStyleCnt="4" custScaleX="4692">
        <dgm:presLayoutVars>
          <dgm:chMax val="0"/>
          <dgm:bulletEnabled val="1"/>
        </dgm:presLayoutVars>
      </dgm:prSet>
      <dgm:spPr/>
    </dgm:pt>
    <dgm:pt modelId="{8E814A12-2C24-4AB4-9539-AACBAFDBED64}" type="pres">
      <dgm:prSet presAssocID="{8F315CA5-6319-42BD-8853-E2F665498E45}" presName="negativeSpace" presStyleCnt="0"/>
      <dgm:spPr/>
    </dgm:pt>
    <dgm:pt modelId="{14A712DD-4190-4563-990B-4590D9F9C42C}" type="pres">
      <dgm:prSet presAssocID="{8F315CA5-6319-42BD-8853-E2F665498E45}" presName="childText" presStyleLbl="conFgAcc1" presStyleIdx="2" presStyleCnt="4" custFlipHor="1" custScaleX="11537">
        <dgm:presLayoutVars>
          <dgm:bulletEnabled val="1"/>
        </dgm:presLayoutVars>
      </dgm:prSet>
      <dgm:spPr/>
    </dgm:pt>
    <dgm:pt modelId="{B8D3FBCA-8993-4F90-84A5-BEA49AF2C4FF}" type="pres">
      <dgm:prSet presAssocID="{D87CCEED-1EB1-4BD8-B308-22C6AEFAB998}" presName="spaceBetweenRectangles" presStyleCnt="0"/>
      <dgm:spPr/>
    </dgm:pt>
    <dgm:pt modelId="{2E82FB0D-89EE-4F4E-8052-40370E20A222}" type="pres">
      <dgm:prSet presAssocID="{648CCC68-2B55-4F6C-91FA-6CBE308984C8}" presName="parentLin" presStyleCnt="0"/>
      <dgm:spPr/>
    </dgm:pt>
    <dgm:pt modelId="{56B13D89-9615-4DCB-A4BB-29AECF8DC3EC}" type="pres">
      <dgm:prSet presAssocID="{648CCC68-2B55-4F6C-91FA-6CBE308984C8}" presName="parentLeftMargin" presStyleLbl="node1" presStyleIdx="2" presStyleCnt="4"/>
      <dgm:spPr/>
    </dgm:pt>
    <dgm:pt modelId="{759F9619-6555-4DAE-A5EC-F49D01AFE950}" type="pres">
      <dgm:prSet presAssocID="{648CCC68-2B55-4F6C-91FA-6CBE308984C8}" presName="parentText" presStyleLbl="node1" presStyleIdx="3" presStyleCnt="4">
        <dgm:presLayoutVars>
          <dgm:chMax val="0"/>
          <dgm:bulletEnabled val="1"/>
        </dgm:presLayoutVars>
      </dgm:prSet>
      <dgm:spPr/>
    </dgm:pt>
    <dgm:pt modelId="{44BE64A3-252C-4E64-97B8-531820202C49}" type="pres">
      <dgm:prSet presAssocID="{648CCC68-2B55-4F6C-91FA-6CBE308984C8}" presName="negativeSpace" presStyleCnt="0"/>
      <dgm:spPr/>
    </dgm:pt>
    <dgm:pt modelId="{FFAAA1AE-1DC7-40CF-B658-C9748E1B5916}" type="pres">
      <dgm:prSet presAssocID="{648CCC68-2B55-4F6C-91FA-6CBE308984C8}" presName="childText" presStyleLbl="conFgAcc1" presStyleIdx="3" presStyleCnt="4">
        <dgm:presLayoutVars>
          <dgm:bulletEnabled val="1"/>
        </dgm:presLayoutVars>
      </dgm:prSet>
      <dgm:spPr/>
    </dgm:pt>
  </dgm:ptLst>
  <dgm:cxnLst>
    <dgm:cxn modelId="{78BB7B14-2BD8-4D42-9F17-989EA034A783}" type="presOf" srcId="{2ABAA17C-BB6E-4B73-93CA-0A9A04E5591A}" destId="{3AE4896C-2BFC-404B-8657-B9D5D2910F2A}" srcOrd="0" destOrd="0" presId="urn:microsoft.com/office/officeart/2005/8/layout/list1"/>
    <dgm:cxn modelId="{238B3031-469D-440D-A015-A90FB88D9BC3}" type="presOf" srcId="{D4B9DA5E-556D-41F3-839F-D157FCAE6B33}" destId="{FFAAA1AE-1DC7-40CF-B658-C9748E1B5916}" srcOrd="0" destOrd="1" presId="urn:microsoft.com/office/officeart/2005/8/layout/list1"/>
    <dgm:cxn modelId="{6C2C2D5F-816E-445A-AC50-D01366C17159}" type="presOf" srcId="{C61A12B4-E56E-4816-9146-B533ACB7F937}" destId="{4CE898F3-A0CB-405E-9EF0-E5253DCA4363}" srcOrd="1" destOrd="0" presId="urn:microsoft.com/office/officeart/2005/8/layout/list1"/>
    <dgm:cxn modelId="{1C27A077-BC77-4813-9A23-3B11AB0C20BA}" srcId="{2ABAA17C-BB6E-4B73-93CA-0A9A04E5591A}" destId="{C61A12B4-E56E-4816-9146-B533ACB7F937}" srcOrd="1" destOrd="0" parTransId="{13785D70-22D7-4DE5-8A93-B46E43976A83}" sibTransId="{6EAC40AE-3D25-483E-A9A5-CBA93927EDB2}"/>
    <dgm:cxn modelId="{79713E85-B2DE-4187-BCB6-8082B2322CFF}" type="presOf" srcId="{8F315CA5-6319-42BD-8853-E2F665498E45}" destId="{93A435EF-7405-405A-BB32-5139A6FD37A8}" srcOrd="0" destOrd="0" presId="urn:microsoft.com/office/officeart/2005/8/layout/list1"/>
    <dgm:cxn modelId="{2483EF90-5B8A-4A24-A5B5-E402E50CBD8E}" type="presOf" srcId="{C61A12B4-E56E-4816-9146-B533ACB7F937}" destId="{1DB86AAD-393C-4261-A385-49264E90B857}" srcOrd="0" destOrd="0" presId="urn:microsoft.com/office/officeart/2005/8/layout/list1"/>
    <dgm:cxn modelId="{9DBCAC94-C0BC-4DA0-9B0C-F0C5D821A7CA}" type="presOf" srcId="{FC5DD3DF-47EF-4491-9D5D-929FE5A01C4C}" destId="{FFAAA1AE-1DC7-40CF-B658-C9748E1B5916}" srcOrd="0" destOrd="0" presId="urn:microsoft.com/office/officeart/2005/8/layout/list1"/>
    <dgm:cxn modelId="{62169F95-CDA1-4F26-B4F2-00826A70F499}" srcId="{2ABAA17C-BB6E-4B73-93CA-0A9A04E5591A}" destId="{2F209E0B-BB79-416B-9973-6764F725062D}" srcOrd="0" destOrd="0" parTransId="{143784B9-D9EB-4D5B-BAF9-DE4C794205FD}" sibTransId="{19F01F25-29D5-4EC3-94B8-6DC23B694F0D}"/>
    <dgm:cxn modelId="{F540D795-742E-4B83-A111-C51855EAC954}" srcId="{648CCC68-2B55-4F6C-91FA-6CBE308984C8}" destId="{D4B9DA5E-556D-41F3-839F-D157FCAE6B33}" srcOrd="1" destOrd="0" parTransId="{801E6A04-64D3-4A9D-870A-962C3A18CBEB}" sibTransId="{C94F8F84-C112-471C-8D22-A176889D9412}"/>
    <dgm:cxn modelId="{6AE313AF-90F5-4C32-99F8-48D2B0E8B532}" srcId="{2ABAA17C-BB6E-4B73-93CA-0A9A04E5591A}" destId="{8F315CA5-6319-42BD-8853-E2F665498E45}" srcOrd="2" destOrd="0" parTransId="{FDE67B94-DDEC-402C-93F8-48AF3480479F}" sibTransId="{D87CCEED-1EB1-4BD8-B308-22C6AEFAB998}"/>
    <dgm:cxn modelId="{71B9D0B0-054C-4F58-ABBA-1B17ADB90AF3}" type="presOf" srcId="{2F209E0B-BB79-416B-9973-6764F725062D}" destId="{C640FFC7-CA2D-4B2C-94E3-90CB83F0F593}" srcOrd="1" destOrd="0" presId="urn:microsoft.com/office/officeart/2005/8/layout/list1"/>
    <dgm:cxn modelId="{5D6179B4-933D-4984-AABB-2A141998A2C7}" srcId="{648CCC68-2B55-4F6C-91FA-6CBE308984C8}" destId="{FC5DD3DF-47EF-4491-9D5D-929FE5A01C4C}" srcOrd="0" destOrd="0" parTransId="{D4B6784A-B26A-493B-B15F-757118413650}" sibTransId="{E443ACD4-3C86-4170-8196-076D4DAE817B}"/>
    <dgm:cxn modelId="{9E1D13B7-72CB-41D2-8AE6-B18A4D71B6D5}" srcId="{2ABAA17C-BB6E-4B73-93CA-0A9A04E5591A}" destId="{648CCC68-2B55-4F6C-91FA-6CBE308984C8}" srcOrd="3" destOrd="0" parTransId="{27799C5D-66A8-4A5B-ACA7-E0AF2F892091}" sibTransId="{27BFEE44-AD95-4F66-840E-47DF9398B65F}"/>
    <dgm:cxn modelId="{AB3E50D0-C7BC-4272-8B4D-3A630381E8A5}" type="presOf" srcId="{648CCC68-2B55-4F6C-91FA-6CBE308984C8}" destId="{56B13D89-9615-4DCB-A4BB-29AECF8DC3EC}" srcOrd="0" destOrd="0" presId="urn:microsoft.com/office/officeart/2005/8/layout/list1"/>
    <dgm:cxn modelId="{E79ED4DB-11DF-430D-A4E4-7FBEF0F77435}" type="presOf" srcId="{648CCC68-2B55-4F6C-91FA-6CBE308984C8}" destId="{759F9619-6555-4DAE-A5EC-F49D01AFE950}" srcOrd="1" destOrd="0" presId="urn:microsoft.com/office/officeart/2005/8/layout/list1"/>
    <dgm:cxn modelId="{C0F7A5F1-893E-4221-B91D-0835728C7351}" type="presOf" srcId="{2F209E0B-BB79-416B-9973-6764F725062D}" destId="{28B348C5-839C-4F54-9A9A-E0860AABCF42}" srcOrd="0" destOrd="0" presId="urn:microsoft.com/office/officeart/2005/8/layout/list1"/>
    <dgm:cxn modelId="{8FEFB7FC-E5B2-49F2-9F56-A0C910ABB29D}" type="presOf" srcId="{8F315CA5-6319-42BD-8853-E2F665498E45}" destId="{AD0E3E32-A1D5-4FA3-91E4-0C2DCA322458}" srcOrd="1" destOrd="0" presId="urn:microsoft.com/office/officeart/2005/8/layout/list1"/>
    <dgm:cxn modelId="{D45B0DC4-1D54-441E-BE21-BD8D53C48725}" type="presParOf" srcId="{3AE4896C-2BFC-404B-8657-B9D5D2910F2A}" destId="{3061598C-8D7D-45EA-936A-8F8E6C925B70}" srcOrd="0" destOrd="0" presId="urn:microsoft.com/office/officeart/2005/8/layout/list1"/>
    <dgm:cxn modelId="{A6CE8340-82D7-4097-9BE2-C44092B6EB1B}" type="presParOf" srcId="{3061598C-8D7D-45EA-936A-8F8E6C925B70}" destId="{28B348C5-839C-4F54-9A9A-E0860AABCF42}" srcOrd="0" destOrd="0" presId="urn:microsoft.com/office/officeart/2005/8/layout/list1"/>
    <dgm:cxn modelId="{A19DB271-02D5-46EE-A887-B3F97B20FE42}" type="presParOf" srcId="{3061598C-8D7D-45EA-936A-8F8E6C925B70}" destId="{C640FFC7-CA2D-4B2C-94E3-90CB83F0F593}" srcOrd="1" destOrd="0" presId="urn:microsoft.com/office/officeart/2005/8/layout/list1"/>
    <dgm:cxn modelId="{0B609ADD-9FC1-4E0A-9F9F-57F4A602D5EB}" type="presParOf" srcId="{3AE4896C-2BFC-404B-8657-B9D5D2910F2A}" destId="{34F931B7-853B-4A41-B302-4F63CC8D703C}" srcOrd="1" destOrd="0" presId="urn:microsoft.com/office/officeart/2005/8/layout/list1"/>
    <dgm:cxn modelId="{C2AA6B03-DD07-4161-8B8F-35E76AD39A9E}" type="presParOf" srcId="{3AE4896C-2BFC-404B-8657-B9D5D2910F2A}" destId="{7B931B41-2F6C-4D9F-9962-9E58335CDB7C}" srcOrd="2" destOrd="0" presId="urn:microsoft.com/office/officeart/2005/8/layout/list1"/>
    <dgm:cxn modelId="{0986C86D-3C75-412D-AFF3-DCE80F1A2E23}" type="presParOf" srcId="{3AE4896C-2BFC-404B-8657-B9D5D2910F2A}" destId="{73BE6447-5794-4B6A-BC0F-1F68384F9288}" srcOrd="3" destOrd="0" presId="urn:microsoft.com/office/officeart/2005/8/layout/list1"/>
    <dgm:cxn modelId="{9FADAB78-0FCC-4ADA-B5A4-1E178C4DF851}" type="presParOf" srcId="{3AE4896C-2BFC-404B-8657-B9D5D2910F2A}" destId="{3D598224-2F8B-4152-8B6B-20E8B27A2BAF}" srcOrd="4" destOrd="0" presId="urn:microsoft.com/office/officeart/2005/8/layout/list1"/>
    <dgm:cxn modelId="{6550B267-3887-414F-ACD7-7F223015E5A2}" type="presParOf" srcId="{3D598224-2F8B-4152-8B6B-20E8B27A2BAF}" destId="{1DB86AAD-393C-4261-A385-49264E90B857}" srcOrd="0" destOrd="0" presId="urn:microsoft.com/office/officeart/2005/8/layout/list1"/>
    <dgm:cxn modelId="{A6D50E33-2AD0-448B-BA4F-04D2FF43A56A}" type="presParOf" srcId="{3D598224-2F8B-4152-8B6B-20E8B27A2BAF}" destId="{4CE898F3-A0CB-405E-9EF0-E5253DCA4363}" srcOrd="1" destOrd="0" presId="urn:microsoft.com/office/officeart/2005/8/layout/list1"/>
    <dgm:cxn modelId="{537D1097-4818-4C3F-B5F6-F6387DEED6AC}" type="presParOf" srcId="{3AE4896C-2BFC-404B-8657-B9D5D2910F2A}" destId="{1CBA2751-94DD-4BF6-91FE-B17DAB6545DC}" srcOrd="5" destOrd="0" presId="urn:microsoft.com/office/officeart/2005/8/layout/list1"/>
    <dgm:cxn modelId="{3761CE87-14CF-470E-9B1F-C55B70A3261A}" type="presParOf" srcId="{3AE4896C-2BFC-404B-8657-B9D5D2910F2A}" destId="{2B5AF6D2-9411-4E99-ACF8-90AC90CB8FCA}" srcOrd="6" destOrd="0" presId="urn:microsoft.com/office/officeart/2005/8/layout/list1"/>
    <dgm:cxn modelId="{CEE55E4D-30FF-49D5-A099-F1034F80A280}" type="presParOf" srcId="{3AE4896C-2BFC-404B-8657-B9D5D2910F2A}" destId="{6014A819-6468-4F65-B821-021458844841}" srcOrd="7" destOrd="0" presId="urn:microsoft.com/office/officeart/2005/8/layout/list1"/>
    <dgm:cxn modelId="{A5C998C8-02AE-4290-AF41-91E23896C67E}" type="presParOf" srcId="{3AE4896C-2BFC-404B-8657-B9D5D2910F2A}" destId="{F24EC60B-9908-4D9B-B1DA-6077773E15C4}" srcOrd="8" destOrd="0" presId="urn:microsoft.com/office/officeart/2005/8/layout/list1"/>
    <dgm:cxn modelId="{B733C316-9D7B-414D-85DE-E0076DBA2F04}" type="presParOf" srcId="{F24EC60B-9908-4D9B-B1DA-6077773E15C4}" destId="{93A435EF-7405-405A-BB32-5139A6FD37A8}" srcOrd="0" destOrd="0" presId="urn:microsoft.com/office/officeart/2005/8/layout/list1"/>
    <dgm:cxn modelId="{F921E034-FA6D-4D52-842D-50F4B137CF28}" type="presParOf" srcId="{F24EC60B-9908-4D9B-B1DA-6077773E15C4}" destId="{AD0E3E32-A1D5-4FA3-91E4-0C2DCA322458}" srcOrd="1" destOrd="0" presId="urn:microsoft.com/office/officeart/2005/8/layout/list1"/>
    <dgm:cxn modelId="{675348C2-A03A-4BDD-ACBE-95D35BC63948}" type="presParOf" srcId="{3AE4896C-2BFC-404B-8657-B9D5D2910F2A}" destId="{8E814A12-2C24-4AB4-9539-AACBAFDBED64}" srcOrd="9" destOrd="0" presId="urn:microsoft.com/office/officeart/2005/8/layout/list1"/>
    <dgm:cxn modelId="{ADD9535A-9858-4A40-BBF7-99869E307A01}" type="presParOf" srcId="{3AE4896C-2BFC-404B-8657-B9D5D2910F2A}" destId="{14A712DD-4190-4563-990B-4590D9F9C42C}" srcOrd="10" destOrd="0" presId="urn:microsoft.com/office/officeart/2005/8/layout/list1"/>
    <dgm:cxn modelId="{3CE0CABC-C977-494E-8380-00120B6E4275}" type="presParOf" srcId="{3AE4896C-2BFC-404B-8657-B9D5D2910F2A}" destId="{B8D3FBCA-8993-4F90-84A5-BEA49AF2C4FF}" srcOrd="11" destOrd="0" presId="urn:microsoft.com/office/officeart/2005/8/layout/list1"/>
    <dgm:cxn modelId="{68E9B496-4B95-441B-912C-1141A1B04EE5}" type="presParOf" srcId="{3AE4896C-2BFC-404B-8657-B9D5D2910F2A}" destId="{2E82FB0D-89EE-4F4E-8052-40370E20A222}" srcOrd="12" destOrd="0" presId="urn:microsoft.com/office/officeart/2005/8/layout/list1"/>
    <dgm:cxn modelId="{BDC0D79A-720D-44BB-B546-02942E3FB127}" type="presParOf" srcId="{2E82FB0D-89EE-4F4E-8052-40370E20A222}" destId="{56B13D89-9615-4DCB-A4BB-29AECF8DC3EC}" srcOrd="0" destOrd="0" presId="urn:microsoft.com/office/officeart/2005/8/layout/list1"/>
    <dgm:cxn modelId="{FEA8DCD3-7097-46A6-AFFA-747CA6295D48}" type="presParOf" srcId="{2E82FB0D-89EE-4F4E-8052-40370E20A222}" destId="{759F9619-6555-4DAE-A5EC-F49D01AFE950}" srcOrd="1" destOrd="0" presId="urn:microsoft.com/office/officeart/2005/8/layout/list1"/>
    <dgm:cxn modelId="{C9247BD7-5915-467D-A8F2-F7C21FBCCE46}" type="presParOf" srcId="{3AE4896C-2BFC-404B-8657-B9D5D2910F2A}" destId="{44BE64A3-252C-4E64-97B8-531820202C49}" srcOrd="13" destOrd="0" presId="urn:microsoft.com/office/officeart/2005/8/layout/list1"/>
    <dgm:cxn modelId="{B0B4BA8A-0117-46D9-9941-128E7F191C9E}" type="presParOf" srcId="{3AE4896C-2BFC-404B-8657-B9D5D2910F2A}" destId="{FFAAA1AE-1DC7-40CF-B658-C9748E1B591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25711DB-ED3D-485D-8B80-DC2236E9EC07}"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A3FB9A2B-49DD-404A-BE9E-383944863B8B}">
      <dgm:prSet/>
      <dgm:spPr/>
      <dgm:t>
        <a:bodyPr/>
        <a:lstStyle/>
        <a:p>
          <a:r>
            <a:rPr lang="en-US" dirty="0"/>
            <a:t>Implementation of the statistics in Chinese NLP algorithms</a:t>
          </a:r>
        </a:p>
      </dgm:t>
    </dgm:pt>
    <dgm:pt modelId="{34E508F0-4674-429A-A687-96FA584F9BA3}" type="parTrans" cxnId="{81F895A7-412E-4F02-BCAA-94D1EEBDCF4B}">
      <dgm:prSet/>
      <dgm:spPr/>
      <dgm:t>
        <a:bodyPr/>
        <a:lstStyle/>
        <a:p>
          <a:endParaRPr lang="en-US" sz="2000"/>
        </a:p>
      </dgm:t>
    </dgm:pt>
    <dgm:pt modelId="{F4CE1D8B-9643-4D5C-A8BF-E6760970B80B}" type="sibTrans" cxnId="{81F895A7-412E-4F02-BCAA-94D1EEBDCF4B}">
      <dgm:prSet/>
      <dgm:spPr/>
      <dgm:t>
        <a:bodyPr/>
        <a:lstStyle/>
        <a:p>
          <a:endParaRPr lang="en-US"/>
        </a:p>
      </dgm:t>
    </dgm:pt>
    <dgm:pt modelId="{133AD50A-FC9D-4A6C-9DB1-508A69E807D2}">
      <dgm:prSet/>
      <dgm:spPr/>
      <dgm:t>
        <a:bodyPr/>
        <a:lstStyle/>
        <a:p>
          <a:r>
            <a:rPr lang="en-US"/>
            <a:t>Hidden Markov models</a:t>
          </a:r>
        </a:p>
      </dgm:t>
    </dgm:pt>
    <dgm:pt modelId="{D3D5DF84-879B-4F9C-8999-67EE8547DE50}" type="parTrans" cxnId="{05795A98-FD2C-4068-98C5-ABC3C755B36B}">
      <dgm:prSet/>
      <dgm:spPr/>
      <dgm:t>
        <a:bodyPr/>
        <a:lstStyle/>
        <a:p>
          <a:endParaRPr lang="en-US" sz="2000"/>
        </a:p>
      </dgm:t>
    </dgm:pt>
    <dgm:pt modelId="{69B082CE-FF76-4606-A43F-932E4DB042D9}" type="sibTrans" cxnId="{05795A98-FD2C-4068-98C5-ABC3C755B36B}">
      <dgm:prSet/>
      <dgm:spPr/>
      <dgm:t>
        <a:bodyPr/>
        <a:lstStyle/>
        <a:p>
          <a:endParaRPr lang="en-US"/>
        </a:p>
      </dgm:t>
    </dgm:pt>
    <dgm:pt modelId="{162A25D5-30B8-44CD-8547-43BFAE242E5F}">
      <dgm:prSet/>
      <dgm:spPr/>
      <dgm:t>
        <a:bodyPr/>
        <a:lstStyle/>
        <a:p>
          <a:r>
            <a:rPr lang="en-US"/>
            <a:t>Seq2Seq Neural networks</a:t>
          </a:r>
        </a:p>
      </dgm:t>
    </dgm:pt>
    <dgm:pt modelId="{9BEF2394-2035-4EC5-B7D5-0BA625B8693F}" type="parTrans" cxnId="{BF231A8C-21C8-4960-908C-2015DBC5B8E8}">
      <dgm:prSet/>
      <dgm:spPr/>
      <dgm:t>
        <a:bodyPr/>
        <a:lstStyle/>
        <a:p>
          <a:endParaRPr lang="en-US" sz="2000"/>
        </a:p>
      </dgm:t>
    </dgm:pt>
    <dgm:pt modelId="{5B847E35-B019-4E5A-AE45-53D86FAA5B10}" type="sibTrans" cxnId="{BF231A8C-21C8-4960-908C-2015DBC5B8E8}">
      <dgm:prSet/>
      <dgm:spPr/>
      <dgm:t>
        <a:bodyPr/>
        <a:lstStyle/>
        <a:p>
          <a:endParaRPr lang="en-US"/>
        </a:p>
      </dgm:t>
    </dgm:pt>
    <dgm:pt modelId="{1B9170A8-C67B-42F1-A54E-EC64A4D126AF}">
      <dgm:prSet/>
      <dgm:spPr/>
      <dgm:t>
        <a:bodyPr/>
        <a:lstStyle/>
        <a:p>
          <a:r>
            <a:rPr lang="en-US"/>
            <a:t>Analysis of a bigger dataset</a:t>
          </a:r>
        </a:p>
      </dgm:t>
    </dgm:pt>
    <dgm:pt modelId="{1D857F9E-EA58-4AB7-BC7D-45575026E3E4}" type="parTrans" cxnId="{4372B338-0FD7-4851-B6C2-A36B198ED775}">
      <dgm:prSet/>
      <dgm:spPr/>
      <dgm:t>
        <a:bodyPr/>
        <a:lstStyle/>
        <a:p>
          <a:endParaRPr lang="en-US" sz="2000"/>
        </a:p>
      </dgm:t>
    </dgm:pt>
    <dgm:pt modelId="{618CF8FA-2F8B-477E-B38D-DE2CF60AF4C8}" type="sibTrans" cxnId="{4372B338-0FD7-4851-B6C2-A36B198ED775}">
      <dgm:prSet/>
      <dgm:spPr/>
      <dgm:t>
        <a:bodyPr/>
        <a:lstStyle/>
        <a:p>
          <a:endParaRPr lang="en-US"/>
        </a:p>
      </dgm:t>
    </dgm:pt>
    <dgm:pt modelId="{24E272DB-58D1-4CB8-8715-DFF75D13003C}">
      <dgm:prSet/>
      <dgm:spPr/>
      <dgm:t>
        <a:bodyPr/>
        <a:lstStyle/>
        <a:p>
          <a:r>
            <a:rPr lang="en-US"/>
            <a:t>BaiduPedia (</a:t>
          </a:r>
          <a:r>
            <a:rPr lang="zh-CN"/>
            <a:t>百度百科</a:t>
          </a:r>
          <a:r>
            <a:rPr lang="en-US"/>
            <a:t>) – bigger than Wikipedia in 5 European languages altogether</a:t>
          </a:r>
        </a:p>
      </dgm:t>
    </dgm:pt>
    <dgm:pt modelId="{5A94BA78-E0E6-43F7-8B5E-68BAE90BEFE2}" type="parTrans" cxnId="{E513827C-67A8-4ECC-B942-474E7E9C4A89}">
      <dgm:prSet/>
      <dgm:spPr/>
      <dgm:t>
        <a:bodyPr/>
        <a:lstStyle/>
        <a:p>
          <a:endParaRPr lang="en-US" sz="2000"/>
        </a:p>
      </dgm:t>
    </dgm:pt>
    <dgm:pt modelId="{AED6C390-E1A5-4EFF-9839-325743471F39}" type="sibTrans" cxnId="{E513827C-67A8-4ECC-B942-474E7E9C4A89}">
      <dgm:prSet/>
      <dgm:spPr/>
      <dgm:t>
        <a:bodyPr/>
        <a:lstStyle/>
        <a:p>
          <a:endParaRPr lang="en-US"/>
        </a:p>
      </dgm:t>
    </dgm:pt>
    <dgm:pt modelId="{A2E2A1D6-899C-4ACD-96B9-41ED66BB63A9}">
      <dgm:prSet/>
      <dgm:spPr/>
      <dgm:t>
        <a:bodyPr/>
        <a:lstStyle/>
        <a:p>
          <a:r>
            <a:rPr lang="en-US"/>
            <a:t>More oriented on PRC</a:t>
          </a:r>
        </a:p>
      </dgm:t>
    </dgm:pt>
    <dgm:pt modelId="{E9C2CB88-B57E-4143-945D-19BB64D63F76}" type="parTrans" cxnId="{4A9C9D52-5C40-4C23-993F-ABE2E3F8F4E7}">
      <dgm:prSet/>
      <dgm:spPr/>
      <dgm:t>
        <a:bodyPr/>
        <a:lstStyle/>
        <a:p>
          <a:endParaRPr lang="en-US" sz="2000"/>
        </a:p>
      </dgm:t>
    </dgm:pt>
    <dgm:pt modelId="{DE3123E8-67D0-45A2-A852-5A3933DA925F}" type="sibTrans" cxnId="{4A9C9D52-5C40-4C23-993F-ABE2E3F8F4E7}">
      <dgm:prSet/>
      <dgm:spPr/>
      <dgm:t>
        <a:bodyPr/>
        <a:lstStyle/>
        <a:p>
          <a:endParaRPr lang="en-US"/>
        </a:p>
      </dgm:t>
    </dgm:pt>
    <dgm:pt modelId="{93AA20A9-9098-4EAC-85BE-51E190E91B64}">
      <dgm:prSet/>
      <dgm:spPr/>
      <dgm:t>
        <a:bodyPr/>
        <a:lstStyle/>
        <a:p>
          <a:r>
            <a:rPr lang="en-US"/>
            <a:t>conduct the same research on other European languages</a:t>
          </a:r>
        </a:p>
      </dgm:t>
    </dgm:pt>
    <dgm:pt modelId="{313364F3-B7B9-4933-9488-18B0BDE9FE3E}" type="parTrans" cxnId="{2FE70FB1-50C7-4F47-B1D1-8BD50A1F5DEC}">
      <dgm:prSet/>
      <dgm:spPr/>
      <dgm:t>
        <a:bodyPr/>
        <a:lstStyle/>
        <a:p>
          <a:endParaRPr lang="en-US" sz="2000"/>
        </a:p>
      </dgm:t>
    </dgm:pt>
    <dgm:pt modelId="{BE2363B6-BF0A-4E79-AC63-EFC342DD31D0}" type="sibTrans" cxnId="{2FE70FB1-50C7-4F47-B1D1-8BD50A1F5DEC}">
      <dgm:prSet/>
      <dgm:spPr/>
      <dgm:t>
        <a:bodyPr/>
        <a:lstStyle/>
        <a:p>
          <a:endParaRPr lang="en-US"/>
        </a:p>
      </dgm:t>
    </dgm:pt>
    <dgm:pt modelId="{8C580CFA-2BCF-407E-8B22-A803972A41B1}">
      <dgm:prSet/>
      <dgm:spPr/>
      <dgm:t>
        <a:bodyPr/>
        <a:lstStyle/>
        <a:p>
          <a:r>
            <a:rPr lang="en-US"/>
            <a:t>Experts in these language are needed – we invite you to take part!</a:t>
          </a:r>
        </a:p>
      </dgm:t>
    </dgm:pt>
    <dgm:pt modelId="{69CD2175-8DE8-4EFC-A457-0F3DDEC7AF98}" type="parTrans" cxnId="{4F6D371D-9470-45B5-B609-271A8CBC5865}">
      <dgm:prSet/>
      <dgm:spPr/>
      <dgm:t>
        <a:bodyPr/>
        <a:lstStyle/>
        <a:p>
          <a:endParaRPr lang="en-US" sz="2000"/>
        </a:p>
      </dgm:t>
    </dgm:pt>
    <dgm:pt modelId="{9478F98E-95BB-4F56-B1BA-3A962E82CFA7}" type="sibTrans" cxnId="{4F6D371D-9470-45B5-B609-271A8CBC5865}">
      <dgm:prSet/>
      <dgm:spPr/>
      <dgm:t>
        <a:bodyPr/>
        <a:lstStyle/>
        <a:p>
          <a:endParaRPr lang="en-US"/>
        </a:p>
      </dgm:t>
    </dgm:pt>
    <dgm:pt modelId="{DDD9D07C-DD46-45E6-8237-A71565B47F49}" type="pres">
      <dgm:prSet presAssocID="{725711DB-ED3D-485D-8B80-DC2236E9EC07}" presName="linear" presStyleCnt="0">
        <dgm:presLayoutVars>
          <dgm:dir/>
          <dgm:animLvl val="lvl"/>
          <dgm:resizeHandles val="exact"/>
        </dgm:presLayoutVars>
      </dgm:prSet>
      <dgm:spPr/>
    </dgm:pt>
    <dgm:pt modelId="{CAF8CB6B-2E66-4371-B93A-A149A4BBE20A}" type="pres">
      <dgm:prSet presAssocID="{A3FB9A2B-49DD-404A-BE9E-383944863B8B}" presName="parentLin" presStyleCnt="0"/>
      <dgm:spPr/>
    </dgm:pt>
    <dgm:pt modelId="{E3F7E51B-0FF4-4624-A783-9BCB6A41F1D4}" type="pres">
      <dgm:prSet presAssocID="{A3FB9A2B-49DD-404A-BE9E-383944863B8B}" presName="parentLeftMargin" presStyleLbl="node1" presStyleIdx="0" presStyleCnt="3"/>
      <dgm:spPr/>
    </dgm:pt>
    <dgm:pt modelId="{618B854A-EBF5-4C8E-A221-D64B350ED5EB}" type="pres">
      <dgm:prSet presAssocID="{A3FB9A2B-49DD-404A-BE9E-383944863B8B}" presName="parentText" presStyleLbl="node1" presStyleIdx="0" presStyleCnt="3">
        <dgm:presLayoutVars>
          <dgm:chMax val="0"/>
          <dgm:bulletEnabled val="1"/>
        </dgm:presLayoutVars>
      </dgm:prSet>
      <dgm:spPr/>
    </dgm:pt>
    <dgm:pt modelId="{993DB5FF-7839-47A5-A3BE-68D4BF514B69}" type="pres">
      <dgm:prSet presAssocID="{A3FB9A2B-49DD-404A-BE9E-383944863B8B}" presName="negativeSpace" presStyleCnt="0"/>
      <dgm:spPr/>
    </dgm:pt>
    <dgm:pt modelId="{D9090626-A643-4ADD-B3CE-FF6997A7C99E}" type="pres">
      <dgm:prSet presAssocID="{A3FB9A2B-49DD-404A-BE9E-383944863B8B}" presName="childText" presStyleLbl="conFgAcc1" presStyleIdx="0" presStyleCnt="3">
        <dgm:presLayoutVars>
          <dgm:bulletEnabled val="1"/>
        </dgm:presLayoutVars>
      </dgm:prSet>
      <dgm:spPr/>
    </dgm:pt>
    <dgm:pt modelId="{C9106D8B-93E2-4C36-BF27-B081D80815FB}" type="pres">
      <dgm:prSet presAssocID="{F4CE1D8B-9643-4D5C-A8BF-E6760970B80B}" presName="spaceBetweenRectangles" presStyleCnt="0"/>
      <dgm:spPr/>
    </dgm:pt>
    <dgm:pt modelId="{E23C82DA-F663-429D-BCD7-36CF8F4B7B40}" type="pres">
      <dgm:prSet presAssocID="{1B9170A8-C67B-42F1-A54E-EC64A4D126AF}" presName="parentLin" presStyleCnt="0"/>
      <dgm:spPr/>
    </dgm:pt>
    <dgm:pt modelId="{9859A235-B561-41E7-96E7-36E1970E1C9E}" type="pres">
      <dgm:prSet presAssocID="{1B9170A8-C67B-42F1-A54E-EC64A4D126AF}" presName="parentLeftMargin" presStyleLbl="node1" presStyleIdx="0" presStyleCnt="3"/>
      <dgm:spPr/>
    </dgm:pt>
    <dgm:pt modelId="{61843BE8-7FF5-43BC-8FBF-F067871ED1A5}" type="pres">
      <dgm:prSet presAssocID="{1B9170A8-C67B-42F1-A54E-EC64A4D126AF}" presName="parentText" presStyleLbl="node1" presStyleIdx="1" presStyleCnt="3">
        <dgm:presLayoutVars>
          <dgm:chMax val="0"/>
          <dgm:bulletEnabled val="1"/>
        </dgm:presLayoutVars>
      </dgm:prSet>
      <dgm:spPr/>
    </dgm:pt>
    <dgm:pt modelId="{E458DC90-8A84-46C5-B8B1-E52DE97F81CB}" type="pres">
      <dgm:prSet presAssocID="{1B9170A8-C67B-42F1-A54E-EC64A4D126AF}" presName="negativeSpace" presStyleCnt="0"/>
      <dgm:spPr/>
    </dgm:pt>
    <dgm:pt modelId="{11DF0077-C59A-4913-8A0A-4E961921515A}" type="pres">
      <dgm:prSet presAssocID="{1B9170A8-C67B-42F1-A54E-EC64A4D126AF}" presName="childText" presStyleLbl="conFgAcc1" presStyleIdx="1" presStyleCnt="3">
        <dgm:presLayoutVars>
          <dgm:bulletEnabled val="1"/>
        </dgm:presLayoutVars>
      </dgm:prSet>
      <dgm:spPr/>
    </dgm:pt>
    <dgm:pt modelId="{1F07CFE8-5A0A-420D-A5B7-2ECF73B36126}" type="pres">
      <dgm:prSet presAssocID="{618CF8FA-2F8B-477E-B38D-DE2CF60AF4C8}" presName="spaceBetweenRectangles" presStyleCnt="0"/>
      <dgm:spPr/>
    </dgm:pt>
    <dgm:pt modelId="{EACDB896-32D2-4977-9A22-5D5D93ABD552}" type="pres">
      <dgm:prSet presAssocID="{93AA20A9-9098-4EAC-85BE-51E190E91B64}" presName="parentLin" presStyleCnt="0"/>
      <dgm:spPr/>
    </dgm:pt>
    <dgm:pt modelId="{91A91219-0216-4559-A1A6-D7DE6DFFD76A}" type="pres">
      <dgm:prSet presAssocID="{93AA20A9-9098-4EAC-85BE-51E190E91B64}" presName="parentLeftMargin" presStyleLbl="node1" presStyleIdx="1" presStyleCnt="3"/>
      <dgm:spPr/>
    </dgm:pt>
    <dgm:pt modelId="{B83120A2-0F27-45EC-A4F7-BEC79A12FC32}" type="pres">
      <dgm:prSet presAssocID="{93AA20A9-9098-4EAC-85BE-51E190E91B64}" presName="parentText" presStyleLbl="node1" presStyleIdx="2" presStyleCnt="3">
        <dgm:presLayoutVars>
          <dgm:chMax val="0"/>
          <dgm:bulletEnabled val="1"/>
        </dgm:presLayoutVars>
      </dgm:prSet>
      <dgm:spPr/>
    </dgm:pt>
    <dgm:pt modelId="{BDFFA4ED-DB82-4178-A39F-AE3075A65D2C}" type="pres">
      <dgm:prSet presAssocID="{93AA20A9-9098-4EAC-85BE-51E190E91B64}" presName="negativeSpace" presStyleCnt="0"/>
      <dgm:spPr/>
    </dgm:pt>
    <dgm:pt modelId="{9DBCBBA5-9E39-41EE-AE75-C666D585FCCD}" type="pres">
      <dgm:prSet presAssocID="{93AA20A9-9098-4EAC-85BE-51E190E91B64}" presName="childText" presStyleLbl="conFgAcc1" presStyleIdx="2" presStyleCnt="3">
        <dgm:presLayoutVars>
          <dgm:bulletEnabled val="1"/>
        </dgm:presLayoutVars>
      </dgm:prSet>
      <dgm:spPr/>
    </dgm:pt>
  </dgm:ptLst>
  <dgm:cxnLst>
    <dgm:cxn modelId="{EB9B0A08-6EDB-461E-BD38-DCE3FB27FA5C}" type="presOf" srcId="{93AA20A9-9098-4EAC-85BE-51E190E91B64}" destId="{91A91219-0216-4559-A1A6-D7DE6DFFD76A}" srcOrd="0" destOrd="0" presId="urn:microsoft.com/office/officeart/2005/8/layout/list1"/>
    <dgm:cxn modelId="{4F6D371D-9470-45B5-B609-271A8CBC5865}" srcId="{93AA20A9-9098-4EAC-85BE-51E190E91B64}" destId="{8C580CFA-2BCF-407E-8B22-A803972A41B1}" srcOrd="0" destOrd="0" parTransId="{69CD2175-8DE8-4EFC-A457-0F3DDEC7AF98}" sibTransId="{9478F98E-95BB-4F56-B1BA-3A962E82CFA7}"/>
    <dgm:cxn modelId="{285B8A32-C3F0-4DA1-ADC4-0D30200D40FA}" type="presOf" srcId="{1B9170A8-C67B-42F1-A54E-EC64A4D126AF}" destId="{9859A235-B561-41E7-96E7-36E1970E1C9E}" srcOrd="0" destOrd="0" presId="urn:microsoft.com/office/officeart/2005/8/layout/list1"/>
    <dgm:cxn modelId="{4372B338-0FD7-4851-B6C2-A36B198ED775}" srcId="{725711DB-ED3D-485D-8B80-DC2236E9EC07}" destId="{1B9170A8-C67B-42F1-A54E-EC64A4D126AF}" srcOrd="1" destOrd="0" parTransId="{1D857F9E-EA58-4AB7-BC7D-45575026E3E4}" sibTransId="{618CF8FA-2F8B-477E-B38D-DE2CF60AF4C8}"/>
    <dgm:cxn modelId="{71C30F45-301E-4E19-98E7-F320EF28216F}" type="presOf" srcId="{A3FB9A2B-49DD-404A-BE9E-383944863B8B}" destId="{618B854A-EBF5-4C8E-A221-D64B350ED5EB}" srcOrd="1" destOrd="0" presId="urn:microsoft.com/office/officeart/2005/8/layout/list1"/>
    <dgm:cxn modelId="{B73C0B6F-AE10-4FFB-AEAC-18E6EE34A9C9}" type="presOf" srcId="{133AD50A-FC9D-4A6C-9DB1-508A69E807D2}" destId="{D9090626-A643-4ADD-B3CE-FF6997A7C99E}" srcOrd="0" destOrd="0" presId="urn:microsoft.com/office/officeart/2005/8/layout/list1"/>
    <dgm:cxn modelId="{4A9C9D52-5C40-4C23-993F-ABE2E3F8F4E7}" srcId="{1B9170A8-C67B-42F1-A54E-EC64A4D126AF}" destId="{A2E2A1D6-899C-4ACD-96B9-41ED66BB63A9}" srcOrd="1" destOrd="0" parTransId="{E9C2CB88-B57E-4143-945D-19BB64D63F76}" sibTransId="{DE3123E8-67D0-45A2-A852-5A3933DA925F}"/>
    <dgm:cxn modelId="{E513827C-67A8-4ECC-B942-474E7E9C4A89}" srcId="{1B9170A8-C67B-42F1-A54E-EC64A4D126AF}" destId="{24E272DB-58D1-4CB8-8715-DFF75D13003C}" srcOrd="0" destOrd="0" parTransId="{5A94BA78-E0E6-43F7-8B5E-68BAE90BEFE2}" sibTransId="{AED6C390-E1A5-4EFF-9839-325743471F39}"/>
    <dgm:cxn modelId="{18A3F785-EC38-40B4-8606-87D2F90D19B7}" type="presOf" srcId="{A2E2A1D6-899C-4ACD-96B9-41ED66BB63A9}" destId="{11DF0077-C59A-4913-8A0A-4E961921515A}" srcOrd="0" destOrd="1" presId="urn:microsoft.com/office/officeart/2005/8/layout/list1"/>
    <dgm:cxn modelId="{BF231A8C-21C8-4960-908C-2015DBC5B8E8}" srcId="{A3FB9A2B-49DD-404A-BE9E-383944863B8B}" destId="{162A25D5-30B8-44CD-8547-43BFAE242E5F}" srcOrd="1" destOrd="0" parTransId="{9BEF2394-2035-4EC5-B7D5-0BA625B8693F}" sibTransId="{5B847E35-B019-4E5A-AE45-53D86FAA5B10}"/>
    <dgm:cxn modelId="{05795A98-FD2C-4068-98C5-ABC3C755B36B}" srcId="{A3FB9A2B-49DD-404A-BE9E-383944863B8B}" destId="{133AD50A-FC9D-4A6C-9DB1-508A69E807D2}" srcOrd="0" destOrd="0" parTransId="{D3D5DF84-879B-4F9C-8999-67EE8547DE50}" sibTransId="{69B082CE-FF76-4606-A43F-932E4DB042D9}"/>
    <dgm:cxn modelId="{81F895A7-412E-4F02-BCAA-94D1EEBDCF4B}" srcId="{725711DB-ED3D-485D-8B80-DC2236E9EC07}" destId="{A3FB9A2B-49DD-404A-BE9E-383944863B8B}" srcOrd="0" destOrd="0" parTransId="{34E508F0-4674-429A-A687-96FA584F9BA3}" sibTransId="{F4CE1D8B-9643-4D5C-A8BF-E6760970B80B}"/>
    <dgm:cxn modelId="{3263C6AC-5AFF-4DC8-9F23-4FEFFA162949}" type="presOf" srcId="{1B9170A8-C67B-42F1-A54E-EC64A4D126AF}" destId="{61843BE8-7FF5-43BC-8FBF-F067871ED1A5}" srcOrd="1" destOrd="0" presId="urn:microsoft.com/office/officeart/2005/8/layout/list1"/>
    <dgm:cxn modelId="{69AF6CB0-C230-4287-8CEB-1C926493B96C}" type="presOf" srcId="{725711DB-ED3D-485D-8B80-DC2236E9EC07}" destId="{DDD9D07C-DD46-45E6-8237-A71565B47F49}" srcOrd="0" destOrd="0" presId="urn:microsoft.com/office/officeart/2005/8/layout/list1"/>
    <dgm:cxn modelId="{2FE70FB1-50C7-4F47-B1D1-8BD50A1F5DEC}" srcId="{725711DB-ED3D-485D-8B80-DC2236E9EC07}" destId="{93AA20A9-9098-4EAC-85BE-51E190E91B64}" srcOrd="2" destOrd="0" parTransId="{313364F3-B7B9-4933-9488-18B0BDE9FE3E}" sibTransId="{BE2363B6-BF0A-4E79-AC63-EFC342DD31D0}"/>
    <dgm:cxn modelId="{B7351ABD-BFF5-46CD-B250-C5DD7F49B273}" type="presOf" srcId="{A3FB9A2B-49DD-404A-BE9E-383944863B8B}" destId="{E3F7E51B-0FF4-4624-A783-9BCB6A41F1D4}" srcOrd="0" destOrd="0" presId="urn:microsoft.com/office/officeart/2005/8/layout/list1"/>
    <dgm:cxn modelId="{D94892C9-A6B3-4C4E-A3F1-3BE45197E8C4}" type="presOf" srcId="{93AA20A9-9098-4EAC-85BE-51E190E91B64}" destId="{B83120A2-0F27-45EC-A4F7-BEC79A12FC32}" srcOrd="1" destOrd="0" presId="urn:microsoft.com/office/officeart/2005/8/layout/list1"/>
    <dgm:cxn modelId="{A3CA87D4-0AA7-466E-AC2E-B30C8895CB62}" type="presOf" srcId="{24E272DB-58D1-4CB8-8715-DFF75D13003C}" destId="{11DF0077-C59A-4913-8A0A-4E961921515A}" srcOrd="0" destOrd="0" presId="urn:microsoft.com/office/officeart/2005/8/layout/list1"/>
    <dgm:cxn modelId="{5C8EF6E5-2E7D-494E-BBBD-254F06630E5A}" type="presOf" srcId="{8C580CFA-2BCF-407E-8B22-A803972A41B1}" destId="{9DBCBBA5-9E39-41EE-AE75-C666D585FCCD}" srcOrd="0" destOrd="0" presId="urn:microsoft.com/office/officeart/2005/8/layout/list1"/>
    <dgm:cxn modelId="{0D9813F7-B3E3-4C3B-B1C6-E6CE8ACFE6E8}" type="presOf" srcId="{162A25D5-30B8-44CD-8547-43BFAE242E5F}" destId="{D9090626-A643-4ADD-B3CE-FF6997A7C99E}" srcOrd="0" destOrd="1" presId="urn:microsoft.com/office/officeart/2005/8/layout/list1"/>
    <dgm:cxn modelId="{8718C6D6-FCE3-480F-8EB5-1476B2C4F0F4}" type="presParOf" srcId="{DDD9D07C-DD46-45E6-8237-A71565B47F49}" destId="{CAF8CB6B-2E66-4371-B93A-A149A4BBE20A}" srcOrd="0" destOrd="0" presId="urn:microsoft.com/office/officeart/2005/8/layout/list1"/>
    <dgm:cxn modelId="{52DB67C9-CA31-434D-9BBF-1D72FFD4C5A9}" type="presParOf" srcId="{CAF8CB6B-2E66-4371-B93A-A149A4BBE20A}" destId="{E3F7E51B-0FF4-4624-A783-9BCB6A41F1D4}" srcOrd="0" destOrd="0" presId="urn:microsoft.com/office/officeart/2005/8/layout/list1"/>
    <dgm:cxn modelId="{25557F6E-1097-4D09-830E-7848F8260658}" type="presParOf" srcId="{CAF8CB6B-2E66-4371-B93A-A149A4BBE20A}" destId="{618B854A-EBF5-4C8E-A221-D64B350ED5EB}" srcOrd="1" destOrd="0" presId="urn:microsoft.com/office/officeart/2005/8/layout/list1"/>
    <dgm:cxn modelId="{5F1D34A0-A950-48F1-9C71-AE6591614B21}" type="presParOf" srcId="{DDD9D07C-DD46-45E6-8237-A71565B47F49}" destId="{993DB5FF-7839-47A5-A3BE-68D4BF514B69}" srcOrd="1" destOrd="0" presId="urn:microsoft.com/office/officeart/2005/8/layout/list1"/>
    <dgm:cxn modelId="{9DE6A430-1DA9-4087-A605-9A252E88260B}" type="presParOf" srcId="{DDD9D07C-DD46-45E6-8237-A71565B47F49}" destId="{D9090626-A643-4ADD-B3CE-FF6997A7C99E}" srcOrd="2" destOrd="0" presId="urn:microsoft.com/office/officeart/2005/8/layout/list1"/>
    <dgm:cxn modelId="{4F774D83-222C-4E97-86D5-047C5CADDF47}" type="presParOf" srcId="{DDD9D07C-DD46-45E6-8237-A71565B47F49}" destId="{C9106D8B-93E2-4C36-BF27-B081D80815FB}" srcOrd="3" destOrd="0" presId="urn:microsoft.com/office/officeart/2005/8/layout/list1"/>
    <dgm:cxn modelId="{7CC341F9-2361-45CC-B58F-18AD82FCF857}" type="presParOf" srcId="{DDD9D07C-DD46-45E6-8237-A71565B47F49}" destId="{E23C82DA-F663-429D-BCD7-36CF8F4B7B40}" srcOrd="4" destOrd="0" presId="urn:microsoft.com/office/officeart/2005/8/layout/list1"/>
    <dgm:cxn modelId="{71D988DE-1A9B-45DC-AB33-7094C705058B}" type="presParOf" srcId="{E23C82DA-F663-429D-BCD7-36CF8F4B7B40}" destId="{9859A235-B561-41E7-96E7-36E1970E1C9E}" srcOrd="0" destOrd="0" presId="urn:microsoft.com/office/officeart/2005/8/layout/list1"/>
    <dgm:cxn modelId="{1DA7A461-CE66-4BDB-BF3E-1F0FB90B9BF6}" type="presParOf" srcId="{E23C82DA-F663-429D-BCD7-36CF8F4B7B40}" destId="{61843BE8-7FF5-43BC-8FBF-F067871ED1A5}" srcOrd="1" destOrd="0" presId="urn:microsoft.com/office/officeart/2005/8/layout/list1"/>
    <dgm:cxn modelId="{0F0B42EA-007E-4F26-80A1-278E5DC9AC83}" type="presParOf" srcId="{DDD9D07C-DD46-45E6-8237-A71565B47F49}" destId="{E458DC90-8A84-46C5-B8B1-E52DE97F81CB}" srcOrd="5" destOrd="0" presId="urn:microsoft.com/office/officeart/2005/8/layout/list1"/>
    <dgm:cxn modelId="{19EFDC53-BFE0-431D-9839-03C5945FFC92}" type="presParOf" srcId="{DDD9D07C-DD46-45E6-8237-A71565B47F49}" destId="{11DF0077-C59A-4913-8A0A-4E961921515A}" srcOrd="6" destOrd="0" presId="urn:microsoft.com/office/officeart/2005/8/layout/list1"/>
    <dgm:cxn modelId="{664A1E43-2570-4E68-8F9B-459CF3BCF572}" type="presParOf" srcId="{DDD9D07C-DD46-45E6-8237-A71565B47F49}" destId="{1F07CFE8-5A0A-420D-A5B7-2ECF73B36126}" srcOrd="7" destOrd="0" presId="urn:microsoft.com/office/officeart/2005/8/layout/list1"/>
    <dgm:cxn modelId="{66973D22-8797-4894-ACB8-7C0AE42A0391}" type="presParOf" srcId="{DDD9D07C-DD46-45E6-8237-A71565B47F49}" destId="{EACDB896-32D2-4977-9A22-5D5D93ABD552}" srcOrd="8" destOrd="0" presId="urn:microsoft.com/office/officeart/2005/8/layout/list1"/>
    <dgm:cxn modelId="{1B6D3516-F17B-40BF-84AA-E26CF388CAC2}" type="presParOf" srcId="{EACDB896-32D2-4977-9A22-5D5D93ABD552}" destId="{91A91219-0216-4559-A1A6-D7DE6DFFD76A}" srcOrd="0" destOrd="0" presId="urn:microsoft.com/office/officeart/2005/8/layout/list1"/>
    <dgm:cxn modelId="{07FEAB04-2070-41EF-B813-EE7EC1536FF7}" type="presParOf" srcId="{EACDB896-32D2-4977-9A22-5D5D93ABD552}" destId="{B83120A2-0F27-45EC-A4F7-BEC79A12FC32}" srcOrd="1" destOrd="0" presId="urn:microsoft.com/office/officeart/2005/8/layout/list1"/>
    <dgm:cxn modelId="{7F4DA8A1-BDCF-46AD-9517-A86CADF83C7B}" type="presParOf" srcId="{DDD9D07C-DD46-45E6-8237-A71565B47F49}" destId="{BDFFA4ED-DB82-4178-A39F-AE3075A65D2C}" srcOrd="9" destOrd="0" presId="urn:microsoft.com/office/officeart/2005/8/layout/list1"/>
    <dgm:cxn modelId="{1C871887-0E7F-4D54-96D8-9ECB3106ED52}" type="presParOf" srcId="{DDD9D07C-DD46-45E6-8237-A71565B47F49}" destId="{9DBCBBA5-9E39-41EE-AE75-C666D585FCC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00000CD-A41D-4752-AA73-49CAFE807DB3}"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C1D8B467-73F1-474E-8B39-9B5D2D5DD7B9}">
      <dgm:prSet/>
      <dgm:spPr/>
      <dgm:t>
        <a:bodyPr/>
        <a:lstStyle/>
        <a:p>
          <a:r>
            <a:rPr lang="en-US"/>
            <a:t>Dictionaries and grammar of Russian-Chinese pidgin (Perekhval’skaya 2008)</a:t>
          </a:r>
        </a:p>
      </dgm:t>
    </dgm:pt>
    <dgm:pt modelId="{A3316ED3-DBCE-49DB-B579-31EA3343C487}" type="parTrans" cxnId="{E9112C85-4B9B-4ED9-9F63-FA054BD41534}">
      <dgm:prSet/>
      <dgm:spPr/>
      <dgm:t>
        <a:bodyPr/>
        <a:lstStyle/>
        <a:p>
          <a:endParaRPr lang="en-US"/>
        </a:p>
      </dgm:t>
    </dgm:pt>
    <dgm:pt modelId="{EECA899A-DD89-4803-8FC1-034E28069DDC}" type="sibTrans" cxnId="{E9112C85-4B9B-4ED9-9F63-FA054BD41534}">
      <dgm:prSet/>
      <dgm:spPr/>
      <dgm:t>
        <a:bodyPr/>
        <a:lstStyle/>
        <a:p>
          <a:endParaRPr lang="en-US"/>
        </a:p>
      </dgm:t>
    </dgm:pt>
    <dgm:pt modelId="{8FB8F6D0-CF03-44C0-8F02-C95174E9D3D1}">
      <dgm:prSet/>
      <dgm:spPr/>
      <dgm:t>
        <a:bodyPr/>
        <a:lstStyle/>
        <a:p>
          <a:r>
            <a:rPr lang="en-US"/>
            <a:t>Grammar of the Northern Chinese dialects (Zavyalova 1996)</a:t>
          </a:r>
        </a:p>
      </dgm:t>
    </dgm:pt>
    <dgm:pt modelId="{D7240BC9-CB1B-41C8-981F-9F704A18E441}" type="parTrans" cxnId="{0638A7AC-46CB-4BC5-95B9-F01D00FE8CE1}">
      <dgm:prSet/>
      <dgm:spPr/>
      <dgm:t>
        <a:bodyPr/>
        <a:lstStyle/>
        <a:p>
          <a:endParaRPr lang="en-US"/>
        </a:p>
      </dgm:t>
    </dgm:pt>
    <dgm:pt modelId="{5660F432-6830-434A-9C24-60E0C125DA20}" type="sibTrans" cxnId="{0638A7AC-46CB-4BC5-95B9-F01D00FE8CE1}">
      <dgm:prSet/>
      <dgm:spPr/>
      <dgm:t>
        <a:bodyPr/>
        <a:lstStyle/>
        <a:p>
          <a:endParaRPr lang="en-US"/>
        </a:p>
      </dgm:t>
    </dgm:pt>
    <dgm:pt modelId="{B45393AF-AB03-458F-A833-1AC11BA65E38}">
      <dgm:prSet/>
      <dgm:spPr/>
      <dgm:t>
        <a:bodyPr/>
        <a:lstStyle/>
        <a:p>
          <a:r>
            <a:rPr lang="en-US"/>
            <a:t>Dictionaries of the Northern Chinese dialects and of the modern Chinese</a:t>
          </a:r>
        </a:p>
      </dgm:t>
    </dgm:pt>
    <dgm:pt modelId="{54E00A30-1F56-4575-8682-99C8B0CF9FD6}" type="parTrans" cxnId="{B4A6E6BA-3F82-4C5B-8498-17CD150A8061}">
      <dgm:prSet/>
      <dgm:spPr/>
      <dgm:t>
        <a:bodyPr/>
        <a:lstStyle/>
        <a:p>
          <a:endParaRPr lang="en-US"/>
        </a:p>
      </dgm:t>
    </dgm:pt>
    <dgm:pt modelId="{30899A6D-B127-484B-AC3B-AF5F081AC9AD}" type="sibTrans" cxnId="{B4A6E6BA-3F82-4C5B-8498-17CD150A8061}">
      <dgm:prSet/>
      <dgm:spPr/>
      <dgm:t>
        <a:bodyPr/>
        <a:lstStyle/>
        <a:p>
          <a:endParaRPr lang="en-US"/>
        </a:p>
      </dgm:t>
    </dgm:pt>
    <dgm:pt modelId="{1C0CC8E9-367E-4610-A870-5F66B07926A8}" type="pres">
      <dgm:prSet presAssocID="{900000CD-A41D-4752-AA73-49CAFE807DB3}" presName="linear" presStyleCnt="0">
        <dgm:presLayoutVars>
          <dgm:animLvl val="lvl"/>
          <dgm:resizeHandles val="exact"/>
        </dgm:presLayoutVars>
      </dgm:prSet>
      <dgm:spPr/>
    </dgm:pt>
    <dgm:pt modelId="{87DD8416-230C-41E4-BA9B-1837428E64D5}" type="pres">
      <dgm:prSet presAssocID="{C1D8B467-73F1-474E-8B39-9B5D2D5DD7B9}" presName="parentText" presStyleLbl="node1" presStyleIdx="0" presStyleCnt="3">
        <dgm:presLayoutVars>
          <dgm:chMax val="0"/>
          <dgm:bulletEnabled val="1"/>
        </dgm:presLayoutVars>
      </dgm:prSet>
      <dgm:spPr/>
    </dgm:pt>
    <dgm:pt modelId="{E607A7B9-C74F-404B-86E1-B2D9AEC74164}" type="pres">
      <dgm:prSet presAssocID="{EECA899A-DD89-4803-8FC1-034E28069DDC}" presName="spacer" presStyleCnt="0"/>
      <dgm:spPr/>
    </dgm:pt>
    <dgm:pt modelId="{D960C93E-2283-4577-94DB-788BB115CE23}" type="pres">
      <dgm:prSet presAssocID="{8FB8F6D0-CF03-44C0-8F02-C95174E9D3D1}" presName="parentText" presStyleLbl="node1" presStyleIdx="1" presStyleCnt="3">
        <dgm:presLayoutVars>
          <dgm:chMax val="0"/>
          <dgm:bulletEnabled val="1"/>
        </dgm:presLayoutVars>
      </dgm:prSet>
      <dgm:spPr/>
    </dgm:pt>
    <dgm:pt modelId="{81BCCB0A-B20C-46D4-BC9C-5AF0E04C5B52}" type="pres">
      <dgm:prSet presAssocID="{5660F432-6830-434A-9C24-60E0C125DA20}" presName="spacer" presStyleCnt="0"/>
      <dgm:spPr/>
    </dgm:pt>
    <dgm:pt modelId="{36035499-4590-490F-89B9-8F322EFB3772}" type="pres">
      <dgm:prSet presAssocID="{B45393AF-AB03-458F-A833-1AC11BA65E38}" presName="parentText" presStyleLbl="node1" presStyleIdx="2" presStyleCnt="3">
        <dgm:presLayoutVars>
          <dgm:chMax val="0"/>
          <dgm:bulletEnabled val="1"/>
        </dgm:presLayoutVars>
      </dgm:prSet>
      <dgm:spPr/>
    </dgm:pt>
  </dgm:ptLst>
  <dgm:cxnLst>
    <dgm:cxn modelId="{B38FB23C-CFDA-41EE-B6F6-33F190586494}" type="presOf" srcId="{900000CD-A41D-4752-AA73-49CAFE807DB3}" destId="{1C0CC8E9-367E-4610-A870-5F66B07926A8}" srcOrd="0" destOrd="0" presId="urn:microsoft.com/office/officeart/2005/8/layout/vList2"/>
    <dgm:cxn modelId="{29141560-AB4B-471B-A30A-BE6D2E3F6836}" type="presOf" srcId="{B45393AF-AB03-458F-A833-1AC11BA65E38}" destId="{36035499-4590-490F-89B9-8F322EFB3772}" srcOrd="0" destOrd="0" presId="urn:microsoft.com/office/officeart/2005/8/layout/vList2"/>
    <dgm:cxn modelId="{E9112C85-4B9B-4ED9-9F63-FA054BD41534}" srcId="{900000CD-A41D-4752-AA73-49CAFE807DB3}" destId="{C1D8B467-73F1-474E-8B39-9B5D2D5DD7B9}" srcOrd="0" destOrd="0" parTransId="{A3316ED3-DBCE-49DB-B579-31EA3343C487}" sibTransId="{EECA899A-DD89-4803-8FC1-034E28069DDC}"/>
    <dgm:cxn modelId="{DB75948D-C81B-435D-A504-9AFD2BE9BECA}" type="presOf" srcId="{8FB8F6D0-CF03-44C0-8F02-C95174E9D3D1}" destId="{D960C93E-2283-4577-94DB-788BB115CE23}" srcOrd="0" destOrd="0" presId="urn:microsoft.com/office/officeart/2005/8/layout/vList2"/>
    <dgm:cxn modelId="{0638A7AC-46CB-4BC5-95B9-F01D00FE8CE1}" srcId="{900000CD-A41D-4752-AA73-49CAFE807DB3}" destId="{8FB8F6D0-CF03-44C0-8F02-C95174E9D3D1}" srcOrd="1" destOrd="0" parTransId="{D7240BC9-CB1B-41C8-981F-9F704A18E441}" sibTransId="{5660F432-6830-434A-9C24-60E0C125DA20}"/>
    <dgm:cxn modelId="{B4A6E6BA-3F82-4C5B-8498-17CD150A8061}" srcId="{900000CD-A41D-4752-AA73-49CAFE807DB3}" destId="{B45393AF-AB03-458F-A833-1AC11BA65E38}" srcOrd="2" destOrd="0" parTransId="{54E00A30-1F56-4575-8682-99C8B0CF9FD6}" sibTransId="{30899A6D-B127-484B-AC3B-AF5F081AC9AD}"/>
    <dgm:cxn modelId="{0F88B4DA-85D1-42A5-9F4C-CF67D942DC30}" type="presOf" srcId="{C1D8B467-73F1-474E-8B39-9B5D2D5DD7B9}" destId="{87DD8416-230C-41E4-BA9B-1837428E64D5}" srcOrd="0" destOrd="0" presId="urn:microsoft.com/office/officeart/2005/8/layout/vList2"/>
    <dgm:cxn modelId="{D901B194-EC45-4765-AEF6-9C5E2A7AE918}" type="presParOf" srcId="{1C0CC8E9-367E-4610-A870-5F66B07926A8}" destId="{87DD8416-230C-41E4-BA9B-1837428E64D5}" srcOrd="0" destOrd="0" presId="urn:microsoft.com/office/officeart/2005/8/layout/vList2"/>
    <dgm:cxn modelId="{BD1FAB91-9AE4-4294-9AB6-F99EF7572E21}" type="presParOf" srcId="{1C0CC8E9-367E-4610-A870-5F66B07926A8}" destId="{E607A7B9-C74F-404B-86E1-B2D9AEC74164}" srcOrd="1" destOrd="0" presId="urn:microsoft.com/office/officeart/2005/8/layout/vList2"/>
    <dgm:cxn modelId="{464F7959-A8E7-4125-9D20-824A0451B865}" type="presParOf" srcId="{1C0CC8E9-367E-4610-A870-5F66B07926A8}" destId="{D960C93E-2283-4577-94DB-788BB115CE23}" srcOrd="2" destOrd="0" presId="urn:microsoft.com/office/officeart/2005/8/layout/vList2"/>
    <dgm:cxn modelId="{5F195BAA-463B-4E55-A5AC-3E8BB00ABBF1}" type="presParOf" srcId="{1C0CC8E9-367E-4610-A870-5F66B07926A8}" destId="{81BCCB0A-B20C-46D4-BC9C-5AF0E04C5B52}" srcOrd="3" destOrd="0" presId="urn:microsoft.com/office/officeart/2005/8/layout/vList2"/>
    <dgm:cxn modelId="{96B96B96-133D-40F2-9CA9-E65532B3651A}" type="presParOf" srcId="{1C0CC8E9-367E-4610-A870-5F66B07926A8}" destId="{36035499-4590-490F-89B9-8F322EFB377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D94C96-E27D-49F1-A278-433072D9FDB8}"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5BDF5083-1012-4F72-A593-EE1558302A56}">
      <dgm:prSet custT="1"/>
      <dgm:spPr/>
      <dgm:t>
        <a:bodyPr/>
        <a:lstStyle/>
        <a:p>
          <a:r>
            <a:rPr lang="en-US" sz="2000" dirty="0"/>
            <a:t>Absence of spaces between words</a:t>
          </a:r>
        </a:p>
      </dgm:t>
    </dgm:pt>
    <dgm:pt modelId="{66FD4C6A-D06B-4854-9A80-29CCDE0FE13A}" type="parTrans" cxnId="{4D0D1B41-FB71-4172-B405-AA81964638CD}">
      <dgm:prSet/>
      <dgm:spPr/>
      <dgm:t>
        <a:bodyPr/>
        <a:lstStyle/>
        <a:p>
          <a:endParaRPr lang="en-US"/>
        </a:p>
      </dgm:t>
    </dgm:pt>
    <dgm:pt modelId="{D00E93A7-E320-4F13-AC96-0FB21CDB8BAA}" type="sibTrans" cxnId="{4D0D1B41-FB71-4172-B405-AA81964638CD}">
      <dgm:prSet/>
      <dgm:spPr/>
      <dgm:t>
        <a:bodyPr/>
        <a:lstStyle/>
        <a:p>
          <a:endParaRPr lang="en-US"/>
        </a:p>
      </dgm:t>
    </dgm:pt>
    <dgm:pt modelId="{30849F18-8C35-495E-99F3-27A08E5C7A81}">
      <dgm:prSet/>
      <dgm:spPr/>
      <dgm:t>
        <a:bodyPr/>
        <a:lstStyle/>
        <a:p>
          <a:r>
            <a:rPr lang="zh-CN" dirty="0"/>
            <a:t>本宪章不得认为授权联合国干涉在本质上属于任何国家国内管辖之事件，且并不要求会员国将该项事件依本宪章提请解决；但此项原则不妨碍第七章内执行办法之适用。</a:t>
          </a:r>
          <a:endParaRPr lang="en-US" dirty="0"/>
        </a:p>
      </dgm:t>
    </dgm:pt>
    <dgm:pt modelId="{F89007BF-1864-4E25-84C6-969BD5C6B6D0}" type="parTrans" cxnId="{68505961-8FAE-4229-8F93-4FFD6CB8C8E8}">
      <dgm:prSet/>
      <dgm:spPr/>
      <dgm:t>
        <a:bodyPr/>
        <a:lstStyle/>
        <a:p>
          <a:endParaRPr lang="en-US"/>
        </a:p>
      </dgm:t>
    </dgm:pt>
    <dgm:pt modelId="{2E5E56B3-A01D-4144-BB44-586C87F63326}" type="sibTrans" cxnId="{68505961-8FAE-4229-8F93-4FFD6CB8C8E8}">
      <dgm:prSet/>
      <dgm:spPr/>
      <dgm:t>
        <a:bodyPr/>
        <a:lstStyle/>
        <a:p>
          <a:endParaRPr lang="en-US"/>
        </a:p>
      </dgm:t>
    </dgm:pt>
    <dgm:pt modelId="{7A24AF85-4ABF-4E2B-BB99-D3ADB34478F7}">
      <dgm:prSet custT="1"/>
      <dgm:spPr/>
      <dgm:t>
        <a:bodyPr/>
        <a:lstStyle/>
        <a:p>
          <a:r>
            <a:rPr lang="en-US" sz="2000" dirty="0"/>
            <a:t>No set of symbols used specifically for the phonetic loanwords</a:t>
          </a:r>
        </a:p>
      </dgm:t>
    </dgm:pt>
    <dgm:pt modelId="{61D71AA8-AFB4-4976-A68B-86614957781B}" type="parTrans" cxnId="{63FDC4EA-D62D-48D7-A3E4-5FD460F13F41}">
      <dgm:prSet/>
      <dgm:spPr/>
      <dgm:t>
        <a:bodyPr/>
        <a:lstStyle/>
        <a:p>
          <a:endParaRPr lang="en-US"/>
        </a:p>
      </dgm:t>
    </dgm:pt>
    <dgm:pt modelId="{58308260-34FB-4B65-A5DF-F10A1C030954}" type="sibTrans" cxnId="{63FDC4EA-D62D-48D7-A3E4-5FD460F13F41}">
      <dgm:prSet/>
      <dgm:spPr/>
      <dgm:t>
        <a:bodyPr/>
        <a:lstStyle/>
        <a:p>
          <a:endParaRPr lang="en-US"/>
        </a:p>
      </dgm:t>
    </dgm:pt>
    <dgm:pt modelId="{BF58C82B-E603-453A-A93B-8EB5B56C5B2C}">
      <dgm:prSet/>
      <dgm:spPr/>
      <dgm:t>
        <a:bodyPr/>
        <a:lstStyle/>
        <a:p>
          <a:r>
            <a:rPr lang="zh-CN" dirty="0"/>
            <a:t>马里 </a:t>
          </a:r>
          <a:r>
            <a:rPr lang="en-US" dirty="0"/>
            <a:t>(</a:t>
          </a:r>
          <a:r>
            <a:rPr lang="en-US" dirty="0" err="1"/>
            <a:t>mǎlǐ</a:t>
          </a:r>
          <a:r>
            <a:rPr lang="en-US" dirty="0"/>
            <a:t>) = “Horse mile/Inside horse” &gt; Mali (African country) / Mary (city in Turkmenistan)</a:t>
          </a:r>
        </a:p>
      </dgm:t>
    </dgm:pt>
    <dgm:pt modelId="{A5EDB6BE-0783-4FE5-934B-634799BE2937}" type="parTrans" cxnId="{FCAD3155-5E0C-4E48-B88C-4C3251851517}">
      <dgm:prSet/>
      <dgm:spPr/>
      <dgm:t>
        <a:bodyPr/>
        <a:lstStyle/>
        <a:p>
          <a:endParaRPr lang="en-US"/>
        </a:p>
      </dgm:t>
    </dgm:pt>
    <dgm:pt modelId="{C4AEFFDB-158F-4F80-8421-9B87E1AC562A}" type="sibTrans" cxnId="{FCAD3155-5E0C-4E48-B88C-4C3251851517}">
      <dgm:prSet/>
      <dgm:spPr/>
      <dgm:t>
        <a:bodyPr/>
        <a:lstStyle/>
        <a:p>
          <a:endParaRPr lang="en-US"/>
        </a:p>
      </dgm:t>
    </dgm:pt>
    <dgm:pt modelId="{6D813F60-3994-42FB-8EDC-B45EFBD0BCFD}">
      <dgm:prSet custT="1"/>
      <dgm:spPr/>
      <dgm:t>
        <a:bodyPr/>
        <a:lstStyle/>
        <a:p>
          <a:r>
            <a:rPr lang="en-US" sz="2000" dirty="0"/>
            <a:t>Ambiguity of the characters</a:t>
          </a:r>
        </a:p>
      </dgm:t>
    </dgm:pt>
    <dgm:pt modelId="{04DACB0D-BC93-4943-A898-D97D8C55FE01}" type="parTrans" cxnId="{04115800-CC58-4B7D-B5CB-232C0AA387CE}">
      <dgm:prSet/>
      <dgm:spPr/>
      <dgm:t>
        <a:bodyPr/>
        <a:lstStyle/>
        <a:p>
          <a:endParaRPr lang="en-US"/>
        </a:p>
      </dgm:t>
    </dgm:pt>
    <dgm:pt modelId="{1496A5DE-F762-46F2-9B54-4DEAF8D7E54A}" type="sibTrans" cxnId="{04115800-CC58-4B7D-B5CB-232C0AA387CE}">
      <dgm:prSet/>
      <dgm:spPr/>
      <dgm:t>
        <a:bodyPr/>
        <a:lstStyle/>
        <a:p>
          <a:endParaRPr lang="en-US"/>
        </a:p>
      </dgm:t>
    </dgm:pt>
    <dgm:pt modelId="{FD77DC08-0720-4AE5-9372-E1EA3FF32C43}">
      <dgm:prSet/>
      <dgm:spPr/>
      <dgm:t>
        <a:bodyPr/>
        <a:lstStyle/>
        <a:p>
          <a:r>
            <a:rPr lang="zh-CN"/>
            <a:t>乐 </a:t>
          </a:r>
          <a:r>
            <a:rPr lang="en-US"/>
            <a:t>(yuè) = “music” / (lè) “happy”</a:t>
          </a:r>
        </a:p>
      </dgm:t>
    </dgm:pt>
    <dgm:pt modelId="{72907409-8595-4A24-99A4-507C74E766B0}" type="parTrans" cxnId="{0A7F3695-D5E4-4D37-934F-EEB50AF872F1}">
      <dgm:prSet/>
      <dgm:spPr/>
      <dgm:t>
        <a:bodyPr/>
        <a:lstStyle/>
        <a:p>
          <a:endParaRPr lang="en-US"/>
        </a:p>
      </dgm:t>
    </dgm:pt>
    <dgm:pt modelId="{682BE3B5-21A9-441A-823F-0AC42AEBF403}" type="sibTrans" cxnId="{0A7F3695-D5E4-4D37-934F-EEB50AF872F1}">
      <dgm:prSet/>
      <dgm:spPr/>
      <dgm:t>
        <a:bodyPr/>
        <a:lstStyle/>
        <a:p>
          <a:endParaRPr lang="en-US"/>
        </a:p>
      </dgm:t>
    </dgm:pt>
    <dgm:pt modelId="{6A0C9E6E-4D53-4A0F-A64C-1CACF5D041C8}">
      <dgm:prSet/>
      <dgm:spPr/>
      <dgm:t>
        <a:bodyPr/>
        <a:lstStyle/>
        <a:p>
          <a:r>
            <a:rPr lang="zh-CN"/>
            <a:t>了 </a:t>
          </a:r>
          <a:r>
            <a:rPr lang="en-US"/>
            <a:t>(le) = PERF /</a:t>
          </a:r>
          <a:r>
            <a:rPr lang="zh-CN"/>
            <a:t> </a:t>
          </a:r>
          <a:r>
            <a:rPr lang="en-US"/>
            <a:t>(liǎo) = “to understand”</a:t>
          </a:r>
        </a:p>
      </dgm:t>
    </dgm:pt>
    <dgm:pt modelId="{13415712-CCF3-4222-B51B-9530B452EB3F}" type="parTrans" cxnId="{10BA7E83-699B-4FD5-997A-B1328DCB0477}">
      <dgm:prSet/>
      <dgm:spPr/>
      <dgm:t>
        <a:bodyPr/>
        <a:lstStyle/>
        <a:p>
          <a:endParaRPr lang="en-US"/>
        </a:p>
      </dgm:t>
    </dgm:pt>
    <dgm:pt modelId="{5611E759-9DE8-44DC-A231-2E45CCEDC911}" type="sibTrans" cxnId="{10BA7E83-699B-4FD5-997A-B1328DCB0477}">
      <dgm:prSet/>
      <dgm:spPr/>
      <dgm:t>
        <a:bodyPr/>
        <a:lstStyle/>
        <a:p>
          <a:endParaRPr lang="en-US"/>
        </a:p>
      </dgm:t>
    </dgm:pt>
    <dgm:pt modelId="{1EE4DA43-8DA2-4D98-A269-B94A91E3B4A3}" type="pres">
      <dgm:prSet presAssocID="{FDD94C96-E27D-49F1-A278-433072D9FDB8}" presName="linear" presStyleCnt="0">
        <dgm:presLayoutVars>
          <dgm:dir/>
          <dgm:animLvl val="lvl"/>
          <dgm:resizeHandles val="exact"/>
        </dgm:presLayoutVars>
      </dgm:prSet>
      <dgm:spPr/>
    </dgm:pt>
    <dgm:pt modelId="{FF4BD828-6461-433A-9B09-80DBFA2077D1}" type="pres">
      <dgm:prSet presAssocID="{5BDF5083-1012-4F72-A593-EE1558302A56}" presName="parentLin" presStyleCnt="0"/>
      <dgm:spPr/>
    </dgm:pt>
    <dgm:pt modelId="{A1875308-0F13-4B06-B91D-303E45100B06}" type="pres">
      <dgm:prSet presAssocID="{5BDF5083-1012-4F72-A593-EE1558302A56}" presName="parentLeftMargin" presStyleLbl="node1" presStyleIdx="0" presStyleCnt="3"/>
      <dgm:spPr/>
    </dgm:pt>
    <dgm:pt modelId="{24A38FDD-8E06-4B1F-A41F-195C6545F700}" type="pres">
      <dgm:prSet presAssocID="{5BDF5083-1012-4F72-A593-EE1558302A56}" presName="parentText" presStyleLbl="node1" presStyleIdx="0" presStyleCnt="3">
        <dgm:presLayoutVars>
          <dgm:chMax val="0"/>
          <dgm:bulletEnabled val="1"/>
        </dgm:presLayoutVars>
      </dgm:prSet>
      <dgm:spPr/>
    </dgm:pt>
    <dgm:pt modelId="{7E05F8A8-167D-4354-9E5A-B80958ED3154}" type="pres">
      <dgm:prSet presAssocID="{5BDF5083-1012-4F72-A593-EE1558302A56}" presName="negativeSpace" presStyleCnt="0"/>
      <dgm:spPr/>
    </dgm:pt>
    <dgm:pt modelId="{799AAC51-F65A-4A94-9B98-3139B794F08F}" type="pres">
      <dgm:prSet presAssocID="{5BDF5083-1012-4F72-A593-EE1558302A56}" presName="childText" presStyleLbl="conFgAcc1" presStyleIdx="0" presStyleCnt="3">
        <dgm:presLayoutVars>
          <dgm:bulletEnabled val="1"/>
        </dgm:presLayoutVars>
      </dgm:prSet>
      <dgm:spPr/>
    </dgm:pt>
    <dgm:pt modelId="{8DDD04BE-305D-43B6-BF04-9BDB54B976EC}" type="pres">
      <dgm:prSet presAssocID="{D00E93A7-E320-4F13-AC96-0FB21CDB8BAA}" presName="spaceBetweenRectangles" presStyleCnt="0"/>
      <dgm:spPr/>
    </dgm:pt>
    <dgm:pt modelId="{2AFC7BB3-C450-4D20-BAA4-7616A751D804}" type="pres">
      <dgm:prSet presAssocID="{7A24AF85-4ABF-4E2B-BB99-D3ADB34478F7}" presName="parentLin" presStyleCnt="0"/>
      <dgm:spPr/>
    </dgm:pt>
    <dgm:pt modelId="{D9CAD85B-DBDE-49A6-B3A0-43655A26D187}" type="pres">
      <dgm:prSet presAssocID="{7A24AF85-4ABF-4E2B-BB99-D3ADB34478F7}" presName="parentLeftMargin" presStyleLbl="node1" presStyleIdx="0" presStyleCnt="3"/>
      <dgm:spPr/>
    </dgm:pt>
    <dgm:pt modelId="{ED0574BC-72E8-467B-957F-73D824D505E7}" type="pres">
      <dgm:prSet presAssocID="{7A24AF85-4ABF-4E2B-BB99-D3ADB34478F7}" presName="parentText" presStyleLbl="node1" presStyleIdx="1" presStyleCnt="3">
        <dgm:presLayoutVars>
          <dgm:chMax val="0"/>
          <dgm:bulletEnabled val="1"/>
        </dgm:presLayoutVars>
      </dgm:prSet>
      <dgm:spPr/>
    </dgm:pt>
    <dgm:pt modelId="{40AA5F36-1DA2-42F6-8405-6818ABBCFB1B}" type="pres">
      <dgm:prSet presAssocID="{7A24AF85-4ABF-4E2B-BB99-D3ADB34478F7}" presName="negativeSpace" presStyleCnt="0"/>
      <dgm:spPr/>
    </dgm:pt>
    <dgm:pt modelId="{6A2CB5D7-AA1F-47FF-A126-A263FB866734}" type="pres">
      <dgm:prSet presAssocID="{7A24AF85-4ABF-4E2B-BB99-D3ADB34478F7}" presName="childText" presStyleLbl="conFgAcc1" presStyleIdx="1" presStyleCnt="3">
        <dgm:presLayoutVars>
          <dgm:bulletEnabled val="1"/>
        </dgm:presLayoutVars>
      </dgm:prSet>
      <dgm:spPr/>
    </dgm:pt>
    <dgm:pt modelId="{A2099977-3565-41E4-8571-1C59DECB3762}" type="pres">
      <dgm:prSet presAssocID="{58308260-34FB-4B65-A5DF-F10A1C030954}" presName="spaceBetweenRectangles" presStyleCnt="0"/>
      <dgm:spPr/>
    </dgm:pt>
    <dgm:pt modelId="{7A333092-5C7C-477A-BAF8-B7EA6D4F8FC7}" type="pres">
      <dgm:prSet presAssocID="{6D813F60-3994-42FB-8EDC-B45EFBD0BCFD}" presName="parentLin" presStyleCnt="0"/>
      <dgm:spPr/>
    </dgm:pt>
    <dgm:pt modelId="{CD8F1E21-26B3-49BD-98F6-C8DCBEB36A70}" type="pres">
      <dgm:prSet presAssocID="{6D813F60-3994-42FB-8EDC-B45EFBD0BCFD}" presName="parentLeftMargin" presStyleLbl="node1" presStyleIdx="1" presStyleCnt="3"/>
      <dgm:spPr/>
    </dgm:pt>
    <dgm:pt modelId="{C7B6FD75-878A-4C50-A88E-E94B487907CD}" type="pres">
      <dgm:prSet presAssocID="{6D813F60-3994-42FB-8EDC-B45EFBD0BCFD}" presName="parentText" presStyleLbl="node1" presStyleIdx="2" presStyleCnt="3">
        <dgm:presLayoutVars>
          <dgm:chMax val="0"/>
          <dgm:bulletEnabled val="1"/>
        </dgm:presLayoutVars>
      </dgm:prSet>
      <dgm:spPr/>
    </dgm:pt>
    <dgm:pt modelId="{FDE3E4E2-991F-4AD6-9A9E-22ED588C1197}" type="pres">
      <dgm:prSet presAssocID="{6D813F60-3994-42FB-8EDC-B45EFBD0BCFD}" presName="negativeSpace" presStyleCnt="0"/>
      <dgm:spPr/>
    </dgm:pt>
    <dgm:pt modelId="{64CD6BB7-3879-4740-B7E5-86CD011E88AB}" type="pres">
      <dgm:prSet presAssocID="{6D813F60-3994-42FB-8EDC-B45EFBD0BCFD}" presName="childText" presStyleLbl="conFgAcc1" presStyleIdx="2" presStyleCnt="3">
        <dgm:presLayoutVars>
          <dgm:bulletEnabled val="1"/>
        </dgm:presLayoutVars>
      </dgm:prSet>
      <dgm:spPr/>
    </dgm:pt>
  </dgm:ptLst>
  <dgm:cxnLst>
    <dgm:cxn modelId="{04115800-CC58-4B7D-B5CB-232C0AA387CE}" srcId="{FDD94C96-E27D-49F1-A278-433072D9FDB8}" destId="{6D813F60-3994-42FB-8EDC-B45EFBD0BCFD}" srcOrd="2" destOrd="0" parTransId="{04DACB0D-BC93-4943-A898-D97D8C55FE01}" sibTransId="{1496A5DE-F762-46F2-9B54-4DEAF8D7E54A}"/>
    <dgm:cxn modelId="{0DEAE817-C9AB-499B-9371-25A88720113F}" type="presOf" srcId="{BF58C82B-E603-453A-A93B-8EB5B56C5B2C}" destId="{6A2CB5D7-AA1F-47FF-A126-A263FB866734}" srcOrd="0" destOrd="0" presId="urn:microsoft.com/office/officeart/2005/8/layout/list1"/>
    <dgm:cxn modelId="{4146183E-8F8B-438F-B84E-159A46A0E265}" type="presOf" srcId="{5BDF5083-1012-4F72-A593-EE1558302A56}" destId="{A1875308-0F13-4B06-B91D-303E45100B06}" srcOrd="0" destOrd="0" presId="urn:microsoft.com/office/officeart/2005/8/layout/list1"/>
    <dgm:cxn modelId="{4D0D1B41-FB71-4172-B405-AA81964638CD}" srcId="{FDD94C96-E27D-49F1-A278-433072D9FDB8}" destId="{5BDF5083-1012-4F72-A593-EE1558302A56}" srcOrd="0" destOrd="0" parTransId="{66FD4C6A-D06B-4854-9A80-29CCDE0FE13A}" sibTransId="{D00E93A7-E320-4F13-AC96-0FB21CDB8BAA}"/>
    <dgm:cxn modelId="{68505961-8FAE-4229-8F93-4FFD6CB8C8E8}" srcId="{5BDF5083-1012-4F72-A593-EE1558302A56}" destId="{30849F18-8C35-495E-99F3-27A08E5C7A81}" srcOrd="0" destOrd="0" parTransId="{F89007BF-1864-4E25-84C6-969BD5C6B6D0}" sibTransId="{2E5E56B3-A01D-4144-BB44-586C87F63326}"/>
    <dgm:cxn modelId="{3FC72771-C96C-4AE1-8415-9DD634A313CE}" type="presOf" srcId="{FD77DC08-0720-4AE5-9372-E1EA3FF32C43}" destId="{64CD6BB7-3879-4740-B7E5-86CD011E88AB}" srcOrd="0" destOrd="0" presId="urn:microsoft.com/office/officeart/2005/8/layout/list1"/>
    <dgm:cxn modelId="{4F357071-99D9-493D-801C-14118716385C}" type="presOf" srcId="{7A24AF85-4ABF-4E2B-BB99-D3ADB34478F7}" destId="{D9CAD85B-DBDE-49A6-B3A0-43655A26D187}" srcOrd="0" destOrd="0" presId="urn:microsoft.com/office/officeart/2005/8/layout/list1"/>
    <dgm:cxn modelId="{70C90C73-3544-4791-825F-8B73421F5E2A}" type="presOf" srcId="{7A24AF85-4ABF-4E2B-BB99-D3ADB34478F7}" destId="{ED0574BC-72E8-467B-957F-73D824D505E7}" srcOrd="1" destOrd="0" presId="urn:microsoft.com/office/officeart/2005/8/layout/list1"/>
    <dgm:cxn modelId="{FCAD3155-5E0C-4E48-B88C-4C3251851517}" srcId="{7A24AF85-4ABF-4E2B-BB99-D3ADB34478F7}" destId="{BF58C82B-E603-453A-A93B-8EB5B56C5B2C}" srcOrd="0" destOrd="0" parTransId="{A5EDB6BE-0783-4FE5-934B-634799BE2937}" sibTransId="{C4AEFFDB-158F-4F80-8421-9B87E1AC562A}"/>
    <dgm:cxn modelId="{10BA7E83-699B-4FD5-997A-B1328DCB0477}" srcId="{6D813F60-3994-42FB-8EDC-B45EFBD0BCFD}" destId="{6A0C9E6E-4D53-4A0F-A64C-1CACF5D041C8}" srcOrd="1" destOrd="0" parTransId="{13415712-CCF3-4222-B51B-9530B452EB3F}" sibTransId="{5611E759-9DE8-44DC-A231-2E45CCEDC911}"/>
    <dgm:cxn modelId="{0A7F3695-D5E4-4D37-934F-EEB50AF872F1}" srcId="{6D813F60-3994-42FB-8EDC-B45EFBD0BCFD}" destId="{FD77DC08-0720-4AE5-9372-E1EA3FF32C43}" srcOrd="0" destOrd="0" parTransId="{72907409-8595-4A24-99A4-507C74E766B0}" sibTransId="{682BE3B5-21A9-441A-823F-0AC42AEBF403}"/>
    <dgm:cxn modelId="{F9DA929E-1AAB-4E17-81F9-16A47CACB113}" type="presOf" srcId="{6A0C9E6E-4D53-4A0F-A64C-1CACF5D041C8}" destId="{64CD6BB7-3879-4740-B7E5-86CD011E88AB}" srcOrd="0" destOrd="1" presId="urn:microsoft.com/office/officeart/2005/8/layout/list1"/>
    <dgm:cxn modelId="{4D700EA5-CE1E-4D01-8A58-90220811D0BC}" type="presOf" srcId="{30849F18-8C35-495E-99F3-27A08E5C7A81}" destId="{799AAC51-F65A-4A94-9B98-3139B794F08F}" srcOrd="0" destOrd="0" presId="urn:microsoft.com/office/officeart/2005/8/layout/list1"/>
    <dgm:cxn modelId="{77EE42A5-6CF8-4363-8F5C-89D9D45B4847}" type="presOf" srcId="{FDD94C96-E27D-49F1-A278-433072D9FDB8}" destId="{1EE4DA43-8DA2-4D98-A269-B94A91E3B4A3}" srcOrd="0" destOrd="0" presId="urn:microsoft.com/office/officeart/2005/8/layout/list1"/>
    <dgm:cxn modelId="{A8CE1CC3-76F1-4B12-BDBE-073E52D6AFA9}" type="presOf" srcId="{6D813F60-3994-42FB-8EDC-B45EFBD0BCFD}" destId="{CD8F1E21-26B3-49BD-98F6-C8DCBEB36A70}" srcOrd="0" destOrd="0" presId="urn:microsoft.com/office/officeart/2005/8/layout/list1"/>
    <dgm:cxn modelId="{552CB5EA-B88C-4456-B253-1C6B192732A6}" type="presOf" srcId="{5BDF5083-1012-4F72-A593-EE1558302A56}" destId="{24A38FDD-8E06-4B1F-A41F-195C6545F700}" srcOrd="1" destOrd="0" presId="urn:microsoft.com/office/officeart/2005/8/layout/list1"/>
    <dgm:cxn modelId="{63FDC4EA-D62D-48D7-A3E4-5FD460F13F41}" srcId="{FDD94C96-E27D-49F1-A278-433072D9FDB8}" destId="{7A24AF85-4ABF-4E2B-BB99-D3ADB34478F7}" srcOrd="1" destOrd="0" parTransId="{61D71AA8-AFB4-4976-A68B-86614957781B}" sibTransId="{58308260-34FB-4B65-A5DF-F10A1C030954}"/>
    <dgm:cxn modelId="{98F312F4-EA22-4DFA-A4D0-28104215910A}" type="presOf" srcId="{6D813F60-3994-42FB-8EDC-B45EFBD0BCFD}" destId="{C7B6FD75-878A-4C50-A88E-E94B487907CD}" srcOrd="1" destOrd="0" presId="urn:microsoft.com/office/officeart/2005/8/layout/list1"/>
    <dgm:cxn modelId="{E1736E81-F59F-4F16-8D4A-8D6AB6D5139E}" type="presParOf" srcId="{1EE4DA43-8DA2-4D98-A269-B94A91E3B4A3}" destId="{FF4BD828-6461-433A-9B09-80DBFA2077D1}" srcOrd="0" destOrd="0" presId="urn:microsoft.com/office/officeart/2005/8/layout/list1"/>
    <dgm:cxn modelId="{F6039790-DEB3-4CCC-9AF7-031E445E136A}" type="presParOf" srcId="{FF4BD828-6461-433A-9B09-80DBFA2077D1}" destId="{A1875308-0F13-4B06-B91D-303E45100B06}" srcOrd="0" destOrd="0" presId="urn:microsoft.com/office/officeart/2005/8/layout/list1"/>
    <dgm:cxn modelId="{CD719C88-997D-4CD7-9547-5851F9B95D5D}" type="presParOf" srcId="{FF4BD828-6461-433A-9B09-80DBFA2077D1}" destId="{24A38FDD-8E06-4B1F-A41F-195C6545F700}" srcOrd="1" destOrd="0" presId="urn:microsoft.com/office/officeart/2005/8/layout/list1"/>
    <dgm:cxn modelId="{F28D6D3B-23F3-4298-B695-498DC3DEEAA8}" type="presParOf" srcId="{1EE4DA43-8DA2-4D98-A269-B94A91E3B4A3}" destId="{7E05F8A8-167D-4354-9E5A-B80958ED3154}" srcOrd="1" destOrd="0" presId="urn:microsoft.com/office/officeart/2005/8/layout/list1"/>
    <dgm:cxn modelId="{7B669764-6E76-4FC0-99A0-3FEDA03510F3}" type="presParOf" srcId="{1EE4DA43-8DA2-4D98-A269-B94A91E3B4A3}" destId="{799AAC51-F65A-4A94-9B98-3139B794F08F}" srcOrd="2" destOrd="0" presId="urn:microsoft.com/office/officeart/2005/8/layout/list1"/>
    <dgm:cxn modelId="{2D46FC52-6A12-4C53-A259-1401519242AF}" type="presParOf" srcId="{1EE4DA43-8DA2-4D98-A269-B94A91E3B4A3}" destId="{8DDD04BE-305D-43B6-BF04-9BDB54B976EC}" srcOrd="3" destOrd="0" presId="urn:microsoft.com/office/officeart/2005/8/layout/list1"/>
    <dgm:cxn modelId="{24CF5B7E-2300-40EC-85FB-28D3453A3B6B}" type="presParOf" srcId="{1EE4DA43-8DA2-4D98-A269-B94A91E3B4A3}" destId="{2AFC7BB3-C450-4D20-BAA4-7616A751D804}" srcOrd="4" destOrd="0" presId="urn:microsoft.com/office/officeart/2005/8/layout/list1"/>
    <dgm:cxn modelId="{5B0D5A58-A872-4A9B-98E0-9E51F73FFA74}" type="presParOf" srcId="{2AFC7BB3-C450-4D20-BAA4-7616A751D804}" destId="{D9CAD85B-DBDE-49A6-B3A0-43655A26D187}" srcOrd="0" destOrd="0" presId="urn:microsoft.com/office/officeart/2005/8/layout/list1"/>
    <dgm:cxn modelId="{6140361A-E9F1-420D-B04F-734AED7E2E07}" type="presParOf" srcId="{2AFC7BB3-C450-4D20-BAA4-7616A751D804}" destId="{ED0574BC-72E8-467B-957F-73D824D505E7}" srcOrd="1" destOrd="0" presId="urn:microsoft.com/office/officeart/2005/8/layout/list1"/>
    <dgm:cxn modelId="{D61FB517-A336-4664-9E6F-3040311E4E30}" type="presParOf" srcId="{1EE4DA43-8DA2-4D98-A269-B94A91E3B4A3}" destId="{40AA5F36-1DA2-42F6-8405-6818ABBCFB1B}" srcOrd="5" destOrd="0" presId="urn:microsoft.com/office/officeart/2005/8/layout/list1"/>
    <dgm:cxn modelId="{7CA73A5D-EF0B-4B95-8F92-277B9DD035BE}" type="presParOf" srcId="{1EE4DA43-8DA2-4D98-A269-B94A91E3B4A3}" destId="{6A2CB5D7-AA1F-47FF-A126-A263FB866734}" srcOrd="6" destOrd="0" presId="urn:microsoft.com/office/officeart/2005/8/layout/list1"/>
    <dgm:cxn modelId="{23D4E695-1759-495A-B3CD-39ECB7BBBFF9}" type="presParOf" srcId="{1EE4DA43-8DA2-4D98-A269-B94A91E3B4A3}" destId="{A2099977-3565-41E4-8571-1C59DECB3762}" srcOrd="7" destOrd="0" presId="urn:microsoft.com/office/officeart/2005/8/layout/list1"/>
    <dgm:cxn modelId="{1B7AD097-7FDF-478E-9276-04AEA2CC284A}" type="presParOf" srcId="{1EE4DA43-8DA2-4D98-A269-B94A91E3B4A3}" destId="{7A333092-5C7C-477A-BAF8-B7EA6D4F8FC7}" srcOrd="8" destOrd="0" presId="urn:microsoft.com/office/officeart/2005/8/layout/list1"/>
    <dgm:cxn modelId="{DB499951-C7AC-407F-8700-9AC268A1F211}" type="presParOf" srcId="{7A333092-5C7C-477A-BAF8-B7EA6D4F8FC7}" destId="{CD8F1E21-26B3-49BD-98F6-C8DCBEB36A70}" srcOrd="0" destOrd="0" presId="urn:microsoft.com/office/officeart/2005/8/layout/list1"/>
    <dgm:cxn modelId="{DDE9553D-BE7F-4187-BEC0-6262B51A4011}" type="presParOf" srcId="{7A333092-5C7C-477A-BAF8-B7EA6D4F8FC7}" destId="{C7B6FD75-878A-4C50-A88E-E94B487907CD}" srcOrd="1" destOrd="0" presId="urn:microsoft.com/office/officeart/2005/8/layout/list1"/>
    <dgm:cxn modelId="{6C538CAB-9977-4DE8-A7F4-F2EA50C2C021}" type="presParOf" srcId="{1EE4DA43-8DA2-4D98-A269-B94A91E3B4A3}" destId="{FDE3E4E2-991F-4AD6-9A9E-22ED588C1197}" srcOrd="9" destOrd="0" presId="urn:microsoft.com/office/officeart/2005/8/layout/list1"/>
    <dgm:cxn modelId="{B5985973-0672-4D54-B41D-4FA9D470A9E0}" type="presParOf" srcId="{1EE4DA43-8DA2-4D98-A269-B94A91E3B4A3}" destId="{64CD6BB7-3879-4740-B7E5-86CD011E88A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A05941-E6CF-4307-B2A0-EB70B694354E}" type="doc">
      <dgm:prSet loTypeId="urn:microsoft.com/office/officeart/2005/8/layout/vList2" loCatId="list" qsTypeId="urn:microsoft.com/office/officeart/2005/8/quickstyle/simple3" qsCatId="simple" csTypeId="urn:microsoft.com/office/officeart/2005/8/colors/accent0_1" csCatId="mainScheme" phldr="1"/>
      <dgm:spPr/>
      <dgm:t>
        <a:bodyPr/>
        <a:lstStyle/>
        <a:p>
          <a:endParaRPr lang="ru-RU"/>
        </a:p>
      </dgm:t>
    </dgm:pt>
    <dgm:pt modelId="{953F93CE-30B1-496C-A2D3-F5282F359031}">
      <dgm:prSet phldrT="[Текст]"/>
      <dgm:spPr/>
      <dgm:t>
        <a:bodyPr/>
        <a:lstStyle/>
        <a:p>
          <a:pPr algn="ctr">
            <a:buNone/>
          </a:pPr>
          <a:r>
            <a:rPr lang="en-US" b="1" u="sng" dirty="0"/>
            <a:t>Our Hypothesis:</a:t>
          </a:r>
          <a:endParaRPr lang="ru-RU" b="1" u="sng" dirty="0"/>
        </a:p>
      </dgm:t>
    </dgm:pt>
    <dgm:pt modelId="{49D9FD7A-5D05-46E6-BD49-D8EB62BC22E9}" type="parTrans" cxnId="{66CE528D-8EE8-44E4-A597-2EC865DC3642}">
      <dgm:prSet/>
      <dgm:spPr/>
      <dgm:t>
        <a:bodyPr/>
        <a:lstStyle/>
        <a:p>
          <a:endParaRPr lang="ru-RU"/>
        </a:p>
      </dgm:t>
    </dgm:pt>
    <dgm:pt modelId="{B6D8187C-E6BB-4BB1-8E11-3686745DD3B5}" type="sibTrans" cxnId="{66CE528D-8EE8-44E4-A597-2EC865DC3642}">
      <dgm:prSet/>
      <dgm:spPr/>
      <dgm:t>
        <a:bodyPr/>
        <a:lstStyle/>
        <a:p>
          <a:endParaRPr lang="ru-RU"/>
        </a:p>
      </dgm:t>
    </dgm:pt>
    <dgm:pt modelId="{7AA987F6-159C-4A74-9D8D-472049E5516F}">
      <dgm:prSet/>
      <dgm:spPr/>
      <dgm:t>
        <a:bodyPr/>
        <a:lstStyle/>
        <a:p>
          <a:r>
            <a:rPr lang="en-US" dirty="0"/>
            <a:t>There is a particular pattern of transliteration for the Russian words in Chinese.</a:t>
          </a:r>
          <a:endParaRPr lang="ru-RU" dirty="0"/>
        </a:p>
      </dgm:t>
    </dgm:pt>
    <dgm:pt modelId="{D1058839-B07D-4184-B189-55156CC11BFD}" type="parTrans" cxnId="{8AE5D585-239D-48C4-90E5-303F51AD6CE0}">
      <dgm:prSet/>
      <dgm:spPr/>
      <dgm:t>
        <a:bodyPr/>
        <a:lstStyle/>
        <a:p>
          <a:endParaRPr lang="ru-RU"/>
        </a:p>
      </dgm:t>
    </dgm:pt>
    <dgm:pt modelId="{5C085476-3CFE-422F-8F83-E5DFC77B0670}" type="sibTrans" cxnId="{8AE5D585-239D-48C4-90E5-303F51AD6CE0}">
      <dgm:prSet/>
      <dgm:spPr/>
      <dgm:t>
        <a:bodyPr/>
        <a:lstStyle/>
        <a:p>
          <a:endParaRPr lang="ru-RU"/>
        </a:p>
      </dgm:t>
    </dgm:pt>
    <dgm:pt modelId="{F1DE08E5-351F-41DA-A9BD-0C924BA53B1F}">
      <dgm:prSet/>
      <dgm:spPr/>
      <dgm:t>
        <a:bodyPr/>
        <a:lstStyle/>
        <a:p>
          <a:pPr algn="ctr"/>
          <a:r>
            <a:rPr lang="en-US" b="1" u="sng" dirty="0"/>
            <a:t>Our Aim:</a:t>
          </a:r>
        </a:p>
      </dgm:t>
    </dgm:pt>
    <dgm:pt modelId="{D2E3A363-D147-43FD-AE53-8F47331AD4B0}" type="parTrans" cxnId="{E8488CD8-9675-4101-974F-28C18B658861}">
      <dgm:prSet/>
      <dgm:spPr/>
      <dgm:t>
        <a:bodyPr/>
        <a:lstStyle/>
        <a:p>
          <a:endParaRPr lang="ru-RU"/>
        </a:p>
      </dgm:t>
    </dgm:pt>
    <dgm:pt modelId="{B2142D1E-8EBB-4691-9A13-29001FF63BCC}" type="sibTrans" cxnId="{E8488CD8-9675-4101-974F-28C18B658861}">
      <dgm:prSet/>
      <dgm:spPr/>
      <dgm:t>
        <a:bodyPr/>
        <a:lstStyle/>
        <a:p>
          <a:endParaRPr lang="ru-RU"/>
        </a:p>
      </dgm:t>
    </dgm:pt>
    <dgm:pt modelId="{9C94391B-8D22-4718-95C3-3E3BA208060A}">
      <dgm:prSet/>
      <dgm:spPr/>
      <dgm:t>
        <a:bodyPr/>
        <a:lstStyle/>
        <a:p>
          <a:pPr algn="ctr"/>
          <a:r>
            <a:rPr lang="en-US" dirty="0"/>
            <a:t>To find it!</a:t>
          </a:r>
          <a:endParaRPr lang="ru-RU" dirty="0"/>
        </a:p>
      </dgm:t>
    </dgm:pt>
    <dgm:pt modelId="{39123A72-EE24-4E98-8ABD-791AD9F3617B}" type="parTrans" cxnId="{CF00D52F-3EFF-404A-9D33-423B4CFF46BD}">
      <dgm:prSet/>
      <dgm:spPr/>
      <dgm:t>
        <a:bodyPr/>
        <a:lstStyle/>
        <a:p>
          <a:endParaRPr lang="ru-RU"/>
        </a:p>
      </dgm:t>
    </dgm:pt>
    <dgm:pt modelId="{59866574-4B3B-4599-BB7E-76F197332B1A}" type="sibTrans" cxnId="{CF00D52F-3EFF-404A-9D33-423B4CFF46BD}">
      <dgm:prSet/>
      <dgm:spPr/>
      <dgm:t>
        <a:bodyPr/>
        <a:lstStyle/>
        <a:p>
          <a:endParaRPr lang="ru-RU"/>
        </a:p>
      </dgm:t>
    </dgm:pt>
    <dgm:pt modelId="{7D1485C2-981C-4B9A-A117-C4E20ED5187F}" type="pres">
      <dgm:prSet presAssocID="{3FA05941-E6CF-4307-B2A0-EB70B694354E}" presName="linear" presStyleCnt="0">
        <dgm:presLayoutVars>
          <dgm:animLvl val="lvl"/>
          <dgm:resizeHandles val="exact"/>
        </dgm:presLayoutVars>
      </dgm:prSet>
      <dgm:spPr/>
    </dgm:pt>
    <dgm:pt modelId="{FE7D9871-1978-4658-BF16-7C66F0B125EC}" type="pres">
      <dgm:prSet presAssocID="{953F93CE-30B1-496C-A2D3-F5282F359031}" presName="parentText" presStyleLbl="node1" presStyleIdx="0" presStyleCnt="4">
        <dgm:presLayoutVars>
          <dgm:chMax val="0"/>
          <dgm:bulletEnabled val="1"/>
        </dgm:presLayoutVars>
      </dgm:prSet>
      <dgm:spPr/>
    </dgm:pt>
    <dgm:pt modelId="{0297CFAA-2886-490B-B4BC-9A7B6F134B59}" type="pres">
      <dgm:prSet presAssocID="{B6D8187C-E6BB-4BB1-8E11-3686745DD3B5}" presName="spacer" presStyleCnt="0"/>
      <dgm:spPr/>
    </dgm:pt>
    <dgm:pt modelId="{8CA8FCA9-FDA1-4800-BFA4-5EFA6580483A}" type="pres">
      <dgm:prSet presAssocID="{7AA987F6-159C-4A74-9D8D-472049E5516F}" presName="parentText" presStyleLbl="node1" presStyleIdx="1" presStyleCnt="4">
        <dgm:presLayoutVars>
          <dgm:chMax val="0"/>
          <dgm:bulletEnabled val="1"/>
        </dgm:presLayoutVars>
      </dgm:prSet>
      <dgm:spPr/>
    </dgm:pt>
    <dgm:pt modelId="{9D7F0115-D9C4-4F56-84DE-5D4C9AC5147E}" type="pres">
      <dgm:prSet presAssocID="{5C085476-3CFE-422F-8F83-E5DFC77B0670}" presName="spacer" presStyleCnt="0"/>
      <dgm:spPr/>
    </dgm:pt>
    <dgm:pt modelId="{4F329E07-B2D0-4CAB-91C7-1CC0BD5F7436}" type="pres">
      <dgm:prSet presAssocID="{F1DE08E5-351F-41DA-A9BD-0C924BA53B1F}" presName="parentText" presStyleLbl="node1" presStyleIdx="2" presStyleCnt="4">
        <dgm:presLayoutVars>
          <dgm:chMax val="0"/>
          <dgm:bulletEnabled val="1"/>
        </dgm:presLayoutVars>
      </dgm:prSet>
      <dgm:spPr/>
    </dgm:pt>
    <dgm:pt modelId="{88B0EF9B-9F78-45CA-9F11-9C47BF58F587}" type="pres">
      <dgm:prSet presAssocID="{B2142D1E-8EBB-4691-9A13-29001FF63BCC}" presName="spacer" presStyleCnt="0"/>
      <dgm:spPr/>
    </dgm:pt>
    <dgm:pt modelId="{EB9EC134-36D7-4B66-9FD8-4649A3D1E37D}" type="pres">
      <dgm:prSet presAssocID="{9C94391B-8D22-4718-95C3-3E3BA208060A}" presName="parentText" presStyleLbl="node1" presStyleIdx="3" presStyleCnt="4">
        <dgm:presLayoutVars>
          <dgm:chMax val="0"/>
          <dgm:bulletEnabled val="1"/>
        </dgm:presLayoutVars>
      </dgm:prSet>
      <dgm:spPr/>
    </dgm:pt>
  </dgm:ptLst>
  <dgm:cxnLst>
    <dgm:cxn modelId="{6AF2C90F-9890-4D75-BCD1-8CFCC6E5E287}" type="presOf" srcId="{3FA05941-E6CF-4307-B2A0-EB70B694354E}" destId="{7D1485C2-981C-4B9A-A117-C4E20ED5187F}" srcOrd="0" destOrd="0" presId="urn:microsoft.com/office/officeart/2005/8/layout/vList2"/>
    <dgm:cxn modelId="{CF00D52F-3EFF-404A-9D33-423B4CFF46BD}" srcId="{3FA05941-E6CF-4307-B2A0-EB70B694354E}" destId="{9C94391B-8D22-4718-95C3-3E3BA208060A}" srcOrd="3" destOrd="0" parTransId="{39123A72-EE24-4E98-8ABD-791AD9F3617B}" sibTransId="{59866574-4B3B-4599-BB7E-76F197332B1A}"/>
    <dgm:cxn modelId="{10807C63-AA41-4A20-804C-3D3959023FF4}" type="presOf" srcId="{953F93CE-30B1-496C-A2D3-F5282F359031}" destId="{FE7D9871-1978-4658-BF16-7C66F0B125EC}" srcOrd="0" destOrd="0" presId="urn:microsoft.com/office/officeart/2005/8/layout/vList2"/>
    <dgm:cxn modelId="{10452E5A-B4FB-48C8-B942-5A695461D71E}" type="presOf" srcId="{9C94391B-8D22-4718-95C3-3E3BA208060A}" destId="{EB9EC134-36D7-4B66-9FD8-4649A3D1E37D}" srcOrd="0" destOrd="0" presId="urn:microsoft.com/office/officeart/2005/8/layout/vList2"/>
    <dgm:cxn modelId="{5EE85E81-EFAD-42C0-B0C9-5C3CB6B92726}" type="presOf" srcId="{7AA987F6-159C-4A74-9D8D-472049E5516F}" destId="{8CA8FCA9-FDA1-4800-BFA4-5EFA6580483A}" srcOrd="0" destOrd="0" presId="urn:microsoft.com/office/officeart/2005/8/layout/vList2"/>
    <dgm:cxn modelId="{8AE5D585-239D-48C4-90E5-303F51AD6CE0}" srcId="{3FA05941-E6CF-4307-B2A0-EB70B694354E}" destId="{7AA987F6-159C-4A74-9D8D-472049E5516F}" srcOrd="1" destOrd="0" parTransId="{D1058839-B07D-4184-B189-55156CC11BFD}" sibTransId="{5C085476-3CFE-422F-8F83-E5DFC77B0670}"/>
    <dgm:cxn modelId="{66CE528D-8EE8-44E4-A597-2EC865DC3642}" srcId="{3FA05941-E6CF-4307-B2A0-EB70B694354E}" destId="{953F93CE-30B1-496C-A2D3-F5282F359031}" srcOrd="0" destOrd="0" parTransId="{49D9FD7A-5D05-46E6-BD49-D8EB62BC22E9}" sibTransId="{B6D8187C-E6BB-4BB1-8E11-3686745DD3B5}"/>
    <dgm:cxn modelId="{48497996-1732-490F-945F-25BF4BB0FDC7}" type="presOf" srcId="{F1DE08E5-351F-41DA-A9BD-0C924BA53B1F}" destId="{4F329E07-B2D0-4CAB-91C7-1CC0BD5F7436}" srcOrd="0" destOrd="0" presId="urn:microsoft.com/office/officeart/2005/8/layout/vList2"/>
    <dgm:cxn modelId="{E8488CD8-9675-4101-974F-28C18B658861}" srcId="{3FA05941-E6CF-4307-B2A0-EB70B694354E}" destId="{F1DE08E5-351F-41DA-A9BD-0C924BA53B1F}" srcOrd="2" destOrd="0" parTransId="{D2E3A363-D147-43FD-AE53-8F47331AD4B0}" sibTransId="{B2142D1E-8EBB-4691-9A13-29001FF63BCC}"/>
    <dgm:cxn modelId="{4FE31BAB-A8AC-4083-9B74-ED79B15F019E}" type="presParOf" srcId="{7D1485C2-981C-4B9A-A117-C4E20ED5187F}" destId="{FE7D9871-1978-4658-BF16-7C66F0B125EC}" srcOrd="0" destOrd="0" presId="urn:microsoft.com/office/officeart/2005/8/layout/vList2"/>
    <dgm:cxn modelId="{E92EEA1F-8F13-4B50-AEFF-9DE84BD443EF}" type="presParOf" srcId="{7D1485C2-981C-4B9A-A117-C4E20ED5187F}" destId="{0297CFAA-2886-490B-B4BC-9A7B6F134B59}" srcOrd="1" destOrd="0" presId="urn:microsoft.com/office/officeart/2005/8/layout/vList2"/>
    <dgm:cxn modelId="{D30B6B04-65D4-4DF8-9233-49D2224050EB}" type="presParOf" srcId="{7D1485C2-981C-4B9A-A117-C4E20ED5187F}" destId="{8CA8FCA9-FDA1-4800-BFA4-5EFA6580483A}" srcOrd="2" destOrd="0" presId="urn:microsoft.com/office/officeart/2005/8/layout/vList2"/>
    <dgm:cxn modelId="{7FA1FF41-1C6C-4962-9CDB-E40CEBBF6076}" type="presParOf" srcId="{7D1485C2-981C-4B9A-A117-C4E20ED5187F}" destId="{9D7F0115-D9C4-4F56-84DE-5D4C9AC5147E}" srcOrd="3" destOrd="0" presId="urn:microsoft.com/office/officeart/2005/8/layout/vList2"/>
    <dgm:cxn modelId="{4EEDDCCE-C8AE-40F1-B24D-C4B772E56881}" type="presParOf" srcId="{7D1485C2-981C-4B9A-A117-C4E20ED5187F}" destId="{4F329E07-B2D0-4CAB-91C7-1CC0BD5F7436}" srcOrd="4" destOrd="0" presId="urn:microsoft.com/office/officeart/2005/8/layout/vList2"/>
    <dgm:cxn modelId="{7C4E29A0-8051-4591-9DBD-5AC0FBEF30A8}" type="presParOf" srcId="{7D1485C2-981C-4B9A-A117-C4E20ED5187F}" destId="{88B0EF9B-9F78-45CA-9F11-9C47BF58F587}" srcOrd="5" destOrd="0" presId="urn:microsoft.com/office/officeart/2005/8/layout/vList2"/>
    <dgm:cxn modelId="{1008DA33-A080-4F82-B490-DE87994CD118}" type="presParOf" srcId="{7D1485C2-981C-4B9A-A117-C4E20ED5187F}" destId="{EB9EC134-36D7-4B66-9FD8-4649A3D1E37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D2BDCA-80CA-4EFB-B9C4-D140B308F7B1}" type="doc">
      <dgm:prSet loTypeId="urn:microsoft.com/office/officeart/2005/8/layout/hList1" loCatId="list" qsTypeId="urn:microsoft.com/office/officeart/2005/8/quickstyle/simple2" qsCatId="simple" csTypeId="urn:microsoft.com/office/officeart/2005/8/colors/accent2_2" csCatId="accent2" phldr="1"/>
      <dgm:spPr/>
      <dgm:t>
        <a:bodyPr/>
        <a:lstStyle/>
        <a:p>
          <a:endParaRPr lang="en-US"/>
        </a:p>
      </dgm:t>
    </dgm:pt>
    <dgm:pt modelId="{8B38742F-63D2-4E07-B250-428F02FCDC03}">
      <dgm:prSet/>
      <dgm:spPr/>
      <dgm:t>
        <a:bodyPr/>
        <a:lstStyle/>
        <a:p>
          <a:r>
            <a:rPr lang="en-US"/>
            <a:t>Based on the study of the English, German and Italian loanword adaptation in Chinese (Miao 2005)</a:t>
          </a:r>
        </a:p>
      </dgm:t>
    </dgm:pt>
    <dgm:pt modelId="{7E92D553-3AA1-456B-B8B7-BF396D79C789}" type="parTrans" cxnId="{9C80565F-9507-4791-8EB4-6C401FC230A3}">
      <dgm:prSet/>
      <dgm:spPr/>
      <dgm:t>
        <a:bodyPr/>
        <a:lstStyle/>
        <a:p>
          <a:endParaRPr lang="en-US"/>
        </a:p>
      </dgm:t>
    </dgm:pt>
    <dgm:pt modelId="{60D328D4-8FEF-4290-8F54-D601F11664CB}" type="sibTrans" cxnId="{9C80565F-9507-4791-8EB4-6C401FC230A3}">
      <dgm:prSet/>
      <dgm:spPr/>
      <dgm:t>
        <a:bodyPr/>
        <a:lstStyle/>
        <a:p>
          <a:endParaRPr lang="en-US"/>
        </a:p>
      </dgm:t>
    </dgm:pt>
    <dgm:pt modelId="{B412FE5A-B088-4FCD-88A6-F3B0B419D455}">
      <dgm:prSet/>
      <dgm:spPr/>
      <dgm:t>
        <a:bodyPr/>
        <a:lstStyle/>
        <a:p>
          <a:r>
            <a:rPr lang="en-US"/>
            <a:t>Alternation of consonant phonemes</a:t>
          </a:r>
        </a:p>
      </dgm:t>
    </dgm:pt>
    <dgm:pt modelId="{940E7BEA-3483-4156-8327-1A3EE85D6CF3}" type="parTrans" cxnId="{3AEF9F81-31AE-4D92-886B-DAD55BB8677F}">
      <dgm:prSet/>
      <dgm:spPr/>
      <dgm:t>
        <a:bodyPr/>
        <a:lstStyle/>
        <a:p>
          <a:endParaRPr lang="en-US"/>
        </a:p>
      </dgm:t>
    </dgm:pt>
    <dgm:pt modelId="{A25DEAE1-A1A1-45E1-8529-1C6E93F8D7CA}" type="sibTrans" cxnId="{3AEF9F81-31AE-4D92-886B-DAD55BB8677F}">
      <dgm:prSet/>
      <dgm:spPr/>
      <dgm:t>
        <a:bodyPr/>
        <a:lstStyle/>
        <a:p>
          <a:endParaRPr lang="en-US"/>
        </a:p>
      </dgm:t>
    </dgm:pt>
    <dgm:pt modelId="{663D1E9A-EFA6-4F3E-AD70-7A5BFA47F9C5}">
      <dgm:prSet/>
      <dgm:spPr/>
      <dgm:t>
        <a:bodyPr/>
        <a:lstStyle/>
        <a:p>
          <a:r>
            <a:rPr lang="en-US" dirty="0"/>
            <a:t>Transformation of consonant clusters</a:t>
          </a:r>
        </a:p>
      </dgm:t>
    </dgm:pt>
    <dgm:pt modelId="{8F4D311F-D156-4B9A-BAE6-4CBF351C19DD}" type="parTrans" cxnId="{A1664BED-1BF5-4666-8BDA-FCEF5DF8AC23}">
      <dgm:prSet/>
      <dgm:spPr/>
      <dgm:t>
        <a:bodyPr/>
        <a:lstStyle/>
        <a:p>
          <a:endParaRPr lang="en-US"/>
        </a:p>
      </dgm:t>
    </dgm:pt>
    <dgm:pt modelId="{A8112F7A-C6DF-4945-A414-539CB3220764}" type="sibTrans" cxnId="{A1664BED-1BF5-4666-8BDA-FCEF5DF8AC23}">
      <dgm:prSet/>
      <dgm:spPr/>
      <dgm:t>
        <a:bodyPr/>
        <a:lstStyle/>
        <a:p>
          <a:endParaRPr lang="en-US"/>
        </a:p>
      </dgm:t>
    </dgm:pt>
    <dgm:pt modelId="{9C85D691-5D15-45CD-BC28-AC11A679EA42}">
      <dgm:prSet/>
      <dgm:spPr/>
      <dgm:t>
        <a:bodyPr/>
        <a:lstStyle/>
        <a:p>
          <a:r>
            <a:rPr lang="en-US" dirty="0"/>
            <a:t>Made in the Optimality Theory paradigm</a:t>
          </a:r>
        </a:p>
      </dgm:t>
    </dgm:pt>
    <dgm:pt modelId="{684DB7EF-E80F-4DAB-9691-8028FE88192E}" type="parTrans" cxnId="{AD36F41F-6B01-4ABD-A9C2-E1E32FF40B09}">
      <dgm:prSet/>
      <dgm:spPr/>
      <dgm:t>
        <a:bodyPr/>
        <a:lstStyle/>
        <a:p>
          <a:endParaRPr lang="en-US"/>
        </a:p>
      </dgm:t>
    </dgm:pt>
    <dgm:pt modelId="{F7EBC34C-5575-4480-B11E-A34E60938FE1}" type="sibTrans" cxnId="{AD36F41F-6B01-4ABD-A9C2-E1E32FF40B09}">
      <dgm:prSet/>
      <dgm:spPr/>
      <dgm:t>
        <a:bodyPr/>
        <a:lstStyle/>
        <a:p>
          <a:endParaRPr lang="en-US"/>
        </a:p>
      </dgm:t>
    </dgm:pt>
    <dgm:pt modelId="{D8205A1A-8143-46E9-BC55-6E586C8B5AD3}" type="pres">
      <dgm:prSet presAssocID="{4FD2BDCA-80CA-4EFB-B9C4-D140B308F7B1}" presName="Name0" presStyleCnt="0">
        <dgm:presLayoutVars>
          <dgm:dir/>
          <dgm:animLvl val="lvl"/>
          <dgm:resizeHandles val="exact"/>
        </dgm:presLayoutVars>
      </dgm:prSet>
      <dgm:spPr/>
    </dgm:pt>
    <dgm:pt modelId="{A8502CCD-D47D-44EA-A65F-701DC63433B5}" type="pres">
      <dgm:prSet presAssocID="{8B38742F-63D2-4E07-B250-428F02FCDC03}" presName="composite" presStyleCnt="0"/>
      <dgm:spPr/>
    </dgm:pt>
    <dgm:pt modelId="{2911BDA3-B6E8-482A-824B-E62950AFD6B7}" type="pres">
      <dgm:prSet presAssocID="{8B38742F-63D2-4E07-B250-428F02FCDC03}" presName="parTx" presStyleLbl="alignNode1" presStyleIdx="0" presStyleCnt="2">
        <dgm:presLayoutVars>
          <dgm:chMax val="0"/>
          <dgm:chPref val="0"/>
          <dgm:bulletEnabled val="1"/>
        </dgm:presLayoutVars>
      </dgm:prSet>
      <dgm:spPr/>
    </dgm:pt>
    <dgm:pt modelId="{0D16A3AB-84AD-474C-A0F5-F0BF3945FB18}" type="pres">
      <dgm:prSet presAssocID="{8B38742F-63D2-4E07-B250-428F02FCDC03}" presName="desTx" presStyleLbl="alignAccFollowNode1" presStyleIdx="0" presStyleCnt="2">
        <dgm:presLayoutVars>
          <dgm:bulletEnabled val="1"/>
        </dgm:presLayoutVars>
      </dgm:prSet>
      <dgm:spPr/>
    </dgm:pt>
    <dgm:pt modelId="{4964CAA6-D29A-4DD5-98E0-1B10047ACB90}" type="pres">
      <dgm:prSet presAssocID="{60D328D4-8FEF-4290-8F54-D601F11664CB}" presName="space" presStyleCnt="0"/>
      <dgm:spPr/>
    </dgm:pt>
    <dgm:pt modelId="{D8F7CCAA-18D2-483E-9571-6ED998D21CD0}" type="pres">
      <dgm:prSet presAssocID="{9C85D691-5D15-45CD-BC28-AC11A679EA42}" presName="composite" presStyleCnt="0"/>
      <dgm:spPr/>
    </dgm:pt>
    <dgm:pt modelId="{B9AF9125-0711-4A7A-94B7-C66DDACA3736}" type="pres">
      <dgm:prSet presAssocID="{9C85D691-5D15-45CD-BC28-AC11A679EA42}" presName="parTx" presStyleLbl="alignNode1" presStyleIdx="1" presStyleCnt="2" custLinFactNeighborX="-2129" custLinFactNeighborY="28368">
        <dgm:presLayoutVars>
          <dgm:chMax val="0"/>
          <dgm:chPref val="0"/>
          <dgm:bulletEnabled val="1"/>
        </dgm:presLayoutVars>
      </dgm:prSet>
      <dgm:spPr/>
    </dgm:pt>
    <dgm:pt modelId="{A53277B2-7459-45C8-B63E-8959DDEFE768}" type="pres">
      <dgm:prSet presAssocID="{9C85D691-5D15-45CD-BC28-AC11A679EA42}" presName="desTx" presStyleLbl="alignAccFollowNode1" presStyleIdx="1" presStyleCnt="2" custFlipVert="1" custFlipHor="1" custScaleX="47201" custScaleY="10106" custLinFactNeighborX="-23788" custLinFactNeighborY="52369">
        <dgm:presLayoutVars>
          <dgm:bulletEnabled val="1"/>
        </dgm:presLayoutVars>
      </dgm:prSet>
      <dgm:spPr>
        <a:noFill/>
        <a:ln>
          <a:noFill/>
        </a:ln>
      </dgm:spPr>
    </dgm:pt>
  </dgm:ptLst>
  <dgm:cxnLst>
    <dgm:cxn modelId="{0050101A-828A-40DF-8067-2AE1B32E7409}" type="presOf" srcId="{B412FE5A-B088-4FCD-88A6-F3B0B419D455}" destId="{0D16A3AB-84AD-474C-A0F5-F0BF3945FB18}" srcOrd="0" destOrd="0" presId="urn:microsoft.com/office/officeart/2005/8/layout/hList1"/>
    <dgm:cxn modelId="{AD36F41F-6B01-4ABD-A9C2-E1E32FF40B09}" srcId="{4FD2BDCA-80CA-4EFB-B9C4-D140B308F7B1}" destId="{9C85D691-5D15-45CD-BC28-AC11A679EA42}" srcOrd="1" destOrd="0" parTransId="{684DB7EF-E80F-4DAB-9691-8028FE88192E}" sibTransId="{F7EBC34C-5575-4480-B11E-A34E60938FE1}"/>
    <dgm:cxn modelId="{9C80565F-9507-4791-8EB4-6C401FC230A3}" srcId="{4FD2BDCA-80CA-4EFB-B9C4-D140B308F7B1}" destId="{8B38742F-63D2-4E07-B250-428F02FCDC03}" srcOrd="0" destOrd="0" parTransId="{7E92D553-3AA1-456B-B8B7-BF396D79C789}" sibTransId="{60D328D4-8FEF-4290-8F54-D601F11664CB}"/>
    <dgm:cxn modelId="{C376DD4E-4DEA-49D6-B5F6-54F4BCD7A40F}" type="presOf" srcId="{4FD2BDCA-80CA-4EFB-B9C4-D140B308F7B1}" destId="{D8205A1A-8143-46E9-BC55-6E586C8B5AD3}" srcOrd="0" destOrd="0" presId="urn:microsoft.com/office/officeart/2005/8/layout/hList1"/>
    <dgm:cxn modelId="{D1925C73-FCF9-404B-AE9B-BE18D2ACB63D}" type="presOf" srcId="{8B38742F-63D2-4E07-B250-428F02FCDC03}" destId="{2911BDA3-B6E8-482A-824B-E62950AFD6B7}" srcOrd="0" destOrd="0" presId="urn:microsoft.com/office/officeart/2005/8/layout/hList1"/>
    <dgm:cxn modelId="{3AEF9F81-31AE-4D92-886B-DAD55BB8677F}" srcId="{8B38742F-63D2-4E07-B250-428F02FCDC03}" destId="{B412FE5A-B088-4FCD-88A6-F3B0B419D455}" srcOrd="0" destOrd="0" parTransId="{940E7BEA-3483-4156-8327-1A3EE85D6CF3}" sibTransId="{A25DEAE1-A1A1-45E1-8529-1C6E93F8D7CA}"/>
    <dgm:cxn modelId="{1DF96591-E9C1-47FF-A059-85C35B8B3EDA}" type="presOf" srcId="{9C85D691-5D15-45CD-BC28-AC11A679EA42}" destId="{B9AF9125-0711-4A7A-94B7-C66DDACA3736}" srcOrd="0" destOrd="0" presId="urn:microsoft.com/office/officeart/2005/8/layout/hList1"/>
    <dgm:cxn modelId="{75C1CCA0-D467-436B-92B4-6ACB2168B33B}" type="presOf" srcId="{663D1E9A-EFA6-4F3E-AD70-7A5BFA47F9C5}" destId="{0D16A3AB-84AD-474C-A0F5-F0BF3945FB18}" srcOrd="0" destOrd="1" presId="urn:microsoft.com/office/officeart/2005/8/layout/hList1"/>
    <dgm:cxn modelId="{A1664BED-1BF5-4666-8BDA-FCEF5DF8AC23}" srcId="{8B38742F-63D2-4E07-B250-428F02FCDC03}" destId="{663D1E9A-EFA6-4F3E-AD70-7A5BFA47F9C5}" srcOrd="1" destOrd="0" parTransId="{8F4D311F-D156-4B9A-BAE6-4CBF351C19DD}" sibTransId="{A8112F7A-C6DF-4945-A414-539CB3220764}"/>
    <dgm:cxn modelId="{843B9C69-D896-40A1-8108-812A0862ECE7}" type="presParOf" srcId="{D8205A1A-8143-46E9-BC55-6E586C8B5AD3}" destId="{A8502CCD-D47D-44EA-A65F-701DC63433B5}" srcOrd="0" destOrd="0" presId="urn:microsoft.com/office/officeart/2005/8/layout/hList1"/>
    <dgm:cxn modelId="{80F07989-8F70-4343-AFC3-CEDA86C1549A}" type="presParOf" srcId="{A8502CCD-D47D-44EA-A65F-701DC63433B5}" destId="{2911BDA3-B6E8-482A-824B-E62950AFD6B7}" srcOrd="0" destOrd="0" presId="urn:microsoft.com/office/officeart/2005/8/layout/hList1"/>
    <dgm:cxn modelId="{94EC1BDB-9354-4B91-8E59-2919C6364F78}" type="presParOf" srcId="{A8502CCD-D47D-44EA-A65F-701DC63433B5}" destId="{0D16A3AB-84AD-474C-A0F5-F0BF3945FB18}" srcOrd="1" destOrd="0" presId="urn:microsoft.com/office/officeart/2005/8/layout/hList1"/>
    <dgm:cxn modelId="{79D4D799-C613-44F0-B3A3-5BC6C7E1753B}" type="presParOf" srcId="{D8205A1A-8143-46E9-BC55-6E586C8B5AD3}" destId="{4964CAA6-D29A-4DD5-98E0-1B10047ACB90}" srcOrd="1" destOrd="0" presId="urn:microsoft.com/office/officeart/2005/8/layout/hList1"/>
    <dgm:cxn modelId="{B52285F0-2015-49AF-9CEE-F77DD6EEBBF6}" type="presParOf" srcId="{D8205A1A-8143-46E9-BC55-6E586C8B5AD3}" destId="{D8F7CCAA-18D2-483E-9571-6ED998D21CD0}" srcOrd="2" destOrd="0" presId="urn:microsoft.com/office/officeart/2005/8/layout/hList1"/>
    <dgm:cxn modelId="{8AA0E761-9874-4138-9882-3B1BAF5CA9B8}" type="presParOf" srcId="{D8F7CCAA-18D2-483E-9571-6ED998D21CD0}" destId="{B9AF9125-0711-4A7A-94B7-C66DDACA3736}" srcOrd="0" destOrd="0" presId="urn:microsoft.com/office/officeart/2005/8/layout/hList1"/>
    <dgm:cxn modelId="{9AA26009-97EC-42DB-BE22-4E2081562024}" type="presParOf" srcId="{D8F7CCAA-18D2-483E-9571-6ED998D21CD0}" destId="{A53277B2-7459-45C8-B63E-8959DDEFE7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CB5D6C-0F8C-4006-9A2B-CBC306E24762}"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8D5259D5-1CD2-46EE-A049-1CB7475D180B}">
      <dgm:prSet/>
      <dgm:spPr/>
      <dgm:t>
        <a:bodyPr/>
        <a:lstStyle/>
        <a:p>
          <a:r>
            <a:rPr lang="en-US" dirty="0"/>
            <a:t>The Chinese-Russian pidgin can influence:</a:t>
          </a:r>
        </a:p>
      </dgm:t>
    </dgm:pt>
    <dgm:pt modelId="{4C87BFA1-1D15-419A-9F64-4BFE0BE537E3}" type="parTrans" cxnId="{D09A66A0-0470-4B36-BDA9-599E4F4D9750}">
      <dgm:prSet/>
      <dgm:spPr/>
      <dgm:t>
        <a:bodyPr/>
        <a:lstStyle/>
        <a:p>
          <a:endParaRPr lang="en-US"/>
        </a:p>
      </dgm:t>
    </dgm:pt>
    <dgm:pt modelId="{2E6ED911-D926-4126-A238-128F01842A79}" type="sibTrans" cxnId="{D09A66A0-0470-4B36-BDA9-599E4F4D9750}">
      <dgm:prSet/>
      <dgm:spPr/>
      <dgm:t>
        <a:bodyPr/>
        <a:lstStyle/>
        <a:p>
          <a:endParaRPr lang="en-US"/>
        </a:p>
      </dgm:t>
    </dgm:pt>
    <dgm:pt modelId="{116A97E5-B7E8-4F1E-A2F8-CD922ED8D6E1}">
      <dgm:prSet/>
      <dgm:spPr/>
      <dgm:t>
        <a:bodyPr/>
        <a:lstStyle/>
        <a:p>
          <a:r>
            <a:rPr lang="en-US"/>
            <a:t>The phonetic appearance of the exact “old” loanwords</a:t>
          </a:r>
        </a:p>
      </dgm:t>
    </dgm:pt>
    <dgm:pt modelId="{266BD227-8C8E-4B44-8311-7703ED5810D9}" type="parTrans" cxnId="{F11AAFB0-6C2E-4678-82F7-727099A16F41}">
      <dgm:prSet/>
      <dgm:spPr/>
      <dgm:t>
        <a:bodyPr/>
        <a:lstStyle/>
        <a:p>
          <a:endParaRPr lang="en-US"/>
        </a:p>
      </dgm:t>
    </dgm:pt>
    <dgm:pt modelId="{236D4A1F-EF53-4EEF-9583-514571A99DB2}" type="sibTrans" cxnId="{F11AAFB0-6C2E-4678-82F7-727099A16F41}">
      <dgm:prSet/>
      <dgm:spPr/>
      <dgm:t>
        <a:bodyPr/>
        <a:lstStyle/>
        <a:p>
          <a:endParaRPr lang="en-US"/>
        </a:p>
      </dgm:t>
    </dgm:pt>
    <dgm:pt modelId="{1AF5CED8-6FAD-4FFA-A9F3-7BDAF3FCD3BD}">
      <dgm:prSet/>
      <dgm:spPr/>
      <dgm:t>
        <a:bodyPr/>
        <a:lstStyle/>
        <a:p>
          <a:r>
            <a:rPr lang="en-US"/>
            <a:t>The phonetic adaptation strategy for the new Russian loanwords</a:t>
          </a:r>
        </a:p>
      </dgm:t>
    </dgm:pt>
    <dgm:pt modelId="{F53BF098-7478-4696-A9E4-330ECAA5A45C}" type="parTrans" cxnId="{4E04F286-CA1B-4BB7-8BA0-5262D4A3960E}">
      <dgm:prSet/>
      <dgm:spPr/>
      <dgm:t>
        <a:bodyPr/>
        <a:lstStyle/>
        <a:p>
          <a:endParaRPr lang="en-US"/>
        </a:p>
      </dgm:t>
    </dgm:pt>
    <dgm:pt modelId="{2389CFB9-5030-4833-A858-ACC31B32CDF3}" type="sibTrans" cxnId="{4E04F286-CA1B-4BB7-8BA0-5262D4A3960E}">
      <dgm:prSet/>
      <dgm:spPr/>
      <dgm:t>
        <a:bodyPr/>
        <a:lstStyle/>
        <a:p>
          <a:endParaRPr lang="en-US"/>
        </a:p>
      </dgm:t>
    </dgm:pt>
    <dgm:pt modelId="{2D26A259-74E4-4AEC-960D-8B2F1FC49CD2}">
      <dgm:prSet/>
      <dgm:spPr/>
      <dgm:t>
        <a:bodyPr/>
        <a:lstStyle/>
        <a:p>
          <a:r>
            <a:rPr lang="en-US"/>
            <a:t>We can state it if:</a:t>
          </a:r>
        </a:p>
      </dgm:t>
    </dgm:pt>
    <dgm:pt modelId="{5BA6849D-AE7B-4442-80C1-1C61117F0564}" type="parTrans" cxnId="{DE740611-49B4-46A4-8B6B-113EC7D105C1}">
      <dgm:prSet/>
      <dgm:spPr/>
      <dgm:t>
        <a:bodyPr/>
        <a:lstStyle/>
        <a:p>
          <a:endParaRPr lang="en-US"/>
        </a:p>
      </dgm:t>
    </dgm:pt>
    <dgm:pt modelId="{382703F6-59E8-4BCD-AE91-AA6D9C5EBB04}" type="sibTrans" cxnId="{DE740611-49B4-46A4-8B6B-113EC7D105C1}">
      <dgm:prSet/>
      <dgm:spPr/>
      <dgm:t>
        <a:bodyPr/>
        <a:lstStyle/>
        <a:p>
          <a:endParaRPr lang="en-US"/>
        </a:p>
      </dgm:t>
    </dgm:pt>
    <dgm:pt modelId="{5A08A100-BCF6-4C48-A17B-77191F98D9F2}">
      <dgm:prSet/>
      <dgm:spPr/>
      <dgm:t>
        <a:bodyPr/>
        <a:lstStyle/>
        <a:p>
          <a:r>
            <a:rPr lang="en-US"/>
            <a:t>The phonetic adaptation differs from the usual Chinese one</a:t>
          </a:r>
        </a:p>
      </dgm:t>
    </dgm:pt>
    <dgm:pt modelId="{1768909D-E626-47B9-8AB2-5D4510172379}" type="parTrans" cxnId="{70B2F406-3F44-461F-9586-AD3568F27EB4}">
      <dgm:prSet/>
      <dgm:spPr/>
      <dgm:t>
        <a:bodyPr/>
        <a:lstStyle/>
        <a:p>
          <a:endParaRPr lang="en-US"/>
        </a:p>
      </dgm:t>
    </dgm:pt>
    <dgm:pt modelId="{3243AC42-FF43-4387-B31D-4199A22043EC}" type="sibTrans" cxnId="{70B2F406-3F44-461F-9586-AD3568F27EB4}">
      <dgm:prSet/>
      <dgm:spPr/>
      <dgm:t>
        <a:bodyPr/>
        <a:lstStyle/>
        <a:p>
          <a:endParaRPr lang="en-US"/>
        </a:p>
      </dgm:t>
    </dgm:pt>
    <dgm:pt modelId="{09350B03-4538-4A05-A2C1-D48DB24BC6C9}">
      <dgm:prSet/>
      <dgm:spPr/>
      <dgm:t>
        <a:bodyPr/>
        <a:lstStyle/>
        <a:p>
          <a:r>
            <a:rPr lang="en-US"/>
            <a:t>The phonetic adaptation is made according to the dialect phonology</a:t>
          </a:r>
        </a:p>
      </dgm:t>
    </dgm:pt>
    <dgm:pt modelId="{B269CB38-E713-465C-B0B1-46558899E0DB}" type="parTrans" cxnId="{D96FD2C8-78E5-4088-B460-387F9EE25968}">
      <dgm:prSet/>
      <dgm:spPr/>
      <dgm:t>
        <a:bodyPr/>
        <a:lstStyle/>
        <a:p>
          <a:endParaRPr lang="en-US"/>
        </a:p>
      </dgm:t>
    </dgm:pt>
    <dgm:pt modelId="{CD146646-83AD-40E5-973D-7E618507E933}" type="sibTrans" cxnId="{D96FD2C8-78E5-4088-B460-387F9EE25968}">
      <dgm:prSet/>
      <dgm:spPr/>
      <dgm:t>
        <a:bodyPr/>
        <a:lstStyle/>
        <a:p>
          <a:endParaRPr lang="en-US"/>
        </a:p>
      </dgm:t>
    </dgm:pt>
    <dgm:pt modelId="{8B170EBB-4DC2-4F51-BC92-823C992F5FB8}" type="pres">
      <dgm:prSet presAssocID="{86CB5D6C-0F8C-4006-9A2B-CBC306E24762}" presName="linear" presStyleCnt="0">
        <dgm:presLayoutVars>
          <dgm:animLvl val="lvl"/>
          <dgm:resizeHandles val="exact"/>
        </dgm:presLayoutVars>
      </dgm:prSet>
      <dgm:spPr/>
    </dgm:pt>
    <dgm:pt modelId="{709821AC-5059-4723-9562-7D40120B875E}" type="pres">
      <dgm:prSet presAssocID="{8D5259D5-1CD2-46EE-A049-1CB7475D180B}" presName="parentText" presStyleLbl="node1" presStyleIdx="0" presStyleCnt="2">
        <dgm:presLayoutVars>
          <dgm:chMax val="0"/>
          <dgm:bulletEnabled val="1"/>
        </dgm:presLayoutVars>
      </dgm:prSet>
      <dgm:spPr/>
    </dgm:pt>
    <dgm:pt modelId="{29753EB5-ED9F-4C18-ACE3-6A25FFD30517}" type="pres">
      <dgm:prSet presAssocID="{8D5259D5-1CD2-46EE-A049-1CB7475D180B}" presName="childText" presStyleLbl="revTx" presStyleIdx="0" presStyleCnt="2">
        <dgm:presLayoutVars>
          <dgm:bulletEnabled val="1"/>
        </dgm:presLayoutVars>
      </dgm:prSet>
      <dgm:spPr/>
    </dgm:pt>
    <dgm:pt modelId="{4C44B9DA-2461-4DBB-B73D-C5902215A4D7}" type="pres">
      <dgm:prSet presAssocID="{2D26A259-74E4-4AEC-960D-8B2F1FC49CD2}" presName="parentText" presStyleLbl="node1" presStyleIdx="1" presStyleCnt="2">
        <dgm:presLayoutVars>
          <dgm:chMax val="0"/>
          <dgm:bulletEnabled val="1"/>
        </dgm:presLayoutVars>
      </dgm:prSet>
      <dgm:spPr/>
    </dgm:pt>
    <dgm:pt modelId="{49C27AD3-0ED0-4057-94BC-6375DC6D670A}" type="pres">
      <dgm:prSet presAssocID="{2D26A259-74E4-4AEC-960D-8B2F1FC49CD2}" presName="childText" presStyleLbl="revTx" presStyleIdx="1" presStyleCnt="2">
        <dgm:presLayoutVars>
          <dgm:bulletEnabled val="1"/>
        </dgm:presLayoutVars>
      </dgm:prSet>
      <dgm:spPr/>
    </dgm:pt>
  </dgm:ptLst>
  <dgm:cxnLst>
    <dgm:cxn modelId="{70B2F406-3F44-461F-9586-AD3568F27EB4}" srcId="{2D26A259-74E4-4AEC-960D-8B2F1FC49CD2}" destId="{5A08A100-BCF6-4C48-A17B-77191F98D9F2}" srcOrd="0" destOrd="0" parTransId="{1768909D-E626-47B9-8AB2-5D4510172379}" sibTransId="{3243AC42-FF43-4387-B31D-4199A22043EC}"/>
    <dgm:cxn modelId="{13FB0E0A-ED0E-4889-8594-A749442CC00E}" type="presOf" srcId="{86CB5D6C-0F8C-4006-9A2B-CBC306E24762}" destId="{8B170EBB-4DC2-4F51-BC92-823C992F5FB8}" srcOrd="0" destOrd="0" presId="urn:microsoft.com/office/officeart/2005/8/layout/vList2"/>
    <dgm:cxn modelId="{DE740611-49B4-46A4-8B6B-113EC7D105C1}" srcId="{86CB5D6C-0F8C-4006-9A2B-CBC306E24762}" destId="{2D26A259-74E4-4AEC-960D-8B2F1FC49CD2}" srcOrd="1" destOrd="0" parTransId="{5BA6849D-AE7B-4442-80C1-1C61117F0564}" sibTransId="{382703F6-59E8-4BCD-AE91-AA6D9C5EBB04}"/>
    <dgm:cxn modelId="{4E04F286-CA1B-4BB7-8BA0-5262D4A3960E}" srcId="{8D5259D5-1CD2-46EE-A049-1CB7475D180B}" destId="{1AF5CED8-6FAD-4FFA-A9F3-7BDAF3FCD3BD}" srcOrd="1" destOrd="0" parTransId="{F53BF098-7478-4696-A9E4-330ECAA5A45C}" sibTransId="{2389CFB9-5030-4833-A858-ACC31B32CDF3}"/>
    <dgm:cxn modelId="{08F47A88-4931-4E22-83D1-9355DCFC1F1E}" type="presOf" srcId="{2D26A259-74E4-4AEC-960D-8B2F1FC49CD2}" destId="{4C44B9DA-2461-4DBB-B73D-C5902215A4D7}" srcOrd="0" destOrd="0" presId="urn:microsoft.com/office/officeart/2005/8/layout/vList2"/>
    <dgm:cxn modelId="{8A1B658D-6A1C-43FF-B73E-1B4D0DA5AF07}" type="presOf" srcId="{09350B03-4538-4A05-A2C1-D48DB24BC6C9}" destId="{49C27AD3-0ED0-4057-94BC-6375DC6D670A}" srcOrd="0" destOrd="1" presId="urn:microsoft.com/office/officeart/2005/8/layout/vList2"/>
    <dgm:cxn modelId="{D09A66A0-0470-4B36-BDA9-599E4F4D9750}" srcId="{86CB5D6C-0F8C-4006-9A2B-CBC306E24762}" destId="{8D5259D5-1CD2-46EE-A049-1CB7475D180B}" srcOrd="0" destOrd="0" parTransId="{4C87BFA1-1D15-419A-9F64-4BFE0BE537E3}" sibTransId="{2E6ED911-D926-4126-A238-128F01842A79}"/>
    <dgm:cxn modelId="{F11AAFB0-6C2E-4678-82F7-727099A16F41}" srcId="{8D5259D5-1CD2-46EE-A049-1CB7475D180B}" destId="{116A97E5-B7E8-4F1E-A2F8-CD922ED8D6E1}" srcOrd="0" destOrd="0" parTransId="{266BD227-8C8E-4B44-8311-7703ED5810D9}" sibTransId="{236D4A1F-EF53-4EEF-9583-514571A99DB2}"/>
    <dgm:cxn modelId="{904043BE-790E-4890-BD06-5BB0B883C8E8}" type="presOf" srcId="{5A08A100-BCF6-4C48-A17B-77191F98D9F2}" destId="{49C27AD3-0ED0-4057-94BC-6375DC6D670A}" srcOrd="0" destOrd="0" presId="urn:microsoft.com/office/officeart/2005/8/layout/vList2"/>
    <dgm:cxn modelId="{D96FD2C8-78E5-4088-B460-387F9EE25968}" srcId="{2D26A259-74E4-4AEC-960D-8B2F1FC49CD2}" destId="{09350B03-4538-4A05-A2C1-D48DB24BC6C9}" srcOrd="1" destOrd="0" parTransId="{B269CB38-E713-465C-B0B1-46558899E0DB}" sibTransId="{CD146646-83AD-40E5-973D-7E618507E933}"/>
    <dgm:cxn modelId="{88CCF7E2-05C4-4E48-B664-0115910D9E8A}" type="presOf" srcId="{1AF5CED8-6FAD-4FFA-A9F3-7BDAF3FCD3BD}" destId="{29753EB5-ED9F-4C18-ACE3-6A25FFD30517}" srcOrd="0" destOrd="1" presId="urn:microsoft.com/office/officeart/2005/8/layout/vList2"/>
    <dgm:cxn modelId="{0C4638E4-60B2-4C44-BF9C-5CB6A7ED7430}" type="presOf" srcId="{116A97E5-B7E8-4F1E-A2F8-CD922ED8D6E1}" destId="{29753EB5-ED9F-4C18-ACE3-6A25FFD30517}" srcOrd="0" destOrd="0" presId="urn:microsoft.com/office/officeart/2005/8/layout/vList2"/>
    <dgm:cxn modelId="{3890BBF3-1297-42E1-A359-B55CA56F8C25}" type="presOf" srcId="{8D5259D5-1CD2-46EE-A049-1CB7475D180B}" destId="{709821AC-5059-4723-9562-7D40120B875E}" srcOrd="0" destOrd="0" presId="urn:microsoft.com/office/officeart/2005/8/layout/vList2"/>
    <dgm:cxn modelId="{B82AA1F1-5BE5-4FE1-A771-BAD1F4A29CD7}" type="presParOf" srcId="{8B170EBB-4DC2-4F51-BC92-823C992F5FB8}" destId="{709821AC-5059-4723-9562-7D40120B875E}" srcOrd="0" destOrd="0" presId="urn:microsoft.com/office/officeart/2005/8/layout/vList2"/>
    <dgm:cxn modelId="{27B137B4-1684-4E7B-9587-C53A3172904A}" type="presParOf" srcId="{8B170EBB-4DC2-4F51-BC92-823C992F5FB8}" destId="{29753EB5-ED9F-4C18-ACE3-6A25FFD30517}" srcOrd="1" destOrd="0" presId="urn:microsoft.com/office/officeart/2005/8/layout/vList2"/>
    <dgm:cxn modelId="{D2F02E7C-1413-404E-A1A6-1F96C429C074}" type="presParOf" srcId="{8B170EBB-4DC2-4F51-BC92-823C992F5FB8}" destId="{4C44B9DA-2461-4DBB-B73D-C5902215A4D7}" srcOrd="2" destOrd="0" presId="urn:microsoft.com/office/officeart/2005/8/layout/vList2"/>
    <dgm:cxn modelId="{EEB863E1-EC21-4033-B148-A5AA9E9E7CCE}" type="presParOf" srcId="{8B170EBB-4DC2-4F51-BC92-823C992F5FB8}" destId="{49C27AD3-0ED0-4057-94BC-6375DC6D670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05339F-6F6C-476A-BCB1-13C32779550E}"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31B0A510-6FD8-48EB-9965-A4C43BB43E9C}">
      <dgm:prSet/>
      <dgm:spPr/>
      <dgm:t>
        <a:bodyPr/>
        <a:lstStyle/>
        <a:p>
          <a:r>
            <a:rPr lang="en-US" dirty="0"/>
            <a:t>The majority of the dialectal features from the standard Chinese is not observed in the loanwords</a:t>
          </a:r>
        </a:p>
      </dgm:t>
    </dgm:pt>
    <dgm:pt modelId="{05CA23B2-5602-414D-94D5-3D6F62741EE7}" type="parTrans" cxnId="{8B4CFB70-5132-406B-9FC3-1306E050E320}">
      <dgm:prSet/>
      <dgm:spPr/>
      <dgm:t>
        <a:bodyPr/>
        <a:lstStyle/>
        <a:p>
          <a:endParaRPr lang="en-US"/>
        </a:p>
      </dgm:t>
    </dgm:pt>
    <dgm:pt modelId="{72854BCF-4EC5-4439-8B45-5C22F2413AFA}" type="sibTrans" cxnId="{8B4CFB70-5132-406B-9FC3-1306E050E320}">
      <dgm:prSet/>
      <dgm:spPr/>
      <dgm:t>
        <a:bodyPr/>
        <a:lstStyle/>
        <a:p>
          <a:endParaRPr lang="en-US"/>
        </a:p>
      </dgm:t>
    </dgm:pt>
    <dgm:pt modelId="{548BD03D-3CF5-41FB-AADD-42C9F1A01AF3}">
      <dgm:prSet/>
      <dgm:spPr/>
      <dgm:t>
        <a:bodyPr/>
        <a:lstStyle/>
        <a:p>
          <a:r>
            <a:rPr lang="en-US"/>
            <a:t>If it is, it can be usually explained by the OT assumptions:</a:t>
          </a:r>
        </a:p>
      </dgm:t>
    </dgm:pt>
    <dgm:pt modelId="{6657D5C3-A117-4240-A356-8245FB3C810F}" type="parTrans" cxnId="{53EB1814-4327-44D6-BACD-DA53934ECDC3}">
      <dgm:prSet/>
      <dgm:spPr/>
      <dgm:t>
        <a:bodyPr/>
        <a:lstStyle/>
        <a:p>
          <a:endParaRPr lang="en-US"/>
        </a:p>
      </dgm:t>
    </dgm:pt>
    <dgm:pt modelId="{5BF3445A-486E-4C54-B5F2-58906A8A83D5}" type="sibTrans" cxnId="{53EB1814-4327-44D6-BACD-DA53934ECDC3}">
      <dgm:prSet/>
      <dgm:spPr/>
      <dgm:t>
        <a:bodyPr/>
        <a:lstStyle/>
        <a:p>
          <a:endParaRPr lang="en-US"/>
        </a:p>
      </dgm:t>
    </dgm:pt>
    <dgm:pt modelId="{8972E854-85AD-489D-8DDE-53EB8DFB3D4C}">
      <dgm:prSet/>
      <dgm:spPr/>
      <dgm:t>
        <a:bodyPr/>
        <a:lstStyle/>
        <a:p>
          <a:r>
            <a:rPr lang="zh-CN"/>
            <a:t>哈拉嗦 </a:t>
          </a:r>
          <a:r>
            <a:rPr lang="en-US"/>
            <a:t>hālāsuó instead of halaʂuo – predicted by the variation within one MANNER type</a:t>
          </a:r>
        </a:p>
      </dgm:t>
    </dgm:pt>
    <dgm:pt modelId="{59969395-83A6-4181-AA6C-B3012C6C66EA}" type="parTrans" cxnId="{4A91A662-5A41-4527-845C-AB487E68428C}">
      <dgm:prSet/>
      <dgm:spPr/>
      <dgm:t>
        <a:bodyPr/>
        <a:lstStyle/>
        <a:p>
          <a:endParaRPr lang="en-US"/>
        </a:p>
      </dgm:t>
    </dgm:pt>
    <dgm:pt modelId="{BC0FE172-87C5-4196-82DE-31032218F9D1}" type="sibTrans" cxnId="{4A91A662-5A41-4527-845C-AB487E68428C}">
      <dgm:prSet/>
      <dgm:spPr/>
      <dgm:t>
        <a:bodyPr/>
        <a:lstStyle/>
        <a:p>
          <a:endParaRPr lang="en-US"/>
        </a:p>
      </dgm:t>
    </dgm:pt>
    <dgm:pt modelId="{CC829021-470A-4BD3-8524-B9EF5F70DAB8}" type="pres">
      <dgm:prSet presAssocID="{5A05339F-6F6C-476A-BCB1-13C32779550E}" presName="linear" presStyleCnt="0">
        <dgm:presLayoutVars>
          <dgm:animLvl val="lvl"/>
          <dgm:resizeHandles val="exact"/>
        </dgm:presLayoutVars>
      </dgm:prSet>
      <dgm:spPr/>
    </dgm:pt>
    <dgm:pt modelId="{97B63222-D3C0-4CDB-9E07-E60A615A3843}" type="pres">
      <dgm:prSet presAssocID="{31B0A510-6FD8-48EB-9965-A4C43BB43E9C}" presName="parentText" presStyleLbl="node1" presStyleIdx="0" presStyleCnt="2">
        <dgm:presLayoutVars>
          <dgm:chMax val="0"/>
          <dgm:bulletEnabled val="1"/>
        </dgm:presLayoutVars>
      </dgm:prSet>
      <dgm:spPr/>
    </dgm:pt>
    <dgm:pt modelId="{934C0B2E-437A-429F-A4C1-7A4328771523}" type="pres">
      <dgm:prSet presAssocID="{72854BCF-4EC5-4439-8B45-5C22F2413AFA}" presName="spacer" presStyleCnt="0"/>
      <dgm:spPr/>
    </dgm:pt>
    <dgm:pt modelId="{2687B1B0-EF63-4FAE-B5D4-07C877DC5798}" type="pres">
      <dgm:prSet presAssocID="{548BD03D-3CF5-41FB-AADD-42C9F1A01AF3}" presName="parentText" presStyleLbl="node1" presStyleIdx="1" presStyleCnt="2">
        <dgm:presLayoutVars>
          <dgm:chMax val="0"/>
          <dgm:bulletEnabled val="1"/>
        </dgm:presLayoutVars>
      </dgm:prSet>
      <dgm:spPr/>
    </dgm:pt>
    <dgm:pt modelId="{D9FE4FA8-24BD-4185-8E9A-D32F1001075E}" type="pres">
      <dgm:prSet presAssocID="{548BD03D-3CF5-41FB-AADD-42C9F1A01AF3}" presName="childText" presStyleLbl="revTx" presStyleIdx="0" presStyleCnt="1">
        <dgm:presLayoutVars>
          <dgm:bulletEnabled val="1"/>
        </dgm:presLayoutVars>
      </dgm:prSet>
      <dgm:spPr/>
    </dgm:pt>
  </dgm:ptLst>
  <dgm:cxnLst>
    <dgm:cxn modelId="{9CE22911-FE82-4045-A9AD-B56109A28274}" type="presOf" srcId="{5A05339F-6F6C-476A-BCB1-13C32779550E}" destId="{CC829021-470A-4BD3-8524-B9EF5F70DAB8}" srcOrd="0" destOrd="0" presId="urn:microsoft.com/office/officeart/2005/8/layout/vList2"/>
    <dgm:cxn modelId="{53EB1814-4327-44D6-BACD-DA53934ECDC3}" srcId="{5A05339F-6F6C-476A-BCB1-13C32779550E}" destId="{548BD03D-3CF5-41FB-AADD-42C9F1A01AF3}" srcOrd="1" destOrd="0" parTransId="{6657D5C3-A117-4240-A356-8245FB3C810F}" sibTransId="{5BF3445A-486E-4C54-B5F2-58906A8A83D5}"/>
    <dgm:cxn modelId="{DEB6FE31-9C0E-4681-842E-435DC2983E0C}" type="presOf" srcId="{548BD03D-3CF5-41FB-AADD-42C9F1A01AF3}" destId="{2687B1B0-EF63-4FAE-B5D4-07C877DC5798}" srcOrd="0" destOrd="0" presId="urn:microsoft.com/office/officeart/2005/8/layout/vList2"/>
    <dgm:cxn modelId="{4A91A662-5A41-4527-845C-AB487E68428C}" srcId="{548BD03D-3CF5-41FB-AADD-42C9F1A01AF3}" destId="{8972E854-85AD-489D-8DDE-53EB8DFB3D4C}" srcOrd="0" destOrd="0" parTransId="{59969395-83A6-4181-AA6C-B3012C6C66EA}" sibTransId="{BC0FE172-87C5-4196-82DE-31032218F9D1}"/>
    <dgm:cxn modelId="{E3FE6865-C19E-4D35-94DE-D20645FAEBBA}" type="presOf" srcId="{8972E854-85AD-489D-8DDE-53EB8DFB3D4C}" destId="{D9FE4FA8-24BD-4185-8E9A-D32F1001075E}" srcOrd="0" destOrd="0" presId="urn:microsoft.com/office/officeart/2005/8/layout/vList2"/>
    <dgm:cxn modelId="{8B4CFB70-5132-406B-9FC3-1306E050E320}" srcId="{5A05339F-6F6C-476A-BCB1-13C32779550E}" destId="{31B0A510-6FD8-48EB-9965-A4C43BB43E9C}" srcOrd="0" destOrd="0" parTransId="{05CA23B2-5602-414D-94D5-3D6F62741EE7}" sibTransId="{72854BCF-4EC5-4439-8B45-5C22F2413AFA}"/>
    <dgm:cxn modelId="{CDB955FB-E95B-45AB-A6EB-3E3A439B8A51}" type="presOf" srcId="{31B0A510-6FD8-48EB-9965-A4C43BB43E9C}" destId="{97B63222-D3C0-4CDB-9E07-E60A615A3843}" srcOrd="0" destOrd="0" presId="urn:microsoft.com/office/officeart/2005/8/layout/vList2"/>
    <dgm:cxn modelId="{F9491520-172B-48BA-83E6-3FD8FF759344}" type="presParOf" srcId="{CC829021-470A-4BD3-8524-B9EF5F70DAB8}" destId="{97B63222-D3C0-4CDB-9E07-E60A615A3843}" srcOrd="0" destOrd="0" presId="urn:microsoft.com/office/officeart/2005/8/layout/vList2"/>
    <dgm:cxn modelId="{A29B45D8-9639-4E87-899C-EBAD02F5A177}" type="presParOf" srcId="{CC829021-470A-4BD3-8524-B9EF5F70DAB8}" destId="{934C0B2E-437A-429F-A4C1-7A4328771523}" srcOrd="1" destOrd="0" presId="urn:microsoft.com/office/officeart/2005/8/layout/vList2"/>
    <dgm:cxn modelId="{6C7D29BE-2AAD-4696-836C-F7138463E7A1}" type="presParOf" srcId="{CC829021-470A-4BD3-8524-B9EF5F70DAB8}" destId="{2687B1B0-EF63-4FAE-B5D4-07C877DC5798}" srcOrd="2" destOrd="0" presId="urn:microsoft.com/office/officeart/2005/8/layout/vList2"/>
    <dgm:cxn modelId="{7EF081A6-336E-4AB3-B010-EBEFF50EE852}" type="presParOf" srcId="{CC829021-470A-4BD3-8524-B9EF5F70DAB8}" destId="{D9FE4FA8-24BD-4185-8E9A-D32F1001075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92314B-F0A1-4959-B6FB-AD00A087FBEB}" type="doc">
      <dgm:prSet loTypeId="urn:microsoft.com/office/officeart/2005/8/layout/list1" loCatId="list" qsTypeId="urn:microsoft.com/office/officeart/2005/8/quickstyle/simple1" qsCatId="simple" csTypeId="urn:microsoft.com/office/officeart/2005/8/colors/accent5_2" csCatId="accent5"/>
      <dgm:spPr/>
      <dgm:t>
        <a:bodyPr/>
        <a:lstStyle/>
        <a:p>
          <a:endParaRPr lang="en-US"/>
        </a:p>
      </dgm:t>
    </dgm:pt>
    <dgm:pt modelId="{C2FA3B66-3D0F-4029-9887-9426D6ED662D}">
      <dgm:prSet/>
      <dgm:spPr/>
      <dgm:t>
        <a:bodyPr/>
        <a:lstStyle/>
        <a:p>
          <a:r>
            <a:rPr lang="cs-CZ"/>
            <a:t>One syllable</a:t>
          </a:r>
          <a:endParaRPr lang="en-US"/>
        </a:p>
      </dgm:t>
    </dgm:pt>
    <dgm:pt modelId="{90FAB749-8DEC-4E1B-9B96-0B49FC61254A}" type="parTrans" cxnId="{9BF4F06B-2C25-4D85-A158-D26FD28603C9}">
      <dgm:prSet/>
      <dgm:spPr/>
      <dgm:t>
        <a:bodyPr/>
        <a:lstStyle/>
        <a:p>
          <a:endParaRPr lang="en-US"/>
        </a:p>
      </dgm:t>
    </dgm:pt>
    <dgm:pt modelId="{9ACC506C-EFDD-4350-B877-636602A60654}" type="sibTrans" cxnId="{9BF4F06B-2C25-4D85-A158-D26FD28603C9}">
      <dgm:prSet/>
      <dgm:spPr/>
      <dgm:t>
        <a:bodyPr/>
        <a:lstStyle/>
        <a:p>
          <a:endParaRPr lang="en-US"/>
        </a:p>
      </dgm:t>
    </dgm:pt>
    <dgm:pt modelId="{C60B54EA-38DF-4BEA-8DBE-9D7992E2A646}">
      <dgm:prSet/>
      <dgm:spPr/>
      <dgm:t>
        <a:bodyPr/>
        <a:lstStyle/>
        <a:p>
          <a:r>
            <a:rPr lang="cs-CZ"/>
            <a:t>In the end of the word</a:t>
          </a:r>
          <a:endParaRPr lang="en-US"/>
        </a:p>
      </dgm:t>
    </dgm:pt>
    <dgm:pt modelId="{D9BD6A61-AD80-458E-8328-66F2F67047F7}" type="parTrans" cxnId="{53790240-A39E-41E6-80CC-7C21A0A29E27}">
      <dgm:prSet/>
      <dgm:spPr/>
      <dgm:t>
        <a:bodyPr/>
        <a:lstStyle/>
        <a:p>
          <a:endParaRPr lang="en-US"/>
        </a:p>
      </dgm:t>
    </dgm:pt>
    <dgm:pt modelId="{F9FB2179-CFD0-4DC6-8073-EAC50ABCE74E}" type="sibTrans" cxnId="{53790240-A39E-41E6-80CC-7C21A0A29E27}">
      <dgm:prSet/>
      <dgm:spPr/>
      <dgm:t>
        <a:bodyPr/>
        <a:lstStyle/>
        <a:p>
          <a:endParaRPr lang="en-US"/>
        </a:p>
      </dgm:t>
    </dgm:pt>
    <dgm:pt modelId="{37FD876D-3C5E-4807-B278-BD7FF061E76E}">
      <dgm:prSet/>
      <dgm:spPr/>
      <dgm:t>
        <a:bodyPr/>
        <a:lstStyle/>
        <a:p>
          <a:r>
            <a:rPr lang="cs-CZ"/>
            <a:t>No classifiers for personal names</a:t>
          </a:r>
          <a:endParaRPr lang="en-US"/>
        </a:p>
      </dgm:t>
    </dgm:pt>
    <dgm:pt modelId="{F6F2DD49-965B-452C-A6EA-D021185479A8}" type="parTrans" cxnId="{567EFBE0-1C61-4601-98FA-06D60730197A}">
      <dgm:prSet/>
      <dgm:spPr/>
      <dgm:t>
        <a:bodyPr/>
        <a:lstStyle/>
        <a:p>
          <a:endParaRPr lang="en-US"/>
        </a:p>
      </dgm:t>
    </dgm:pt>
    <dgm:pt modelId="{E2DAC888-09AA-4198-B570-C75FDDE2F886}" type="sibTrans" cxnId="{567EFBE0-1C61-4601-98FA-06D60730197A}">
      <dgm:prSet/>
      <dgm:spPr/>
      <dgm:t>
        <a:bodyPr/>
        <a:lstStyle/>
        <a:p>
          <a:endParaRPr lang="en-US"/>
        </a:p>
      </dgm:t>
    </dgm:pt>
    <dgm:pt modelId="{43EA37B7-37F8-4CDB-9366-97B71F2210BA}">
      <dgm:prSet/>
      <dgm:spPr/>
      <dgm:t>
        <a:bodyPr/>
        <a:lstStyle/>
        <a:p>
          <a:r>
            <a:rPr lang="zh-CN" dirty="0"/>
            <a:t>伏尔加</a:t>
          </a:r>
          <a:r>
            <a:rPr lang="zh-CN" dirty="0">
              <a:solidFill>
                <a:srgbClr val="FF0000"/>
              </a:solidFill>
            </a:rPr>
            <a:t>河</a:t>
          </a:r>
          <a:r>
            <a:rPr lang="zh-CN" dirty="0"/>
            <a:t> </a:t>
          </a:r>
          <a:r>
            <a:rPr lang="en-US" dirty="0" err="1"/>
            <a:t>fú’ěrjiā</a:t>
          </a:r>
          <a:r>
            <a:rPr lang="en-US" dirty="0"/>
            <a:t> </a:t>
          </a:r>
          <a:r>
            <a:rPr lang="en-US" dirty="0" err="1">
              <a:solidFill>
                <a:srgbClr val="FF0000"/>
              </a:solidFill>
            </a:rPr>
            <a:t>hé</a:t>
          </a:r>
          <a:endParaRPr lang="en-US" dirty="0">
            <a:solidFill>
              <a:srgbClr val="FF0000"/>
            </a:solidFill>
          </a:endParaRPr>
        </a:p>
      </dgm:t>
    </dgm:pt>
    <dgm:pt modelId="{0245A0A2-FC1E-429F-8F93-C6BC7B909A19}" type="parTrans" cxnId="{FFCE5B96-1B68-46FB-B462-5FF8D974A948}">
      <dgm:prSet/>
      <dgm:spPr/>
      <dgm:t>
        <a:bodyPr/>
        <a:lstStyle/>
        <a:p>
          <a:endParaRPr lang="en-US"/>
        </a:p>
      </dgm:t>
    </dgm:pt>
    <dgm:pt modelId="{FB7E4BDA-E2DC-4CC9-A6B6-CBDE7283E14C}" type="sibTrans" cxnId="{FFCE5B96-1B68-46FB-B462-5FF8D974A948}">
      <dgm:prSet/>
      <dgm:spPr/>
      <dgm:t>
        <a:bodyPr/>
        <a:lstStyle/>
        <a:p>
          <a:endParaRPr lang="en-US"/>
        </a:p>
      </dgm:t>
    </dgm:pt>
    <dgm:pt modelId="{75DAD7E5-476F-4FA7-8F6A-793B6448CF2A}">
      <dgm:prSet/>
      <dgm:spPr/>
      <dgm:t>
        <a:bodyPr/>
        <a:lstStyle/>
        <a:p>
          <a:r>
            <a:rPr lang="zh-CN" dirty="0"/>
            <a:t>奥涅加</a:t>
          </a:r>
          <a:r>
            <a:rPr lang="zh-CN" dirty="0">
              <a:solidFill>
                <a:srgbClr val="FF0000"/>
              </a:solidFill>
            </a:rPr>
            <a:t>湖</a:t>
          </a:r>
          <a:r>
            <a:rPr lang="zh-CN" dirty="0"/>
            <a:t> </a:t>
          </a:r>
          <a:r>
            <a:rPr lang="en-US" dirty="0" err="1"/>
            <a:t>àonièjiā</a:t>
          </a:r>
          <a:r>
            <a:rPr lang="zh-CN" dirty="0"/>
            <a:t> </a:t>
          </a:r>
          <a:r>
            <a:rPr lang="en-US" dirty="0" err="1">
              <a:solidFill>
                <a:srgbClr val="FF0000"/>
              </a:solidFill>
            </a:rPr>
            <a:t>hú</a:t>
          </a:r>
          <a:endParaRPr lang="en-US" dirty="0">
            <a:solidFill>
              <a:srgbClr val="FF0000"/>
            </a:solidFill>
          </a:endParaRPr>
        </a:p>
      </dgm:t>
    </dgm:pt>
    <dgm:pt modelId="{1D1242D5-9977-405D-AB4A-C6FA025F9790}" type="parTrans" cxnId="{C6E14676-988D-4EAC-81CA-C64DAB7EF0D3}">
      <dgm:prSet/>
      <dgm:spPr/>
      <dgm:t>
        <a:bodyPr/>
        <a:lstStyle/>
        <a:p>
          <a:endParaRPr lang="en-US"/>
        </a:p>
      </dgm:t>
    </dgm:pt>
    <dgm:pt modelId="{F15B6AA4-2D86-48A8-BF2A-0F4975561553}" type="sibTrans" cxnId="{C6E14676-988D-4EAC-81CA-C64DAB7EF0D3}">
      <dgm:prSet/>
      <dgm:spPr/>
      <dgm:t>
        <a:bodyPr/>
        <a:lstStyle/>
        <a:p>
          <a:endParaRPr lang="en-US"/>
        </a:p>
      </dgm:t>
    </dgm:pt>
    <dgm:pt modelId="{65BA288E-23B9-46EB-BCBC-AFD9E46A2E74}">
      <dgm:prSet/>
      <dgm:spPr/>
      <dgm:t>
        <a:bodyPr/>
        <a:lstStyle/>
        <a:p>
          <a:r>
            <a:rPr lang="zh-CN" dirty="0"/>
            <a:t>萨哈林</a:t>
          </a:r>
          <a:r>
            <a:rPr lang="zh-CN" dirty="0">
              <a:solidFill>
                <a:srgbClr val="FF0000"/>
              </a:solidFill>
            </a:rPr>
            <a:t>岛</a:t>
          </a:r>
          <a:r>
            <a:rPr lang="zh-CN" dirty="0"/>
            <a:t> </a:t>
          </a:r>
          <a:r>
            <a:rPr lang="en-US" dirty="0" err="1"/>
            <a:t>sàhālín</a:t>
          </a:r>
          <a:r>
            <a:rPr lang="zh-CN" dirty="0"/>
            <a:t> </a:t>
          </a:r>
          <a:r>
            <a:rPr lang="en-US" dirty="0" err="1">
              <a:solidFill>
                <a:srgbClr val="FF0000"/>
              </a:solidFill>
            </a:rPr>
            <a:t>dǎo</a:t>
          </a:r>
          <a:endParaRPr lang="en-US" dirty="0">
            <a:solidFill>
              <a:srgbClr val="FF0000"/>
            </a:solidFill>
          </a:endParaRPr>
        </a:p>
      </dgm:t>
    </dgm:pt>
    <dgm:pt modelId="{CFBE4227-A15C-485E-9D45-FC542107B14F}" type="parTrans" cxnId="{DA314948-5FA1-4314-A794-6194F4C01B8B}">
      <dgm:prSet/>
      <dgm:spPr/>
      <dgm:t>
        <a:bodyPr/>
        <a:lstStyle/>
        <a:p>
          <a:endParaRPr lang="en-US"/>
        </a:p>
      </dgm:t>
    </dgm:pt>
    <dgm:pt modelId="{1D0C26ED-126E-42D7-9046-0906130BBEB9}" type="sibTrans" cxnId="{DA314948-5FA1-4314-A794-6194F4C01B8B}">
      <dgm:prSet/>
      <dgm:spPr/>
      <dgm:t>
        <a:bodyPr/>
        <a:lstStyle/>
        <a:p>
          <a:endParaRPr lang="en-US"/>
        </a:p>
      </dgm:t>
    </dgm:pt>
    <dgm:pt modelId="{4F1B8E18-BF9C-4539-ADF9-AFC337187FBD}">
      <dgm:prSet/>
      <dgm:spPr/>
      <dgm:t>
        <a:bodyPr/>
        <a:lstStyle/>
        <a:p>
          <a:r>
            <a:rPr lang="zh-CN" dirty="0"/>
            <a:t>弗拉基米尔</a:t>
          </a:r>
          <a:r>
            <a:rPr lang="zh-CN" dirty="0">
              <a:solidFill>
                <a:srgbClr val="FF0000"/>
              </a:solidFill>
            </a:rPr>
            <a:t>市</a:t>
          </a:r>
          <a:r>
            <a:rPr lang="zh-CN" dirty="0"/>
            <a:t> </a:t>
          </a:r>
          <a:r>
            <a:rPr lang="en-US" dirty="0" err="1"/>
            <a:t>fúlājīmǐ’ěr</a:t>
          </a:r>
          <a:r>
            <a:rPr lang="zh-CN" dirty="0"/>
            <a:t> </a:t>
          </a:r>
          <a:r>
            <a:rPr lang="en-US" dirty="0" err="1">
              <a:solidFill>
                <a:srgbClr val="FF0000"/>
              </a:solidFill>
            </a:rPr>
            <a:t>shì</a:t>
          </a:r>
          <a:endParaRPr lang="en-US" dirty="0">
            <a:solidFill>
              <a:srgbClr val="FF0000"/>
            </a:solidFill>
          </a:endParaRPr>
        </a:p>
      </dgm:t>
    </dgm:pt>
    <dgm:pt modelId="{8808B19F-37BB-47C4-B57C-CFD649EC20E9}" type="parTrans" cxnId="{3B36424B-A6AF-410A-BA7C-4E0F9A9A3A76}">
      <dgm:prSet/>
      <dgm:spPr/>
      <dgm:t>
        <a:bodyPr/>
        <a:lstStyle/>
        <a:p>
          <a:endParaRPr lang="en-US"/>
        </a:p>
      </dgm:t>
    </dgm:pt>
    <dgm:pt modelId="{B061C192-A02A-40DD-BACF-FE2055A89172}" type="sibTrans" cxnId="{3B36424B-A6AF-410A-BA7C-4E0F9A9A3A76}">
      <dgm:prSet/>
      <dgm:spPr/>
      <dgm:t>
        <a:bodyPr/>
        <a:lstStyle/>
        <a:p>
          <a:endParaRPr lang="en-US"/>
        </a:p>
      </dgm:t>
    </dgm:pt>
    <dgm:pt modelId="{B2E203C4-53D9-4825-B9E4-C4F5509BDE86}" type="pres">
      <dgm:prSet presAssocID="{FF92314B-F0A1-4959-B6FB-AD00A087FBEB}" presName="linear" presStyleCnt="0">
        <dgm:presLayoutVars>
          <dgm:dir/>
          <dgm:animLvl val="lvl"/>
          <dgm:resizeHandles val="exact"/>
        </dgm:presLayoutVars>
      </dgm:prSet>
      <dgm:spPr/>
    </dgm:pt>
    <dgm:pt modelId="{2CB2892D-F3F7-48CD-A896-7A5928FBEB6E}" type="pres">
      <dgm:prSet presAssocID="{C2FA3B66-3D0F-4029-9887-9426D6ED662D}" presName="parentLin" presStyleCnt="0"/>
      <dgm:spPr/>
    </dgm:pt>
    <dgm:pt modelId="{892B2D03-0FDA-4C26-8DA8-C15615F6B049}" type="pres">
      <dgm:prSet presAssocID="{C2FA3B66-3D0F-4029-9887-9426D6ED662D}" presName="parentLeftMargin" presStyleLbl="node1" presStyleIdx="0" presStyleCnt="3"/>
      <dgm:spPr/>
    </dgm:pt>
    <dgm:pt modelId="{95A2AB3D-0BD2-45EF-B6B1-0D62026CB194}" type="pres">
      <dgm:prSet presAssocID="{C2FA3B66-3D0F-4029-9887-9426D6ED662D}" presName="parentText" presStyleLbl="node1" presStyleIdx="0" presStyleCnt="3">
        <dgm:presLayoutVars>
          <dgm:chMax val="0"/>
          <dgm:bulletEnabled val="1"/>
        </dgm:presLayoutVars>
      </dgm:prSet>
      <dgm:spPr/>
    </dgm:pt>
    <dgm:pt modelId="{73A1C580-0E86-457C-8192-35DB399F23F2}" type="pres">
      <dgm:prSet presAssocID="{C2FA3B66-3D0F-4029-9887-9426D6ED662D}" presName="negativeSpace" presStyleCnt="0"/>
      <dgm:spPr/>
    </dgm:pt>
    <dgm:pt modelId="{CEF6681E-746D-4CAD-8EA6-A9073A1E24BE}" type="pres">
      <dgm:prSet presAssocID="{C2FA3B66-3D0F-4029-9887-9426D6ED662D}" presName="childText" presStyleLbl="conFgAcc1" presStyleIdx="0" presStyleCnt="3">
        <dgm:presLayoutVars>
          <dgm:bulletEnabled val="1"/>
        </dgm:presLayoutVars>
      </dgm:prSet>
      <dgm:spPr/>
    </dgm:pt>
    <dgm:pt modelId="{E28448CF-D6B1-4A79-AD82-A7BE61E6F493}" type="pres">
      <dgm:prSet presAssocID="{9ACC506C-EFDD-4350-B877-636602A60654}" presName="spaceBetweenRectangles" presStyleCnt="0"/>
      <dgm:spPr/>
    </dgm:pt>
    <dgm:pt modelId="{08BCC2E3-6305-43D9-BF06-17B14E767D08}" type="pres">
      <dgm:prSet presAssocID="{C60B54EA-38DF-4BEA-8DBE-9D7992E2A646}" presName="parentLin" presStyleCnt="0"/>
      <dgm:spPr/>
    </dgm:pt>
    <dgm:pt modelId="{A4846C66-6F0F-4B35-A012-9758B8BFD67C}" type="pres">
      <dgm:prSet presAssocID="{C60B54EA-38DF-4BEA-8DBE-9D7992E2A646}" presName="parentLeftMargin" presStyleLbl="node1" presStyleIdx="0" presStyleCnt="3"/>
      <dgm:spPr/>
    </dgm:pt>
    <dgm:pt modelId="{DC0C04E6-CA20-41C2-8EDD-9E4B2AB8C77F}" type="pres">
      <dgm:prSet presAssocID="{C60B54EA-38DF-4BEA-8DBE-9D7992E2A646}" presName="parentText" presStyleLbl="node1" presStyleIdx="1" presStyleCnt="3">
        <dgm:presLayoutVars>
          <dgm:chMax val="0"/>
          <dgm:bulletEnabled val="1"/>
        </dgm:presLayoutVars>
      </dgm:prSet>
      <dgm:spPr/>
    </dgm:pt>
    <dgm:pt modelId="{9079ADEC-5384-41BE-83D8-47964B08A234}" type="pres">
      <dgm:prSet presAssocID="{C60B54EA-38DF-4BEA-8DBE-9D7992E2A646}" presName="negativeSpace" presStyleCnt="0"/>
      <dgm:spPr/>
    </dgm:pt>
    <dgm:pt modelId="{054AEB27-B159-4D57-AEBD-F10329A26D27}" type="pres">
      <dgm:prSet presAssocID="{C60B54EA-38DF-4BEA-8DBE-9D7992E2A646}" presName="childText" presStyleLbl="conFgAcc1" presStyleIdx="1" presStyleCnt="3">
        <dgm:presLayoutVars>
          <dgm:bulletEnabled val="1"/>
        </dgm:presLayoutVars>
      </dgm:prSet>
      <dgm:spPr/>
    </dgm:pt>
    <dgm:pt modelId="{28615264-8238-4B35-A23D-37E82459F71E}" type="pres">
      <dgm:prSet presAssocID="{F9FB2179-CFD0-4DC6-8073-EAC50ABCE74E}" presName="spaceBetweenRectangles" presStyleCnt="0"/>
      <dgm:spPr/>
    </dgm:pt>
    <dgm:pt modelId="{1FBCBCAB-5798-477D-83A4-CE17D9077541}" type="pres">
      <dgm:prSet presAssocID="{37FD876D-3C5E-4807-B278-BD7FF061E76E}" presName="parentLin" presStyleCnt="0"/>
      <dgm:spPr/>
    </dgm:pt>
    <dgm:pt modelId="{BCA7A5B0-ABD6-42B4-83DF-8122D8E25919}" type="pres">
      <dgm:prSet presAssocID="{37FD876D-3C5E-4807-B278-BD7FF061E76E}" presName="parentLeftMargin" presStyleLbl="node1" presStyleIdx="1" presStyleCnt="3"/>
      <dgm:spPr/>
    </dgm:pt>
    <dgm:pt modelId="{3DFB4F4B-2C07-4B8B-A699-F59616015FB7}" type="pres">
      <dgm:prSet presAssocID="{37FD876D-3C5E-4807-B278-BD7FF061E76E}" presName="parentText" presStyleLbl="node1" presStyleIdx="2" presStyleCnt="3">
        <dgm:presLayoutVars>
          <dgm:chMax val="0"/>
          <dgm:bulletEnabled val="1"/>
        </dgm:presLayoutVars>
      </dgm:prSet>
      <dgm:spPr/>
    </dgm:pt>
    <dgm:pt modelId="{F2A4ABA8-3C07-456C-BD6A-802585BF3402}" type="pres">
      <dgm:prSet presAssocID="{37FD876D-3C5E-4807-B278-BD7FF061E76E}" presName="negativeSpace" presStyleCnt="0"/>
      <dgm:spPr/>
    </dgm:pt>
    <dgm:pt modelId="{0E1BDD5F-6D13-41F3-982C-27C03C87E1FA}" type="pres">
      <dgm:prSet presAssocID="{37FD876D-3C5E-4807-B278-BD7FF061E76E}" presName="childText" presStyleLbl="conFgAcc1" presStyleIdx="2" presStyleCnt="3">
        <dgm:presLayoutVars>
          <dgm:bulletEnabled val="1"/>
        </dgm:presLayoutVars>
      </dgm:prSet>
      <dgm:spPr/>
    </dgm:pt>
  </dgm:ptLst>
  <dgm:cxnLst>
    <dgm:cxn modelId="{2B535618-15DF-4674-944A-ADF3463BB324}" type="presOf" srcId="{C60B54EA-38DF-4BEA-8DBE-9D7992E2A646}" destId="{A4846C66-6F0F-4B35-A012-9758B8BFD67C}" srcOrd="0" destOrd="0" presId="urn:microsoft.com/office/officeart/2005/8/layout/list1"/>
    <dgm:cxn modelId="{1D0FAB18-0F7C-427C-B818-7AFCF38CC688}" type="presOf" srcId="{C60B54EA-38DF-4BEA-8DBE-9D7992E2A646}" destId="{DC0C04E6-CA20-41C2-8EDD-9E4B2AB8C77F}" srcOrd="1" destOrd="0" presId="urn:microsoft.com/office/officeart/2005/8/layout/list1"/>
    <dgm:cxn modelId="{2F36BB25-CBA0-4A8D-A6FA-F2E737E8ADE4}" type="presOf" srcId="{65BA288E-23B9-46EB-BCBC-AFD9E46A2E74}" destId="{0E1BDD5F-6D13-41F3-982C-27C03C87E1FA}" srcOrd="0" destOrd="2" presId="urn:microsoft.com/office/officeart/2005/8/layout/list1"/>
    <dgm:cxn modelId="{47AF902B-A8A1-4E6E-957B-552847EE0714}" type="presOf" srcId="{4F1B8E18-BF9C-4539-ADF9-AFC337187FBD}" destId="{0E1BDD5F-6D13-41F3-982C-27C03C87E1FA}" srcOrd="0" destOrd="3" presId="urn:microsoft.com/office/officeart/2005/8/layout/list1"/>
    <dgm:cxn modelId="{B87A6C3C-B4D5-40BE-8600-F04E264EF354}" type="presOf" srcId="{37FD876D-3C5E-4807-B278-BD7FF061E76E}" destId="{3DFB4F4B-2C07-4B8B-A699-F59616015FB7}" srcOrd="1" destOrd="0" presId="urn:microsoft.com/office/officeart/2005/8/layout/list1"/>
    <dgm:cxn modelId="{53790240-A39E-41E6-80CC-7C21A0A29E27}" srcId="{FF92314B-F0A1-4959-B6FB-AD00A087FBEB}" destId="{C60B54EA-38DF-4BEA-8DBE-9D7992E2A646}" srcOrd="1" destOrd="0" parTransId="{D9BD6A61-AD80-458E-8328-66F2F67047F7}" sibTransId="{F9FB2179-CFD0-4DC6-8073-EAC50ABCE74E}"/>
    <dgm:cxn modelId="{7A652B41-2022-4D06-9EDE-2E43DB12AD75}" type="presOf" srcId="{FF92314B-F0A1-4959-B6FB-AD00A087FBEB}" destId="{B2E203C4-53D9-4825-B9E4-C4F5509BDE86}" srcOrd="0" destOrd="0" presId="urn:microsoft.com/office/officeart/2005/8/layout/list1"/>
    <dgm:cxn modelId="{DA314948-5FA1-4314-A794-6194F4C01B8B}" srcId="{37FD876D-3C5E-4807-B278-BD7FF061E76E}" destId="{65BA288E-23B9-46EB-BCBC-AFD9E46A2E74}" srcOrd="2" destOrd="0" parTransId="{CFBE4227-A15C-485E-9D45-FC542107B14F}" sibTransId="{1D0C26ED-126E-42D7-9046-0906130BBEB9}"/>
    <dgm:cxn modelId="{3B36424B-A6AF-410A-BA7C-4E0F9A9A3A76}" srcId="{37FD876D-3C5E-4807-B278-BD7FF061E76E}" destId="{4F1B8E18-BF9C-4539-ADF9-AFC337187FBD}" srcOrd="3" destOrd="0" parTransId="{8808B19F-37BB-47C4-B57C-CFD649EC20E9}" sibTransId="{B061C192-A02A-40DD-BACF-FE2055A89172}"/>
    <dgm:cxn modelId="{9BF4F06B-2C25-4D85-A158-D26FD28603C9}" srcId="{FF92314B-F0A1-4959-B6FB-AD00A087FBEB}" destId="{C2FA3B66-3D0F-4029-9887-9426D6ED662D}" srcOrd="0" destOrd="0" parTransId="{90FAB749-8DEC-4E1B-9B96-0B49FC61254A}" sibTransId="{9ACC506C-EFDD-4350-B877-636602A60654}"/>
    <dgm:cxn modelId="{C6E14676-988D-4EAC-81CA-C64DAB7EF0D3}" srcId="{37FD876D-3C5E-4807-B278-BD7FF061E76E}" destId="{75DAD7E5-476F-4FA7-8F6A-793B6448CF2A}" srcOrd="1" destOrd="0" parTransId="{1D1242D5-9977-405D-AB4A-C6FA025F9790}" sibTransId="{F15B6AA4-2D86-48A8-BF2A-0F4975561553}"/>
    <dgm:cxn modelId="{BF606C87-1C39-46C7-8B86-64319D0066DB}" type="presOf" srcId="{C2FA3B66-3D0F-4029-9887-9426D6ED662D}" destId="{892B2D03-0FDA-4C26-8DA8-C15615F6B049}" srcOrd="0" destOrd="0" presId="urn:microsoft.com/office/officeart/2005/8/layout/list1"/>
    <dgm:cxn modelId="{FFCE5B96-1B68-46FB-B462-5FF8D974A948}" srcId="{37FD876D-3C5E-4807-B278-BD7FF061E76E}" destId="{43EA37B7-37F8-4CDB-9366-97B71F2210BA}" srcOrd="0" destOrd="0" parTransId="{0245A0A2-FC1E-429F-8F93-C6BC7B909A19}" sibTransId="{FB7E4BDA-E2DC-4CC9-A6B6-CBDE7283E14C}"/>
    <dgm:cxn modelId="{561460C0-7B7F-4F9B-923F-AA2EFFB968A4}" type="presOf" srcId="{C2FA3B66-3D0F-4029-9887-9426D6ED662D}" destId="{95A2AB3D-0BD2-45EF-B6B1-0D62026CB194}" srcOrd="1" destOrd="0" presId="urn:microsoft.com/office/officeart/2005/8/layout/list1"/>
    <dgm:cxn modelId="{8DB16EC6-4CD0-4FF2-A161-9FBA0E8AC84A}" type="presOf" srcId="{75DAD7E5-476F-4FA7-8F6A-793B6448CF2A}" destId="{0E1BDD5F-6D13-41F3-982C-27C03C87E1FA}" srcOrd="0" destOrd="1" presId="urn:microsoft.com/office/officeart/2005/8/layout/list1"/>
    <dgm:cxn modelId="{4374BCD8-4A7D-4D46-A28D-C53671D59ACE}" type="presOf" srcId="{37FD876D-3C5E-4807-B278-BD7FF061E76E}" destId="{BCA7A5B0-ABD6-42B4-83DF-8122D8E25919}" srcOrd="0" destOrd="0" presId="urn:microsoft.com/office/officeart/2005/8/layout/list1"/>
    <dgm:cxn modelId="{567EFBE0-1C61-4601-98FA-06D60730197A}" srcId="{FF92314B-F0A1-4959-B6FB-AD00A087FBEB}" destId="{37FD876D-3C5E-4807-B278-BD7FF061E76E}" srcOrd="2" destOrd="0" parTransId="{F6F2DD49-965B-452C-A6EA-D021185479A8}" sibTransId="{E2DAC888-09AA-4198-B570-C75FDDE2F886}"/>
    <dgm:cxn modelId="{FA9D2AE5-01E3-45F0-A669-36F461500389}" type="presOf" srcId="{43EA37B7-37F8-4CDB-9366-97B71F2210BA}" destId="{0E1BDD5F-6D13-41F3-982C-27C03C87E1FA}" srcOrd="0" destOrd="0" presId="urn:microsoft.com/office/officeart/2005/8/layout/list1"/>
    <dgm:cxn modelId="{2A2F558B-6909-4143-8AB9-DE484E8E81D7}" type="presParOf" srcId="{B2E203C4-53D9-4825-B9E4-C4F5509BDE86}" destId="{2CB2892D-F3F7-48CD-A896-7A5928FBEB6E}" srcOrd="0" destOrd="0" presId="urn:microsoft.com/office/officeart/2005/8/layout/list1"/>
    <dgm:cxn modelId="{9DADF840-0721-4694-AB32-2CE36FF7A993}" type="presParOf" srcId="{2CB2892D-F3F7-48CD-A896-7A5928FBEB6E}" destId="{892B2D03-0FDA-4C26-8DA8-C15615F6B049}" srcOrd="0" destOrd="0" presId="urn:microsoft.com/office/officeart/2005/8/layout/list1"/>
    <dgm:cxn modelId="{FFF8C87F-FC2F-407A-AE36-FB2769A29449}" type="presParOf" srcId="{2CB2892D-F3F7-48CD-A896-7A5928FBEB6E}" destId="{95A2AB3D-0BD2-45EF-B6B1-0D62026CB194}" srcOrd="1" destOrd="0" presId="urn:microsoft.com/office/officeart/2005/8/layout/list1"/>
    <dgm:cxn modelId="{6903BF66-A290-4E52-BC54-B36E4CDC0E38}" type="presParOf" srcId="{B2E203C4-53D9-4825-B9E4-C4F5509BDE86}" destId="{73A1C580-0E86-457C-8192-35DB399F23F2}" srcOrd="1" destOrd="0" presId="urn:microsoft.com/office/officeart/2005/8/layout/list1"/>
    <dgm:cxn modelId="{A02EDA9E-CF92-4E26-AB70-23C528918335}" type="presParOf" srcId="{B2E203C4-53D9-4825-B9E4-C4F5509BDE86}" destId="{CEF6681E-746D-4CAD-8EA6-A9073A1E24BE}" srcOrd="2" destOrd="0" presId="urn:microsoft.com/office/officeart/2005/8/layout/list1"/>
    <dgm:cxn modelId="{B9DE250F-15D3-49DF-A8BF-1F3CAB3F79CB}" type="presParOf" srcId="{B2E203C4-53D9-4825-B9E4-C4F5509BDE86}" destId="{E28448CF-D6B1-4A79-AD82-A7BE61E6F493}" srcOrd="3" destOrd="0" presId="urn:microsoft.com/office/officeart/2005/8/layout/list1"/>
    <dgm:cxn modelId="{93B68035-19A7-4D31-BA73-DBA541EC2037}" type="presParOf" srcId="{B2E203C4-53D9-4825-B9E4-C4F5509BDE86}" destId="{08BCC2E3-6305-43D9-BF06-17B14E767D08}" srcOrd="4" destOrd="0" presId="urn:microsoft.com/office/officeart/2005/8/layout/list1"/>
    <dgm:cxn modelId="{057E7737-E4B3-4564-99E0-874E94CDF32F}" type="presParOf" srcId="{08BCC2E3-6305-43D9-BF06-17B14E767D08}" destId="{A4846C66-6F0F-4B35-A012-9758B8BFD67C}" srcOrd="0" destOrd="0" presId="urn:microsoft.com/office/officeart/2005/8/layout/list1"/>
    <dgm:cxn modelId="{26A23C3E-4A9C-4EB3-B683-CB5ADA47954B}" type="presParOf" srcId="{08BCC2E3-6305-43D9-BF06-17B14E767D08}" destId="{DC0C04E6-CA20-41C2-8EDD-9E4B2AB8C77F}" srcOrd="1" destOrd="0" presId="urn:microsoft.com/office/officeart/2005/8/layout/list1"/>
    <dgm:cxn modelId="{BAB42916-6478-4B2D-9EAC-DEF43F529179}" type="presParOf" srcId="{B2E203C4-53D9-4825-B9E4-C4F5509BDE86}" destId="{9079ADEC-5384-41BE-83D8-47964B08A234}" srcOrd="5" destOrd="0" presId="urn:microsoft.com/office/officeart/2005/8/layout/list1"/>
    <dgm:cxn modelId="{8AF13476-706F-4473-A24A-2B32212B9106}" type="presParOf" srcId="{B2E203C4-53D9-4825-B9E4-C4F5509BDE86}" destId="{054AEB27-B159-4D57-AEBD-F10329A26D27}" srcOrd="6" destOrd="0" presId="urn:microsoft.com/office/officeart/2005/8/layout/list1"/>
    <dgm:cxn modelId="{FB1B343E-A60F-47E2-B428-6609670550B2}" type="presParOf" srcId="{B2E203C4-53D9-4825-B9E4-C4F5509BDE86}" destId="{28615264-8238-4B35-A23D-37E82459F71E}" srcOrd="7" destOrd="0" presId="urn:microsoft.com/office/officeart/2005/8/layout/list1"/>
    <dgm:cxn modelId="{19711A4F-E4EA-4C7B-AEFC-B3D7C51A15A2}" type="presParOf" srcId="{B2E203C4-53D9-4825-B9E4-C4F5509BDE86}" destId="{1FBCBCAB-5798-477D-83A4-CE17D9077541}" srcOrd="8" destOrd="0" presId="urn:microsoft.com/office/officeart/2005/8/layout/list1"/>
    <dgm:cxn modelId="{13E6AD15-E72F-4A1D-90BE-CFDD406AEF9C}" type="presParOf" srcId="{1FBCBCAB-5798-477D-83A4-CE17D9077541}" destId="{BCA7A5B0-ABD6-42B4-83DF-8122D8E25919}" srcOrd="0" destOrd="0" presId="urn:microsoft.com/office/officeart/2005/8/layout/list1"/>
    <dgm:cxn modelId="{0AA0686E-A082-46A1-961E-46B77CAA9DC0}" type="presParOf" srcId="{1FBCBCAB-5798-477D-83A4-CE17D9077541}" destId="{3DFB4F4B-2C07-4B8B-A699-F59616015FB7}" srcOrd="1" destOrd="0" presId="urn:microsoft.com/office/officeart/2005/8/layout/list1"/>
    <dgm:cxn modelId="{EAB8FA68-5D42-477B-88B3-65BC4089D538}" type="presParOf" srcId="{B2E203C4-53D9-4825-B9E4-C4F5509BDE86}" destId="{F2A4ABA8-3C07-456C-BD6A-802585BF3402}" srcOrd="9" destOrd="0" presId="urn:microsoft.com/office/officeart/2005/8/layout/list1"/>
    <dgm:cxn modelId="{6373A54C-096C-49C9-A6F8-782A8E514A50}" type="presParOf" srcId="{B2E203C4-53D9-4825-B9E4-C4F5509BDE86}" destId="{0E1BDD5F-6D13-41F3-982C-27C03C87E1F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CD3FA1-8A7C-4504-9792-95E360982D8C}"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3CC27222-ECBA-47A2-BE7A-34872A7B6672}">
      <dgm:prSet/>
      <dgm:spPr/>
      <dgm:t>
        <a:bodyPr/>
        <a:lstStyle/>
        <a:p>
          <a:r>
            <a:rPr lang="hr-HR"/>
            <a:t>Novi Zeland</a:t>
          </a:r>
          <a:r>
            <a:rPr lang="en-US"/>
            <a:t> VS New York</a:t>
          </a:r>
        </a:p>
      </dgm:t>
    </dgm:pt>
    <dgm:pt modelId="{837493A4-4166-4F2D-A722-AFEBCDF01DAE}" type="parTrans" cxnId="{18BAF0C6-7A0B-4776-8327-868CC65BF034}">
      <dgm:prSet/>
      <dgm:spPr/>
      <dgm:t>
        <a:bodyPr/>
        <a:lstStyle/>
        <a:p>
          <a:endParaRPr lang="en-US"/>
        </a:p>
      </dgm:t>
    </dgm:pt>
    <dgm:pt modelId="{80CDCDD6-842B-4EF8-AE74-AAABE1570540}" type="sibTrans" cxnId="{18BAF0C6-7A0B-4776-8327-868CC65BF034}">
      <dgm:prSet/>
      <dgm:spPr/>
      <dgm:t>
        <a:bodyPr/>
        <a:lstStyle/>
        <a:p>
          <a:endParaRPr lang="en-US"/>
        </a:p>
      </dgm:t>
    </dgm:pt>
    <dgm:pt modelId="{EB3CA3E8-A7FF-47C7-8767-C0913003CD29}">
      <dgm:prSet/>
      <dgm:spPr/>
      <dgm:t>
        <a:bodyPr/>
        <a:lstStyle/>
        <a:p>
          <a:r>
            <a:rPr lang="ru-RU"/>
            <a:t>Новая Зеландия </a:t>
          </a:r>
          <a:r>
            <a:rPr lang="es-ES"/>
            <a:t>VS </a:t>
          </a:r>
          <a:r>
            <a:rPr lang="ru-RU"/>
            <a:t>Нью-Йорк</a:t>
          </a:r>
          <a:endParaRPr lang="en-US"/>
        </a:p>
      </dgm:t>
    </dgm:pt>
    <dgm:pt modelId="{675DCEBB-A670-4C7E-83DA-5EB4C5D3484A}" type="parTrans" cxnId="{C8A3653B-139F-49DE-9A69-E64FC4E928EF}">
      <dgm:prSet/>
      <dgm:spPr/>
      <dgm:t>
        <a:bodyPr/>
        <a:lstStyle/>
        <a:p>
          <a:endParaRPr lang="en-US"/>
        </a:p>
      </dgm:t>
    </dgm:pt>
    <dgm:pt modelId="{10312965-E059-4CC1-81A5-AD8D8E64282A}" type="sibTrans" cxnId="{C8A3653B-139F-49DE-9A69-E64FC4E928EF}">
      <dgm:prSet/>
      <dgm:spPr/>
      <dgm:t>
        <a:bodyPr/>
        <a:lstStyle/>
        <a:p>
          <a:endParaRPr lang="en-US"/>
        </a:p>
      </dgm:t>
    </dgm:pt>
    <dgm:pt modelId="{E6402960-14A7-4951-9AEF-055373F3003E}">
      <dgm:prSet/>
      <dgm:spPr/>
      <dgm:t>
        <a:bodyPr/>
        <a:lstStyle/>
        <a:p>
          <a:r>
            <a:rPr lang="en-US"/>
            <a:t>How strong is it in Chinese?</a:t>
          </a:r>
        </a:p>
      </dgm:t>
    </dgm:pt>
    <dgm:pt modelId="{9E6D96A4-DC86-4A0F-BC4B-E12A161DEA68}" type="parTrans" cxnId="{C02DB7B1-D320-4EA2-B616-3195AF8E6612}">
      <dgm:prSet/>
      <dgm:spPr/>
      <dgm:t>
        <a:bodyPr/>
        <a:lstStyle/>
        <a:p>
          <a:endParaRPr lang="en-US"/>
        </a:p>
      </dgm:t>
    </dgm:pt>
    <dgm:pt modelId="{595C3892-27BD-4A10-886D-45CFE0346F9E}" type="sibTrans" cxnId="{C02DB7B1-D320-4EA2-B616-3195AF8E6612}">
      <dgm:prSet/>
      <dgm:spPr/>
      <dgm:t>
        <a:bodyPr/>
        <a:lstStyle/>
        <a:p>
          <a:endParaRPr lang="en-US"/>
        </a:p>
      </dgm:t>
    </dgm:pt>
    <dgm:pt modelId="{DE1F2A12-E313-40C6-9EF9-AEEDC44A3E3F}" type="pres">
      <dgm:prSet presAssocID="{48CD3FA1-8A7C-4504-9792-95E360982D8C}" presName="linear" presStyleCnt="0">
        <dgm:presLayoutVars>
          <dgm:animLvl val="lvl"/>
          <dgm:resizeHandles val="exact"/>
        </dgm:presLayoutVars>
      </dgm:prSet>
      <dgm:spPr/>
    </dgm:pt>
    <dgm:pt modelId="{A4A4AF75-2FAF-4491-B58D-1615EA22B026}" type="pres">
      <dgm:prSet presAssocID="{3CC27222-ECBA-47A2-BE7A-34872A7B6672}" presName="parentText" presStyleLbl="node1" presStyleIdx="0" presStyleCnt="3">
        <dgm:presLayoutVars>
          <dgm:chMax val="0"/>
          <dgm:bulletEnabled val="1"/>
        </dgm:presLayoutVars>
      </dgm:prSet>
      <dgm:spPr/>
    </dgm:pt>
    <dgm:pt modelId="{F22297E6-3054-4D81-9253-59172D72A25E}" type="pres">
      <dgm:prSet presAssocID="{80CDCDD6-842B-4EF8-AE74-AAABE1570540}" presName="spacer" presStyleCnt="0"/>
      <dgm:spPr/>
    </dgm:pt>
    <dgm:pt modelId="{9E9C2B47-BCCC-45EF-A976-8BF09F678836}" type="pres">
      <dgm:prSet presAssocID="{EB3CA3E8-A7FF-47C7-8767-C0913003CD29}" presName="parentText" presStyleLbl="node1" presStyleIdx="1" presStyleCnt="3">
        <dgm:presLayoutVars>
          <dgm:chMax val="0"/>
          <dgm:bulletEnabled val="1"/>
        </dgm:presLayoutVars>
      </dgm:prSet>
      <dgm:spPr/>
    </dgm:pt>
    <dgm:pt modelId="{0AC91E5C-F8C9-41F0-B554-1D1E0B5C9178}" type="pres">
      <dgm:prSet presAssocID="{10312965-E059-4CC1-81A5-AD8D8E64282A}" presName="spacer" presStyleCnt="0"/>
      <dgm:spPr/>
    </dgm:pt>
    <dgm:pt modelId="{8EAAD03C-857B-40A0-AA6A-33BC2F4B0B0C}" type="pres">
      <dgm:prSet presAssocID="{E6402960-14A7-4951-9AEF-055373F3003E}" presName="parentText" presStyleLbl="node1" presStyleIdx="2" presStyleCnt="3">
        <dgm:presLayoutVars>
          <dgm:chMax val="0"/>
          <dgm:bulletEnabled val="1"/>
        </dgm:presLayoutVars>
      </dgm:prSet>
      <dgm:spPr/>
    </dgm:pt>
  </dgm:ptLst>
  <dgm:cxnLst>
    <dgm:cxn modelId="{6C17A824-74D5-441C-AC00-13F5CF3D1FFB}" type="presOf" srcId="{48CD3FA1-8A7C-4504-9792-95E360982D8C}" destId="{DE1F2A12-E313-40C6-9EF9-AEEDC44A3E3F}" srcOrd="0" destOrd="0" presId="urn:microsoft.com/office/officeart/2005/8/layout/vList2"/>
    <dgm:cxn modelId="{C80E153A-B685-4D7A-8642-6A75D06C2234}" type="presOf" srcId="{E6402960-14A7-4951-9AEF-055373F3003E}" destId="{8EAAD03C-857B-40A0-AA6A-33BC2F4B0B0C}" srcOrd="0" destOrd="0" presId="urn:microsoft.com/office/officeart/2005/8/layout/vList2"/>
    <dgm:cxn modelId="{C8A3653B-139F-49DE-9A69-E64FC4E928EF}" srcId="{48CD3FA1-8A7C-4504-9792-95E360982D8C}" destId="{EB3CA3E8-A7FF-47C7-8767-C0913003CD29}" srcOrd="1" destOrd="0" parTransId="{675DCEBB-A670-4C7E-83DA-5EB4C5D3484A}" sibTransId="{10312965-E059-4CC1-81A5-AD8D8E64282A}"/>
    <dgm:cxn modelId="{C02DB7B1-D320-4EA2-B616-3195AF8E6612}" srcId="{48CD3FA1-8A7C-4504-9792-95E360982D8C}" destId="{E6402960-14A7-4951-9AEF-055373F3003E}" srcOrd="2" destOrd="0" parTransId="{9E6D96A4-DC86-4A0F-BC4B-E12A161DEA68}" sibTransId="{595C3892-27BD-4A10-886D-45CFE0346F9E}"/>
    <dgm:cxn modelId="{18BAF0C6-7A0B-4776-8327-868CC65BF034}" srcId="{48CD3FA1-8A7C-4504-9792-95E360982D8C}" destId="{3CC27222-ECBA-47A2-BE7A-34872A7B6672}" srcOrd="0" destOrd="0" parTransId="{837493A4-4166-4F2D-A722-AFEBCDF01DAE}" sibTransId="{80CDCDD6-842B-4EF8-AE74-AAABE1570540}"/>
    <dgm:cxn modelId="{9332F7D3-7FEA-4593-8437-AFE3AA0D24BA}" type="presOf" srcId="{EB3CA3E8-A7FF-47C7-8767-C0913003CD29}" destId="{9E9C2B47-BCCC-45EF-A976-8BF09F678836}" srcOrd="0" destOrd="0" presId="urn:microsoft.com/office/officeart/2005/8/layout/vList2"/>
    <dgm:cxn modelId="{67AD2BFE-B87B-4239-9EDF-C8EA3BE46FB8}" type="presOf" srcId="{3CC27222-ECBA-47A2-BE7A-34872A7B6672}" destId="{A4A4AF75-2FAF-4491-B58D-1615EA22B026}" srcOrd="0" destOrd="0" presId="urn:microsoft.com/office/officeart/2005/8/layout/vList2"/>
    <dgm:cxn modelId="{46EAAD20-3B70-4747-8B15-287A4F176262}" type="presParOf" srcId="{DE1F2A12-E313-40C6-9EF9-AEEDC44A3E3F}" destId="{A4A4AF75-2FAF-4491-B58D-1615EA22B026}" srcOrd="0" destOrd="0" presId="urn:microsoft.com/office/officeart/2005/8/layout/vList2"/>
    <dgm:cxn modelId="{1ABA11B7-66B2-4E83-A147-68216E39AE7B}" type="presParOf" srcId="{DE1F2A12-E313-40C6-9EF9-AEEDC44A3E3F}" destId="{F22297E6-3054-4D81-9253-59172D72A25E}" srcOrd="1" destOrd="0" presId="urn:microsoft.com/office/officeart/2005/8/layout/vList2"/>
    <dgm:cxn modelId="{47D8AE6F-159D-4FEA-9FAB-6494F7E7AD5F}" type="presParOf" srcId="{DE1F2A12-E313-40C6-9EF9-AEEDC44A3E3F}" destId="{9E9C2B47-BCCC-45EF-A976-8BF09F678836}" srcOrd="2" destOrd="0" presId="urn:microsoft.com/office/officeart/2005/8/layout/vList2"/>
    <dgm:cxn modelId="{7A932652-359F-4819-805C-4261E434FC8D}" type="presParOf" srcId="{DE1F2A12-E313-40C6-9EF9-AEEDC44A3E3F}" destId="{0AC91E5C-F8C9-41F0-B554-1D1E0B5C9178}" srcOrd="3" destOrd="0" presId="urn:microsoft.com/office/officeart/2005/8/layout/vList2"/>
    <dgm:cxn modelId="{DE3DAC6A-507E-4E8A-BB86-EFCFCB568671}" type="presParOf" srcId="{DE1F2A12-E313-40C6-9EF9-AEEDC44A3E3F}" destId="{8EAAD03C-857B-40A0-AA6A-33BC2F4B0B0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355BB5-110A-41FD-8518-A175108E4D16}"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42589262-23B6-4143-957D-890ABEACF9ED}">
      <dgm:prSet/>
      <dgm:spPr/>
      <dgm:t>
        <a:bodyPr/>
        <a:lstStyle/>
        <a:p>
          <a:r>
            <a:rPr lang="en-US"/>
            <a:t>The least likely to be semantically transformed</a:t>
          </a:r>
        </a:p>
      </dgm:t>
    </dgm:pt>
    <dgm:pt modelId="{6EF34764-E424-47EF-9BDC-1ECA72B7A66D}" type="parTrans" cxnId="{E6079B7B-50A3-4F40-A6CE-DD945415CB7F}">
      <dgm:prSet/>
      <dgm:spPr/>
      <dgm:t>
        <a:bodyPr/>
        <a:lstStyle/>
        <a:p>
          <a:endParaRPr lang="en-US"/>
        </a:p>
      </dgm:t>
    </dgm:pt>
    <dgm:pt modelId="{A402E189-C95C-453C-A795-F3A1D5407B44}" type="sibTrans" cxnId="{E6079B7B-50A3-4F40-A6CE-DD945415CB7F}">
      <dgm:prSet/>
      <dgm:spPr/>
      <dgm:t>
        <a:bodyPr/>
        <a:lstStyle/>
        <a:p>
          <a:endParaRPr lang="en-US"/>
        </a:p>
      </dgm:t>
    </dgm:pt>
    <dgm:pt modelId="{078E859D-2E37-4643-8ED5-DC4F9B3C9290}">
      <dgm:prSet/>
      <dgm:spPr/>
      <dgm:t>
        <a:bodyPr/>
        <a:lstStyle/>
        <a:p>
          <a:r>
            <a:rPr lang="en-US"/>
            <a:t>Two occurrences:</a:t>
          </a:r>
        </a:p>
      </dgm:t>
    </dgm:pt>
    <dgm:pt modelId="{9362C9DC-0978-4731-B941-4D83BF944F4A}" type="parTrans" cxnId="{A0F508BE-DD98-4669-9335-CC820E41B129}">
      <dgm:prSet/>
      <dgm:spPr/>
      <dgm:t>
        <a:bodyPr/>
        <a:lstStyle/>
        <a:p>
          <a:endParaRPr lang="en-US"/>
        </a:p>
      </dgm:t>
    </dgm:pt>
    <dgm:pt modelId="{C488DBF3-3439-4C6E-8E29-8CE0C5C154C4}" type="sibTrans" cxnId="{A0F508BE-DD98-4669-9335-CC820E41B129}">
      <dgm:prSet/>
      <dgm:spPr/>
      <dgm:t>
        <a:bodyPr/>
        <a:lstStyle/>
        <a:p>
          <a:endParaRPr lang="en-US"/>
        </a:p>
      </dgm:t>
    </dgm:pt>
    <dgm:pt modelId="{95726925-863A-4D4C-8E26-C2A326CF3C68}">
      <dgm:prSet/>
      <dgm:spPr/>
      <dgm:t>
        <a:bodyPr/>
        <a:lstStyle/>
        <a:p>
          <a:r>
            <a:rPr lang="ru-RU" dirty="0">
              <a:solidFill>
                <a:srgbClr val="FF0000"/>
              </a:solidFill>
            </a:rPr>
            <a:t>За</a:t>
          </a:r>
          <a:r>
            <a:rPr lang="ru-RU" dirty="0"/>
            <a:t>байкальск </a:t>
          </a:r>
          <a:r>
            <a:rPr lang="en-US" dirty="0"/>
            <a:t>&gt; </a:t>
          </a:r>
          <a:r>
            <a:rPr lang="zh-CN" dirty="0">
              <a:solidFill>
                <a:srgbClr val="FF0000"/>
              </a:solidFill>
            </a:rPr>
            <a:t>后</a:t>
          </a:r>
          <a:r>
            <a:rPr lang="en-US" dirty="0"/>
            <a:t>-</a:t>
          </a:r>
          <a:r>
            <a:rPr lang="zh-CN" dirty="0"/>
            <a:t>贝加尔斯克 </a:t>
          </a:r>
          <a:r>
            <a:rPr lang="en-US" dirty="0"/>
            <a:t>&gt; </a:t>
          </a:r>
          <a:r>
            <a:rPr lang="cs-CZ" dirty="0">
              <a:solidFill>
                <a:srgbClr val="FF0000"/>
              </a:solidFill>
            </a:rPr>
            <a:t>hòu</a:t>
          </a:r>
          <a:r>
            <a:rPr lang="en-US" dirty="0"/>
            <a:t> (behind) -</a:t>
          </a:r>
          <a:r>
            <a:rPr lang="cs-CZ" dirty="0"/>
            <a:t>bèijiā’ěrsīkè</a:t>
          </a:r>
          <a:endParaRPr lang="en-US" dirty="0"/>
        </a:p>
      </dgm:t>
    </dgm:pt>
    <dgm:pt modelId="{81674A11-8247-4A7E-B267-E24910F981FE}" type="parTrans" cxnId="{845C8B51-15BF-4DD0-9F96-A87712B763CF}">
      <dgm:prSet/>
      <dgm:spPr/>
      <dgm:t>
        <a:bodyPr/>
        <a:lstStyle/>
        <a:p>
          <a:endParaRPr lang="en-US"/>
        </a:p>
      </dgm:t>
    </dgm:pt>
    <dgm:pt modelId="{DF3BEEA2-E4B5-47E6-B296-03AEC1A06426}" type="sibTrans" cxnId="{845C8B51-15BF-4DD0-9F96-A87712B763CF}">
      <dgm:prSet/>
      <dgm:spPr/>
      <dgm:t>
        <a:bodyPr/>
        <a:lstStyle/>
        <a:p>
          <a:endParaRPr lang="en-US"/>
        </a:p>
      </dgm:t>
    </dgm:pt>
    <dgm:pt modelId="{4FF49469-0BD7-403E-8ACB-339923A2D51A}">
      <dgm:prSet/>
      <dgm:spPr/>
      <dgm:t>
        <a:bodyPr/>
        <a:lstStyle/>
        <a:p>
          <a:r>
            <a:rPr lang="ru-RU" dirty="0" err="1"/>
            <a:t>Ростов</a:t>
          </a:r>
          <a:r>
            <a:rPr lang="ru-RU" dirty="0">
              <a:solidFill>
                <a:srgbClr val="FF0000"/>
              </a:solidFill>
            </a:rPr>
            <a:t>-на-</a:t>
          </a:r>
          <a:r>
            <a:rPr lang="ru-RU" dirty="0"/>
            <a:t>Дону </a:t>
          </a:r>
          <a:r>
            <a:rPr lang="en-US" dirty="0"/>
            <a:t>&gt; </a:t>
          </a:r>
          <a:r>
            <a:rPr lang="zh-CN" dirty="0"/>
            <a:t>顿河</a:t>
          </a:r>
          <a:r>
            <a:rPr lang="zh-CN" dirty="0">
              <a:solidFill>
                <a:srgbClr val="FF0000"/>
              </a:solidFill>
            </a:rPr>
            <a:t>畔</a:t>
          </a:r>
          <a:r>
            <a:rPr lang="zh-CN" dirty="0"/>
            <a:t>罗斯托夫 </a:t>
          </a:r>
          <a:r>
            <a:rPr lang="en-US" dirty="0"/>
            <a:t>&gt; </a:t>
          </a:r>
          <a:r>
            <a:rPr lang="cs-CZ" dirty="0"/>
            <a:t>dùnhé </a:t>
          </a:r>
          <a:r>
            <a:rPr lang="cs-CZ" dirty="0">
              <a:solidFill>
                <a:srgbClr val="FF0000"/>
              </a:solidFill>
            </a:rPr>
            <a:t>pàn</a:t>
          </a:r>
          <a:r>
            <a:rPr lang="cs-CZ" dirty="0"/>
            <a:t> luósītuōfū</a:t>
          </a:r>
          <a:endParaRPr lang="en-US" dirty="0"/>
        </a:p>
      </dgm:t>
    </dgm:pt>
    <dgm:pt modelId="{E8EA5241-291B-4BDF-A238-65B24EDA0CF4}" type="parTrans" cxnId="{230CE964-27E7-4D91-9AD6-A05B922082E4}">
      <dgm:prSet/>
      <dgm:spPr/>
      <dgm:t>
        <a:bodyPr/>
        <a:lstStyle/>
        <a:p>
          <a:endParaRPr lang="en-US"/>
        </a:p>
      </dgm:t>
    </dgm:pt>
    <dgm:pt modelId="{0CF734B5-1683-48D5-B91E-74EC931A14FA}" type="sibTrans" cxnId="{230CE964-27E7-4D91-9AD6-A05B922082E4}">
      <dgm:prSet/>
      <dgm:spPr/>
      <dgm:t>
        <a:bodyPr/>
        <a:lstStyle/>
        <a:p>
          <a:endParaRPr lang="en-US"/>
        </a:p>
      </dgm:t>
    </dgm:pt>
    <dgm:pt modelId="{EABAE30B-EB26-4120-BA9A-2BACFB5742D0}" type="pres">
      <dgm:prSet presAssocID="{44355BB5-110A-41FD-8518-A175108E4D16}" presName="linear" presStyleCnt="0">
        <dgm:presLayoutVars>
          <dgm:dir/>
          <dgm:animLvl val="lvl"/>
          <dgm:resizeHandles val="exact"/>
        </dgm:presLayoutVars>
      </dgm:prSet>
      <dgm:spPr/>
    </dgm:pt>
    <dgm:pt modelId="{07096996-4BA7-4ADC-8B0B-ECCAE05C3983}" type="pres">
      <dgm:prSet presAssocID="{42589262-23B6-4143-957D-890ABEACF9ED}" presName="parentLin" presStyleCnt="0"/>
      <dgm:spPr/>
    </dgm:pt>
    <dgm:pt modelId="{C783ACBF-7BC1-499E-BBE1-0CB4A11CBC42}" type="pres">
      <dgm:prSet presAssocID="{42589262-23B6-4143-957D-890ABEACF9ED}" presName="parentLeftMargin" presStyleLbl="node1" presStyleIdx="0" presStyleCnt="2"/>
      <dgm:spPr/>
    </dgm:pt>
    <dgm:pt modelId="{E462C3EF-0ED7-4613-B4AB-9B059D00829F}" type="pres">
      <dgm:prSet presAssocID="{42589262-23B6-4143-957D-890ABEACF9ED}" presName="parentText" presStyleLbl="node1" presStyleIdx="0" presStyleCnt="2">
        <dgm:presLayoutVars>
          <dgm:chMax val="0"/>
          <dgm:bulletEnabled val="1"/>
        </dgm:presLayoutVars>
      </dgm:prSet>
      <dgm:spPr/>
    </dgm:pt>
    <dgm:pt modelId="{AC72582D-97E5-457C-8F30-150B52C7120C}" type="pres">
      <dgm:prSet presAssocID="{42589262-23B6-4143-957D-890ABEACF9ED}" presName="negativeSpace" presStyleCnt="0"/>
      <dgm:spPr/>
    </dgm:pt>
    <dgm:pt modelId="{00B3666F-6BEF-4995-ADEC-B4F3394158EF}" type="pres">
      <dgm:prSet presAssocID="{42589262-23B6-4143-957D-890ABEACF9ED}" presName="childText" presStyleLbl="conFgAcc1" presStyleIdx="0" presStyleCnt="2">
        <dgm:presLayoutVars>
          <dgm:bulletEnabled val="1"/>
        </dgm:presLayoutVars>
      </dgm:prSet>
      <dgm:spPr/>
    </dgm:pt>
    <dgm:pt modelId="{ABC3DFAC-DEA8-4B4E-81F2-40D91D9F0E7A}" type="pres">
      <dgm:prSet presAssocID="{A402E189-C95C-453C-A795-F3A1D5407B44}" presName="spaceBetweenRectangles" presStyleCnt="0"/>
      <dgm:spPr/>
    </dgm:pt>
    <dgm:pt modelId="{F90AFB15-FB5B-4175-8B8F-1FDEB90822EB}" type="pres">
      <dgm:prSet presAssocID="{078E859D-2E37-4643-8ED5-DC4F9B3C9290}" presName="parentLin" presStyleCnt="0"/>
      <dgm:spPr/>
    </dgm:pt>
    <dgm:pt modelId="{CCACA57C-33F5-4067-8E8E-23B96C7DA9B4}" type="pres">
      <dgm:prSet presAssocID="{078E859D-2E37-4643-8ED5-DC4F9B3C9290}" presName="parentLeftMargin" presStyleLbl="node1" presStyleIdx="0" presStyleCnt="2"/>
      <dgm:spPr/>
    </dgm:pt>
    <dgm:pt modelId="{B1E16BAD-747D-435C-B6A5-80804E03D999}" type="pres">
      <dgm:prSet presAssocID="{078E859D-2E37-4643-8ED5-DC4F9B3C9290}" presName="parentText" presStyleLbl="node1" presStyleIdx="1" presStyleCnt="2">
        <dgm:presLayoutVars>
          <dgm:chMax val="0"/>
          <dgm:bulletEnabled val="1"/>
        </dgm:presLayoutVars>
      </dgm:prSet>
      <dgm:spPr/>
    </dgm:pt>
    <dgm:pt modelId="{19829C6C-9023-44A0-893A-72ADD1EC08A8}" type="pres">
      <dgm:prSet presAssocID="{078E859D-2E37-4643-8ED5-DC4F9B3C9290}" presName="negativeSpace" presStyleCnt="0"/>
      <dgm:spPr/>
    </dgm:pt>
    <dgm:pt modelId="{D85F236B-99B4-48EB-BF78-28C4D3B23559}" type="pres">
      <dgm:prSet presAssocID="{078E859D-2E37-4643-8ED5-DC4F9B3C9290}" presName="childText" presStyleLbl="conFgAcc1" presStyleIdx="1" presStyleCnt="2">
        <dgm:presLayoutVars>
          <dgm:bulletEnabled val="1"/>
        </dgm:presLayoutVars>
      </dgm:prSet>
      <dgm:spPr/>
    </dgm:pt>
  </dgm:ptLst>
  <dgm:cxnLst>
    <dgm:cxn modelId="{44D98325-9703-4226-9505-96D1A9C571F7}" type="presOf" srcId="{4FF49469-0BD7-403E-8ACB-339923A2D51A}" destId="{D85F236B-99B4-48EB-BF78-28C4D3B23559}" srcOrd="0" destOrd="1" presId="urn:microsoft.com/office/officeart/2005/8/layout/list1"/>
    <dgm:cxn modelId="{230CE964-27E7-4D91-9AD6-A05B922082E4}" srcId="{078E859D-2E37-4643-8ED5-DC4F9B3C9290}" destId="{4FF49469-0BD7-403E-8ACB-339923A2D51A}" srcOrd="1" destOrd="0" parTransId="{E8EA5241-291B-4BDF-A238-65B24EDA0CF4}" sibTransId="{0CF734B5-1683-48D5-B91E-74EC931A14FA}"/>
    <dgm:cxn modelId="{8082E465-8E41-4072-A931-ABB885E5CCBB}" type="presOf" srcId="{078E859D-2E37-4643-8ED5-DC4F9B3C9290}" destId="{B1E16BAD-747D-435C-B6A5-80804E03D999}" srcOrd="1" destOrd="0" presId="urn:microsoft.com/office/officeart/2005/8/layout/list1"/>
    <dgm:cxn modelId="{845C8B51-15BF-4DD0-9F96-A87712B763CF}" srcId="{078E859D-2E37-4643-8ED5-DC4F9B3C9290}" destId="{95726925-863A-4D4C-8E26-C2A326CF3C68}" srcOrd="0" destOrd="0" parTransId="{81674A11-8247-4A7E-B267-E24910F981FE}" sibTransId="{DF3BEEA2-E4B5-47E6-B296-03AEC1A06426}"/>
    <dgm:cxn modelId="{B63A6557-D685-49CC-B717-44ADF28A09FA}" type="presOf" srcId="{078E859D-2E37-4643-8ED5-DC4F9B3C9290}" destId="{CCACA57C-33F5-4067-8E8E-23B96C7DA9B4}" srcOrd="0" destOrd="0" presId="urn:microsoft.com/office/officeart/2005/8/layout/list1"/>
    <dgm:cxn modelId="{E6079B7B-50A3-4F40-A6CE-DD945415CB7F}" srcId="{44355BB5-110A-41FD-8518-A175108E4D16}" destId="{42589262-23B6-4143-957D-890ABEACF9ED}" srcOrd="0" destOrd="0" parTransId="{6EF34764-E424-47EF-9BDC-1ECA72B7A66D}" sibTransId="{A402E189-C95C-453C-A795-F3A1D5407B44}"/>
    <dgm:cxn modelId="{BE8AA6A4-F240-4DAA-A90B-1496A2BB5C45}" type="presOf" srcId="{42589262-23B6-4143-957D-890ABEACF9ED}" destId="{E462C3EF-0ED7-4613-B4AB-9B059D00829F}" srcOrd="1" destOrd="0" presId="urn:microsoft.com/office/officeart/2005/8/layout/list1"/>
    <dgm:cxn modelId="{355810BB-7786-4D72-96CC-D2A0E52F2C2A}" type="presOf" srcId="{42589262-23B6-4143-957D-890ABEACF9ED}" destId="{C783ACBF-7BC1-499E-BBE1-0CB4A11CBC42}" srcOrd="0" destOrd="0" presId="urn:microsoft.com/office/officeart/2005/8/layout/list1"/>
    <dgm:cxn modelId="{A0F508BE-DD98-4669-9335-CC820E41B129}" srcId="{44355BB5-110A-41FD-8518-A175108E4D16}" destId="{078E859D-2E37-4643-8ED5-DC4F9B3C9290}" srcOrd="1" destOrd="0" parTransId="{9362C9DC-0978-4731-B941-4D83BF944F4A}" sibTransId="{C488DBF3-3439-4C6E-8E29-8CE0C5C154C4}"/>
    <dgm:cxn modelId="{423711D7-3A4F-428D-9DF9-B11DCFA77E33}" type="presOf" srcId="{44355BB5-110A-41FD-8518-A175108E4D16}" destId="{EABAE30B-EB26-4120-BA9A-2BACFB5742D0}" srcOrd="0" destOrd="0" presId="urn:microsoft.com/office/officeart/2005/8/layout/list1"/>
    <dgm:cxn modelId="{EED26FE0-69D1-40D9-AE3C-7F50985D4031}" type="presOf" srcId="{95726925-863A-4D4C-8E26-C2A326CF3C68}" destId="{D85F236B-99B4-48EB-BF78-28C4D3B23559}" srcOrd="0" destOrd="0" presId="urn:microsoft.com/office/officeart/2005/8/layout/list1"/>
    <dgm:cxn modelId="{632DEEE5-FECC-42DB-AB5B-F9AA4B4CF91A}" type="presParOf" srcId="{EABAE30B-EB26-4120-BA9A-2BACFB5742D0}" destId="{07096996-4BA7-4ADC-8B0B-ECCAE05C3983}" srcOrd="0" destOrd="0" presId="urn:microsoft.com/office/officeart/2005/8/layout/list1"/>
    <dgm:cxn modelId="{67F9C2FB-9A32-4DAB-98CC-B3F504A7B288}" type="presParOf" srcId="{07096996-4BA7-4ADC-8B0B-ECCAE05C3983}" destId="{C783ACBF-7BC1-499E-BBE1-0CB4A11CBC42}" srcOrd="0" destOrd="0" presId="urn:microsoft.com/office/officeart/2005/8/layout/list1"/>
    <dgm:cxn modelId="{CE9FC82E-BE38-454E-B7AB-B81597DB03E7}" type="presParOf" srcId="{07096996-4BA7-4ADC-8B0B-ECCAE05C3983}" destId="{E462C3EF-0ED7-4613-B4AB-9B059D00829F}" srcOrd="1" destOrd="0" presId="urn:microsoft.com/office/officeart/2005/8/layout/list1"/>
    <dgm:cxn modelId="{656C966E-5801-4F6A-AACC-CE78FD8A91AF}" type="presParOf" srcId="{EABAE30B-EB26-4120-BA9A-2BACFB5742D0}" destId="{AC72582D-97E5-457C-8F30-150B52C7120C}" srcOrd="1" destOrd="0" presId="urn:microsoft.com/office/officeart/2005/8/layout/list1"/>
    <dgm:cxn modelId="{79C1AC54-A3FC-4EAA-893C-492D218346A8}" type="presParOf" srcId="{EABAE30B-EB26-4120-BA9A-2BACFB5742D0}" destId="{00B3666F-6BEF-4995-ADEC-B4F3394158EF}" srcOrd="2" destOrd="0" presId="urn:microsoft.com/office/officeart/2005/8/layout/list1"/>
    <dgm:cxn modelId="{242050E9-7035-4AA3-A296-8333052B98A6}" type="presParOf" srcId="{EABAE30B-EB26-4120-BA9A-2BACFB5742D0}" destId="{ABC3DFAC-DEA8-4B4E-81F2-40D91D9F0E7A}" srcOrd="3" destOrd="0" presId="urn:microsoft.com/office/officeart/2005/8/layout/list1"/>
    <dgm:cxn modelId="{E86205E3-B5F5-489F-85E9-843BEAEADD0B}" type="presParOf" srcId="{EABAE30B-EB26-4120-BA9A-2BACFB5742D0}" destId="{F90AFB15-FB5B-4175-8B8F-1FDEB90822EB}" srcOrd="4" destOrd="0" presId="urn:microsoft.com/office/officeart/2005/8/layout/list1"/>
    <dgm:cxn modelId="{BD04FCD0-444E-4EFD-B193-75BF9115FE42}" type="presParOf" srcId="{F90AFB15-FB5B-4175-8B8F-1FDEB90822EB}" destId="{CCACA57C-33F5-4067-8E8E-23B96C7DA9B4}" srcOrd="0" destOrd="0" presId="urn:microsoft.com/office/officeart/2005/8/layout/list1"/>
    <dgm:cxn modelId="{E44E8260-6075-40CC-8F33-B53DBB674C67}" type="presParOf" srcId="{F90AFB15-FB5B-4175-8B8F-1FDEB90822EB}" destId="{B1E16BAD-747D-435C-B6A5-80804E03D999}" srcOrd="1" destOrd="0" presId="urn:microsoft.com/office/officeart/2005/8/layout/list1"/>
    <dgm:cxn modelId="{9FC8D3FE-555B-4A4F-A6C9-92C8BB90101A}" type="presParOf" srcId="{EABAE30B-EB26-4120-BA9A-2BACFB5742D0}" destId="{19829C6C-9023-44A0-893A-72ADD1EC08A8}" srcOrd="5" destOrd="0" presId="urn:microsoft.com/office/officeart/2005/8/layout/list1"/>
    <dgm:cxn modelId="{039FC376-03D2-422F-9371-738708B928FE}" type="presParOf" srcId="{EABAE30B-EB26-4120-BA9A-2BACFB5742D0}" destId="{D85F236B-99B4-48EB-BF78-28C4D3B2355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31B41-2F6C-4D9F-9962-9E58335CDB7C}">
      <dsp:nvSpPr>
        <dsp:cNvPr id="0" name=""/>
        <dsp:cNvSpPr/>
      </dsp:nvSpPr>
      <dsp:spPr>
        <a:xfrm>
          <a:off x="0" y="394402"/>
          <a:ext cx="10923105"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40FFC7-CA2D-4B2C-94E3-90CB83F0F593}">
      <dsp:nvSpPr>
        <dsp:cNvPr id="0" name=""/>
        <dsp:cNvSpPr/>
      </dsp:nvSpPr>
      <dsp:spPr>
        <a:xfrm>
          <a:off x="546155" y="99202"/>
          <a:ext cx="8390452"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007" tIns="0" rIns="289007" bIns="0" numCol="1" spcCol="1270" anchor="ctr" anchorCtr="0">
          <a:noAutofit/>
        </a:bodyPr>
        <a:lstStyle/>
        <a:p>
          <a:pPr marL="0" lvl="0" indent="0" algn="l" defTabSz="800100">
            <a:lnSpc>
              <a:spcPct val="90000"/>
            </a:lnSpc>
            <a:spcBef>
              <a:spcPct val="0"/>
            </a:spcBef>
            <a:spcAft>
              <a:spcPct val="35000"/>
            </a:spcAft>
            <a:buNone/>
          </a:pPr>
          <a:r>
            <a:rPr lang="en-US" sz="1800" kern="1200" dirty="0"/>
            <a:t>A big difference in phonetic inventories of the SAE languages and the Chinese</a:t>
          </a:r>
          <a:endParaRPr lang="ru-RU" sz="1800" kern="1200" dirty="0"/>
        </a:p>
      </dsp:txBody>
      <dsp:txXfrm>
        <a:off x="574976" y="128023"/>
        <a:ext cx="8332810" cy="532758"/>
      </dsp:txXfrm>
    </dsp:sp>
    <dsp:sp modelId="{2B5AF6D2-9411-4E99-ACF8-90AC90CB8FCA}">
      <dsp:nvSpPr>
        <dsp:cNvPr id="0" name=""/>
        <dsp:cNvSpPr/>
      </dsp:nvSpPr>
      <dsp:spPr>
        <a:xfrm flipH="1">
          <a:off x="0" y="1301603"/>
          <a:ext cx="166686"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E898F3-A0CB-405E-9EF0-E5253DCA4363}">
      <dsp:nvSpPr>
        <dsp:cNvPr id="0" name=""/>
        <dsp:cNvSpPr/>
      </dsp:nvSpPr>
      <dsp:spPr>
        <a:xfrm flipH="1">
          <a:off x="546155" y="1006402"/>
          <a:ext cx="43307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007" tIns="0" rIns="289007" bIns="0" numCol="1" spcCol="1270" anchor="ctr" anchorCtr="0">
          <a:noAutofit/>
        </a:bodyPr>
        <a:lstStyle/>
        <a:p>
          <a:pPr marL="0" lvl="0" indent="0" algn="l" defTabSz="889000">
            <a:lnSpc>
              <a:spcPct val="90000"/>
            </a:lnSpc>
            <a:spcBef>
              <a:spcPct val="0"/>
            </a:spcBef>
            <a:spcAft>
              <a:spcPct val="35000"/>
            </a:spcAft>
            <a:buNone/>
          </a:pPr>
          <a:endParaRPr lang="ru-RU" sz="2000" kern="1200" dirty="0"/>
        </a:p>
      </dsp:txBody>
      <dsp:txXfrm>
        <a:off x="567296" y="1027543"/>
        <a:ext cx="390797" cy="548118"/>
      </dsp:txXfrm>
    </dsp:sp>
    <dsp:sp modelId="{14A712DD-4190-4563-990B-4590D9F9C42C}">
      <dsp:nvSpPr>
        <dsp:cNvPr id="0" name=""/>
        <dsp:cNvSpPr/>
      </dsp:nvSpPr>
      <dsp:spPr>
        <a:xfrm flipH="1">
          <a:off x="0" y="2208803"/>
          <a:ext cx="1260198"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0E3E32-A1D5-4FA3-91E4-0C2DCA322458}">
      <dsp:nvSpPr>
        <dsp:cNvPr id="0" name=""/>
        <dsp:cNvSpPr/>
      </dsp:nvSpPr>
      <dsp:spPr>
        <a:xfrm>
          <a:off x="546155" y="1913603"/>
          <a:ext cx="35875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007" tIns="0" rIns="289007" bIns="0" numCol="1" spcCol="1270" anchor="ctr" anchorCtr="0">
          <a:noAutofit/>
        </a:bodyPr>
        <a:lstStyle/>
        <a:p>
          <a:pPr marL="0" lvl="0" indent="0" algn="l" defTabSz="889000">
            <a:lnSpc>
              <a:spcPct val="90000"/>
            </a:lnSpc>
            <a:spcBef>
              <a:spcPct val="0"/>
            </a:spcBef>
            <a:spcAft>
              <a:spcPct val="35000"/>
            </a:spcAft>
            <a:buNone/>
          </a:pPr>
          <a:endParaRPr lang="ru-RU" sz="2000" kern="1200" dirty="0"/>
        </a:p>
      </dsp:txBody>
      <dsp:txXfrm>
        <a:off x="563668" y="1931116"/>
        <a:ext cx="323732" cy="555374"/>
      </dsp:txXfrm>
    </dsp:sp>
    <dsp:sp modelId="{FFAAA1AE-1DC7-40CF-B658-C9748E1B5916}">
      <dsp:nvSpPr>
        <dsp:cNvPr id="0" name=""/>
        <dsp:cNvSpPr/>
      </dsp:nvSpPr>
      <dsp:spPr>
        <a:xfrm>
          <a:off x="0" y="3116003"/>
          <a:ext cx="10923105" cy="1323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7754" tIns="416560" rIns="84775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shí: </a:t>
          </a:r>
          <a:r>
            <a:rPr lang="zh-CN" sz="2000" kern="1200"/>
            <a:t>时 </a:t>
          </a:r>
          <a:r>
            <a:rPr lang="en-US" sz="2000" kern="1200"/>
            <a:t>(a while), </a:t>
          </a:r>
          <a:r>
            <a:rPr lang="zh-CN" sz="2000" kern="1200"/>
            <a:t>十 </a:t>
          </a:r>
          <a:r>
            <a:rPr lang="en-US" sz="2000" kern="1200"/>
            <a:t>(ten), </a:t>
          </a:r>
          <a:r>
            <a:rPr lang="zh-CN" sz="2000" kern="1200"/>
            <a:t>石</a:t>
          </a:r>
          <a:r>
            <a:rPr lang="en-US" sz="2000" kern="1200"/>
            <a:t> (stone)…</a:t>
          </a:r>
          <a:endParaRPr lang="ru-RU" sz="2000" kern="1200"/>
        </a:p>
        <a:p>
          <a:pPr marL="228600" lvl="1" indent="-228600" algn="l" defTabSz="889000">
            <a:lnSpc>
              <a:spcPct val="90000"/>
            </a:lnSpc>
            <a:spcBef>
              <a:spcPct val="0"/>
            </a:spcBef>
            <a:spcAft>
              <a:spcPct val="15000"/>
            </a:spcAft>
            <a:buChar char="•"/>
          </a:pPr>
          <a:r>
            <a:rPr lang="en-US" sz="2000" kern="1200"/>
            <a:t>shì: </a:t>
          </a:r>
          <a:r>
            <a:rPr lang="zh-CN" sz="2000" kern="1200"/>
            <a:t>是</a:t>
          </a:r>
          <a:r>
            <a:rPr lang="es-ES" sz="2000" kern="1200"/>
            <a:t> </a:t>
          </a:r>
          <a:r>
            <a:rPr lang="en-US" sz="2000" kern="1200"/>
            <a:t>(to be),</a:t>
          </a:r>
          <a:r>
            <a:rPr lang="zh-CN" sz="2000" kern="1200"/>
            <a:t> 市 </a:t>
          </a:r>
          <a:r>
            <a:rPr lang="en-US" sz="2000" kern="1200"/>
            <a:t>(town), </a:t>
          </a:r>
          <a:r>
            <a:rPr lang="zh-CN" sz="2000" kern="1200"/>
            <a:t>事 </a:t>
          </a:r>
          <a:r>
            <a:rPr lang="en-US" sz="2000" kern="1200"/>
            <a:t>(case), </a:t>
          </a:r>
          <a:r>
            <a:rPr lang="zh-CN" sz="2000" kern="1200"/>
            <a:t>试 </a:t>
          </a:r>
          <a:r>
            <a:rPr lang="en-US" sz="2000" kern="1200"/>
            <a:t>(to try),</a:t>
          </a:r>
          <a:r>
            <a:rPr lang="zh-CN" sz="2000" kern="1200"/>
            <a:t> 世 </a:t>
          </a:r>
          <a:r>
            <a:rPr lang="en-US" sz="2000" kern="1200"/>
            <a:t>(generation), </a:t>
          </a:r>
          <a:r>
            <a:rPr lang="zh-CN" sz="2000" kern="1200"/>
            <a:t>示 </a:t>
          </a:r>
          <a:r>
            <a:rPr lang="en-US" sz="2000" kern="1200"/>
            <a:t>(to demonstrate)…</a:t>
          </a:r>
          <a:endParaRPr lang="ru-RU" sz="2000" kern="1200"/>
        </a:p>
      </dsp:txBody>
      <dsp:txXfrm>
        <a:off x="0" y="3116003"/>
        <a:ext cx="10923105" cy="1323000"/>
      </dsp:txXfrm>
    </dsp:sp>
    <dsp:sp modelId="{759F9619-6555-4DAE-A5EC-F49D01AFE950}">
      <dsp:nvSpPr>
        <dsp:cNvPr id="0" name=""/>
        <dsp:cNvSpPr/>
      </dsp:nvSpPr>
      <dsp:spPr>
        <a:xfrm>
          <a:off x="546155" y="2820803"/>
          <a:ext cx="7646173"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007" tIns="0" rIns="289007" bIns="0" numCol="1" spcCol="1270" anchor="ctr" anchorCtr="0">
          <a:noAutofit/>
        </a:bodyPr>
        <a:lstStyle/>
        <a:p>
          <a:pPr marL="0" lvl="0" indent="0" algn="l" defTabSz="1066800">
            <a:lnSpc>
              <a:spcPct val="90000"/>
            </a:lnSpc>
            <a:spcBef>
              <a:spcPct val="0"/>
            </a:spcBef>
            <a:spcAft>
              <a:spcPct val="35000"/>
            </a:spcAft>
            <a:buNone/>
          </a:pPr>
          <a:r>
            <a:rPr lang="en-US" sz="2400" kern="1200" dirty="0"/>
            <a:t>A big level of homonymy in Chinese</a:t>
          </a:r>
          <a:endParaRPr lang="ru-RU" sz="2400" kern="1200" dirty="0"/>
        </a:p>
      </dsp:txBody>
      <dsp:txXfrm>
        <a:off x="574976" y="2849624"/>
        <a:ext cx="7588531"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90626-A643-4ADD-B3CE-FF6997A7C99E}">
      <dsp:nvSpPr>
        <dsp:cNvPr id="0" name=""/>
        <dsp:cNvSpPr/>
      </dsp:nvSpPr>
      <dsp:spPr>
        <a:xfrm>
          <a:off x="0" y="418619"/>
          <a:ext cx="6151562" cy="11907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437388" rIns="47743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Hidden Markov models</a:t>
          </a:r>
        </a:p>
        <a:p>
          <a:pPr marL="228600" lvl="1" indent="-228600" algn="l" defTabSz="933450">
            <a:lnSpc>
              <a:spcPct val="90000"/>
            </a:lnSpc>
            <a:spcBef>
              <a:spcPct val="0"/>
            </a:spcBef>
            <a:spcAft>
              <a:spcPct val="15000"/>
            </a:spcAft>
            <a:buChar char="•"/>
          </a:pPr>
          <a:r>
            <a:rPr lang="en-US" sz="2100" kern="1200"/>
            <a:t>Seq2Seq Neural networks</a:t>
          </a:r>
        </a:p>
      </dsp:txBody>
      <dsp:txXfrm>
        <a:off x="0" y="418619"/>
        <a:ext cx="6151562" cy="1190700"/>
      </dsp:txXfrm>
    </dsp:sp>
    <dsp:sp modelId="{618B854A-EBF5-4C8E-A221-D64B350ED5EB}">
      <dsp:nvSpPr>
        <dsp:cNvPr id="0" name=""/>
        <dsp:cNvSpPr/>
      </dsp:nvSpPr>
      <dsp:spPr>
        <a:xfrm>
          <a:off x="307578" y="108659"/>
          <a:ext cx="4306094" cy="6199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933450">
            <a:lnSpc>
              <a:spcPct val="90000"/>
            </a:lnSpc>
            <a:spcBef>
              <a:spcPct val="0"/>
            </a:spcBef>
            <a:spcAft>
              <a:spcPct val="35000"/>
            </a:spcAft>
            <a:buNone/>
          </a:pPr>
          <a:r>
            <a:rPr lang="en-US" sz="2100" kern="1200" dirty="0"/>
            <a:t>Implementation of the statistics in Chinese NLP algorithms</a:t>
          </a:r>
        </a:p>
      </dsp:txBody>
      <dsp:txXfrm>
        <a:off x="337840" y="138921"/>
        <a:ext cx="4245570" cy="559396"/>
      </dsp:txXfrm>
    </dsp:sp>
    <dsp:sp modelId="{11DF0077-C59A-4913-8A0A-4E961921515A}">
      <dsp:nvSpPr>
        <dsp:cNvPr id="0" name=""/>
        <dsp:cNvSpPr/>
      </dsp:nvSpPr>
      <dsp:spPr>
        <a:xfrm>
          <a:off x="0" y="2032680"/>
          <a:ext cx="6151562" cy="1554525"/>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437388" rIns="47743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BaiduPedia (</a:t>
          </a:r>
          <a:r>
            <a:rPr lang="zh-CN" sz="2100" kern="1200"/>
            <a:t>百度百科</a:t>
          </a:r>
          <a:r>
            <a:rPr lang="en-US" sz="2100" kern="1200"/>
            <a:t>) – bigger than Wikipedia in 5 European languages altogether</a:t>
          </a:r>
        </a:p>
        <a:p>
          <a:pPr marL="228600" lvl="1" indent="-228600" algn="l" defTabSz="933450">
            <a:lnSpc>
              <a:spcPct val="90000"/>
            </a:lnSpc>
            <a:spcBef>
              <a:spcPct val="0"/>
            </a:spcBef>
            <a:spcAft>
              <a:spcPct val="15000"/>
            </a:spcAft>
            <a:buChar char="•"/>
          </a:pPr>
          <a:r>
            <a:rPr lang="en-US" sz="2100" kern="1200"/>
            <a:t>More oriented on PRC</a:t>
          </a:r>
        </a:p>
      </dsp:txBody>
      <dsp:txXfrm>
        <a:off x="0" y="2032680"/>
        <a:ext cx="6151562" cy="1554525"/>
      </dsp:txXfrm>
    </dsp:sp>
    <dsp:sp modelId="{61843BE8-7FF5-43BC-8FBF-F067871ED1A5}">
      <dsp:nvSpPr>
        <dsp:cNvPr id="0" name=""/>
        <dsp:cNvSpPr/>
      </dsp:nvSpPr>
      <dsp:spPr>
        <a:xfrm>
          <a:off x="307578" y="1722720"/>
          <a:ext cx="4306094" cy="6199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933450">
            <a:lnSpc>
              <a:spcPct val="90000"/>
            </a:lnSpc>
            <a:spcBef>
              <a:spcPct val="0"/>
            </a:spcBef>
            <a:spcAft>
              <a:spcPct val="35000"/>
            </a:spcAft>
            <a:buNone/>
          </a:pPr>
          <a:r>
            <a:rPr lang="en-US" sz="2100" kern="1200"/>
            <a:t>Analysis of a bigger dataset</a:t>
          </a:r>
        </a:p>
      </dsp:txBody>
      <dsp:txXfrm>
        <a:off x="337840" y="1752982"/>
        <a:ext cx="4245570" cy="559396"/>
      </dsp:txXfrm>
    </dsp:sp>
    <dsp:sp modelId="{9DBCBBA5-9E39-41EE-AE75-C666D585FCCD}">
      <dsp:nvSpPr>
        <dsp:cNvPr id="0" name=""/>
        <dsp:cNvSpPr/>
      </dsp:nvSpPr>
      <dsp:spPr>
        <a:xfrm>
          <a:off x="0" y="4010565"/>
          <a:ext cx="6151562" cy="1157625"/>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437388" rIns="47743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Experts in these language are needed – we invite you to take part!</a:t>
          </a:r>
        </a:p>
      </dsp:txBody>
      <dsp:txXfrm>
        <a:off x="0" y="4010565"/>
        <a:ext cx="6151562" cy="1157625"/>
      </dsp:txXfrm>
    </dsp:sp>
    <dsp:sp modelId="{B83120A2-0F27-45EC-A4F7-BEC79A12FC32}">
      <dsp:nvSpPr>
        <dsp:cNvPr id="0" name=""/>
        <dsp:cNvSpPr/>
      </dsp:nvSpPr>
      <dsp:spPr>
        <a:xfrm>
          <a:off x="307578" y="3700605"/>
          <a:ext cx="4306094" cy="6199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933450">
            <a:lnSpc>
              <a:spcPct val="90000"/>
            </a:lnSpc>
            <a:spcBef>
              <a:spcPct val="0"/>
            </a:spcBef>
            <a:spcAft>
              <a:spcPct val="35000"/>
            </a:spcAft>
            <a:buNone/>
          </a:pPr>
          <a:r>
            <a:rPr lang="en-US" sz="2100" kern="1200"/>
            <a:t>conduct the same research on other European languages</a:t>
          </a:r>
        </a:p>
      </dsp:txBody>
      <dsp:txXfrm>
        <a:off x="337840" y="3730867"/>
        <a:ext cx="4245570" cy="5593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D8416-230C-41E4-BA9B-1837428E64D5}">
      <dsp:nvSpPr>
        <dsp:cNvPr id="0" name=""/>
        <dsp:cNvSpPr/>
      </dsp:nvSpPr>
      <dsp:spPr>
        <a:xfrm>
          <a:off x="0" y="19065"/>
          <a:ext cx="6151562" cy="16848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Dictionaries and grammar of Russian-Chinese pidgin (Perekhval’skaya 2008)</a:t>
          </a:r>
        </a:p>
      </dsp:txBody>
      <dsp:txXfrm>
        <a:off x="82245" y="101310"/>
        <a:ext cx="5987072" cy="1520310"/>
      </dsp:txXfrm>
    </dsp:sp>
    <dsp:sp modelId="{D960C93E-2283-4577-94DB-788BB115CE23}">
      <dsp:nvSpPr>
        <dsp:cNvPr id="0" name=""/>
        <dsp:cNvSpPr/>
      </dsp:nvSpPr>
      <dsp:spPr>
        <a:xfrm>
          <a:off x="0" y="1796025"/>
          <a:ext cx="6151562" cy="16848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Grammar of the Northern Chinese dialects (Zavyalova 1996)</a:t>
          </a:r>
        </a:p>
      </dsp:txBody>
      <dsp:txXfrm>
        <a:off x="82245" y="1878270"/>
        <a:ext cx="5987072" cy="1520310"/>
      </dsp:txXfrm>
    </dsp:sp>
    <dsp:sp modelId="{36035499-4590-490F-89B9-8F322EFB3772}">
      <dsp:nvSpPr>
        <dsp:cNvPr id="0" name=""/>
        <dsp:cNvSpPr/>
      </dsp:nvSpPr>
      <dsp:spPr>
        <a:xfrm>
          <a:off x="0" y="3572985"/>
          <a:ext cx="6151562" cy="16848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Dictionaries of the Northern Chinese dialects and of the modern Chinese</a:t>
          </a:r>
        </a:p>
      </dsp:txBody>
      <dsp:txXfrm>
        <a:off x="82245" y="3655230"/>
        <a:ext cx="5987072" cy="1520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AAC51-F65A-4A94-9B98-3139B794F08F}">
      <dsp:nvSpPr>
        <dsp:cNvPr id="0" name=""/>
        <dsp:cNvSpPr/>
      </dsp:nvSpPr>
      <dsp:spPr>
        <a:xfrm>
          <a:off x="0" y="465886"/>
          <a:ext cx="10281921" cy="1071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7991" tIns="354076" rIns="797991"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dirty="0"/>
            <a:t>本宪章不得认为授权联合国干涉在本质上属于任何国家国内管辖之事件，且并不要求会员国将该项事件依本宪章提请解决；但此项原则不妨碍第七章内执行办法之适用。</a:t>
          </a:r>
          <a:endParaRPr lang="en-US" sz="1700" kern="1200" dirty="0"/>
        </a:p>
      </dsp:txBody>
      <dsp:txXfrm>
        <a:off x="0" y="465886"/>
        <a:ext cx="10281921" cy="1071000"/>
      </dsp:txXfrm>
    </dsp:sp>
    <dsp:sp modelId="{24A38FDD-8E06-4B1F-A41F-195C6545F700}">
      <dsp:nvSpPr>
        <dsp:cNvPr id="0" name=""/>
        <dsp:cNvSpPr/>
      </dsp:nvSpPr>
      <dsp:spPr>
        <a:xfrm>
          <a:off x="514096" y="214966"/>
          <a:ext cx="7197344" cy="501840"/>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72042" tIns="0" rIns="272042" bIns="0" numCol="1" spcCol="1270" anchor="ctr" anchorCtr="0">
          <a:noAutofit/>
        </a:bodyPr>
        <a:lstStyle/>
        <a:p>
          <a:pPr marL="0" lvl="0" indent="0" algn="l" defTabSz="889000">
            <a:lnSpc>
              <a:spcPct val="90000"/>
            </a:lnSpc>
            <a:spcBef>
              <a:spcPct val="0"/>
            </a:spcBef>
            <a:spcAft>
              <a:spcPct val="35000"/>
            </a:spcAft>
            <a:buNone/>
          </a:pPr>
          <a:r>
            <a:rPr lang="en-US" sz="2000" kern="1200" dirty="0"/>
            <a:t>Absence of spaces between words</a:t>
          </a:r>
        </a:p>
      </dsp:txBody>
      <dsp:txXfrm>
        <a:off x="538594" y="239464"/>
        <a:ext cx="7148348" cy="452844"/>
      </dsp:txXfrm>
    </dsp:sp>
    <dsp:sp modelId="{6A2CB5D7-AA1F-47FF-A126-A263FB866734}">
      <dsp:nvSpPr>
        <dsp:cNvPr id="0" name=""/>
        <dsp:cNvSpPr/>
      </dsp:nvSpPr>
      <dsp:spPr>
        <a:xfrm>
          <a:off x="0" y="1879607"/>
          <a:ext cx="10281921" cy="7764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7991" tIns="354076" rIns="797991"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dirty="0"/>
            <a:t>马里 </a:t>
          </a:r>
          <a:r>
            <a:rPr lang="en-US" sz="1700" kern="1200" dirty="0"/>
            <a:t>(</a:t>
          </a:r>
          <a:r>
            <a:rPr lang="en-US" sz="1700" kern="1200" dirty="0" err="1"/>
            <a:t>mǎlǐ</a:t>
          </a:r>
          <a:r>
            <a:rPr lang="en-US" sz="1700" kern="1200" dirty="0"/>
            <a:t>) = “Horse mile/Inside horse” &gt; Mali (African country) / Mary (city in Turkmenistan)</a:t>
          </a:r>
        </a:p>
      </dsp:txBody>
      <dsp:txXfrm>
        <a:off x="0" y="1879607"/>
        <a:ext cx="10281921" cy="776475"/>
      </dsp:txXfrm>
    </dsp:sp>
    <dsp:sp modelId="{ED0574BC-72E8-467B-957F-73D824D505E7}">
      <dsp:nvSpPr>
        <dsp:cNvPr id="0" name=""/>
        <dsp:cNvSpPr/>
      </dsp:nvSpPr>
      <dsp:spPr>
        <a:xfrm>
          <a:off x="514096" y="1628687"/>
          <a:ext cx="7197344" cy="501840"/>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72042" tIns="0" rIns="272042" bIns="0" numCol="1" spcCol="1270" anchor="ctr" anchorCtr="0">
          <a:noAutofit/>
        </a:bodyPr>
        <a:lstStyle/>
        <a:p>
          <a:pPr marL="0" lvl="0" indent="0" algn="l" defTabSz="889000">
            <a:lnSpc>
              <a:spcPct val="90000"/>
            </a:lnSpc>
            <a:spcBef>
              <a:spcPct val="0"/>
            </a:spcBef>
            <a:spcAft>
              <a:spcPct val="35000"/>
            </a:spcAft>
            <a:buNone/>
          </a:pPr>
          <a:r>
            <a:rPr lang="en-US" sz="2000" kern="1200" dirty="0"/>
            <a:t>No set of symbols used specifically for the phonetic loanwords</a:t>
          </a:r>
        </a:p>
      </dsp:txBody>
      <dsp:txXfrm>
        <a:off x="538594" y="1653185"/>
        <a:ext cx="7148348" cy="452844"/>
      </dsp:txXfrm>
    </dsp:sp>
    <dsp:sp modelId="{64CD6BB7-3879-4740-B7E5-86CD011E88AB}">
      <dsp:nvSpPr>
        <dsp:cNvPr id="0" name=""/>
        <dsp:cNvSpPr/>
      </dsp:nvSpPr>
      <dsp:spPr>
        <a:xfrm>
          <a:off x="0" y="2998802"/>
          <a:ext cx="10281921" cy="11245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7991" tIns="354076" rIns="797991"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a:t>乐 </a:t>
          </a:r>
          <a:r>
            <a:rPr lang="en-US" sz="1700" kern="1200"/>
            <a:t>(yuè) = “music” / (lè) “happy”</a:t>
          </a:r>
        </a:p>
        <a:p>
          <a:pPr marL="171450" lvl="1" indent="-171450" algn="l" defTabSz="755650">
            <a:lnSpc>
              <a:spcPct val="90000"/>
            </a:lnSpc>
            <a:spcBef>
              <a:spcPct val="0"/>
            </a:spcBef>
            <a:spcAft>
              <a:spcPct val="15000"/>
            </a:spcAft>
            <a:buChar char="•"/>
          </a:pPr>
          <a:r>
            <a:rPr lang="zh-CN" sz="1700" kern="1200"/>
            <a:t>了 </a:t>
          </a:r>
          <a:r>
            <a:rPr lang="en-US" sz="1700" kern="1200"/>
            <a:t>(le) = PERF /</a:t>
          </a:r>
          <a:r>
            <a:rPr lang="zh-CN" sz="1700" kern="1200"/>
            <a:t> </a:t>
          </a:r>
          <a:r>
            <a:rPr lang="en-US" sz="1700" kern="1200"/>
            <a:t>(liǎo) = “to understand”</a:t>
          </a:r>
        </a:p>
      </dsp:txBody>
      <dsp:txXfrm>
        <a:off x="0" y="2998802"/>
        <a:ext cx="10281921" cy="1124550"/>
      </dsp:txXfrm>
    </dsp:sp>
    <dsp:sp modelId="{C7B6FD75-878A-4C50-A88E-E94B487907CD}">
      <dsp:nvSpPr>
        <dsp:cNvPr id="0" name=""/>
        <dsp:cNvSpPr/>
      </dsp:nvSpPr>
      <dsp:spPr>
        <a:xfrm>
          <a:off x="514096" y="2747882"/>
          <a:ext cx="7197344" cy="501840"/>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72042" tIns="0" rIns="272042" bIns="0" numCol="1" spcCol="1270" anchor="ctr" anchorCtr="0">
          <a:noAutofit/>
        </a:bodyPr>
        <a:lstStyle/>
        <a:p>
          <a:pPr marL="0" lvl="0" indent="0" algn="l" defTabSz="889000">
            <a:lnSpc>
              <a:spcPct val="90000"/>
            </a:lnSpc>
            <a:spcBef>
              <a:spcPct val="0"/>
            </a:spcBef>
            <a:spcAft>
              <a:spcPct val="35000"/>
            </a:spcAft>
            <a:buNone/>
          </a:pPr>
          <a:r>
            <a:rPr lang="en-US" sz="2000" kern="1200" dirty="0"/>
            <a:t>Ambiguity of the characters</a:t>
          </a:r>
        </a:p>
      </dsp:txBody>
      <dsp:txXfrm>
        <a:off x="538594" y="2772380"/>
        <a:ext cx="7148348"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D9871-1978-4658-BF16-7C66F0B125EC}">
      <dsp:nvSpPr>
        <dsp:cNvPr id="0" name=""/>
        <dsp:cNvSpPr/>
      </dsp:nvSpPr>
      <dsp:spPr>
        <a:xfrm>
          <a:off x="0" y="36411"/>
          <a:ext cx="8128000" cy="1208244"/>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u="sng" kern="1200" dirty="0"/>
            <a:t>Our Hypothesis:</a:t>
          </a:r>
          <a:endParaRPr lang="ru-RU" sz="3100" b="1" u="sng" kern="1200" dirty="0"/>
        </a:p>
      </dsp:txBody>
      <dsp:txXfrm>
        <a:off x="58982" y="95393"/>
        <a:ext cx="8010036" cy="1090280"/>
      </dsp:txXfrm>
    </dsp:sp>
    <dsp:sp modelId="{8CA8FCA9-FDA1-4800-BFA4-5EFA6580483A}">
      <dsp:nvSpPr>
        <dsp:cNvPr id="0" name=""/>
        <dsp:cNvSpPr/>
      </dsp:nvSpPr>
      <dsp:spPr>
        <a:xfrm>
          <a:off x="0" y="1333936"/>
          <a:ext cx="8128000" cy="1208244"/>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There is a particular pattern of transliteration for the Russian words in Chinese.</a:t>
          </a:r>
          <a:endParaRPr lang="ru-RU" sz="3100" kern="1200" dirty="0"/>
        </a:p>
      </dsp:txBody>
      <dsp:txXfrm>
        <a:off x="58982" y="1392918"/>
        <a:ext cx="8010036" cy="1090280"/>
      </dsp:txXfrm>
    </dsp:sp>
    <dsp:sp modelId="{4F329E07-B2D0-4CAB-91C7-1CC0BD5F7436}">
      <dsp:nvSpPr>
        <dsp:cNvPr id="0" name=""/>
        <dsp:cNvSpPr/>
      </dsp:nvSpPr>
      <dsp:spPr>
        <a:xfrm>
          <a:off x="0" y="2631460"/>
          <a:ext cx="8128000" cy="1208244"/>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u="sng" kern="1200" dirty="0"/>
            <a:t>Our Aim:</a:t>
          </a:r>
        </a:p>
      </dsp:txBody>
      <dsp:txXfrm>
        <a:off x="58982" y="2690442"/>
        <a:ext cx="8010036" cy="1090280"/>
      </dsp:txXfrm>
    </dsp:sp>
    <dsp:sp modelId="{EB9EC134-36D7-4B66-9FD8-4649A3D1E37D}">
      <dsp:nvSpPr>
        <dsp:cNvPr id="0" name=""/>
        <dsp:cNvSpPr/>
      </dsp:nvSpPr>
      <dsp:spPr>
        <a:xfrm>
          <a:off x="0" y="3928984"/>
          <a:ext cx="8128000" cy="1208244"/>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To find it!</a:t>
          </a:r>
          <a:endParaRPr lang="ru-RU" sz="3100" kern="1200" dirty="0"/>
        </a:p>
      </dsp:txBody>
      <dsp:txXfrm>
        <a:off x="58982" y="3987966"/>
        <a:ext cx="8010036" cy="1090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1BDA3-B6E8-482A-824B-E62950AFD6B7}">
      <dsp:nvSpPr>
        <dsp:cNvPr id="0" name=""/>
        <dsp:cNvSpPr/>
      </dsp:nvSpPr>
      <dsp:spPr>
        <a:xfrm>
          <a:off x="50" y="89823"/>
          <a:ext cx="4795093" cy="120670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Based on the study of the English, German and Italian loanword adaptation in Chinese (Miao 2005)</a:t>
          </a:r>
        </a:p>
      </dsp:txBody>
      <dsp:txXfrm>
        <a:off x="50" y="89823"/>
        <a:ext cx="4795093" cy="1206702"/>
      </dsp:txXfrm>
    </dsp:sp>
    <dsp:sp modelId="{0D16A3AB-84AD-474C-A0F5-F0BF3945FB18}">
      <dsp:nvSpPr>
        <dsp:cNvPr id="0" name=""/>
        <dsp:cNvSpPr/>
      </dsp:nvSpPr>
      <dsp:spPr>
        <a:xfrm>
          <a:off x="50" y="1296526"/>
          <a:ext cx="4795093" cy="171562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Alternation of consonant phonemes</a:t>
          </a:r>
        </a:p>
        <a:p>
          <a:pPr marL="228600" lvl="1" indent="-228600" algn="l" defTabSz="1111250">
            <a:lnSpc>
              <a:spcPct val="90000"/>
            </a:lnSpc>
            <a:spcBef>
              <a:spcPct val="0"/>
            </a:spcBef>
            <a:spcAft>
              <a:spcPct val="15000"/>
            </a:spcAft>
            <a:buChar char="•"/>
          </a:pPr>
          <a:r>
            <a:rPr lang="en-US" sz="2500" kern="1200" dirty="0"/>
            <a:t>Transformation of consonant clusters</a:t>
          </a:r>
        </a:p>
      </dsp:txBody>
      <dsp:txXfrm>
        <a:off x="50" y="1296526"/>
        <a:ext cx="4795093" cy="1715625"/>
      </dsp:txXfrm>
    </dsp:sp>
    <dsp:sp modelId="{B9AF9125-0711-4A7A-94B7-C66DDACA3736}">
      <dsp:nvSpPr>
        <dsp:cNvPr id="0" name=""/>
        <dsp:cNvSpPr/>
      </dsp:nvSpPr>
      <dsp:spPr>
        <a:xfrm>
          <a:off x="5364368" y="817702"/>
          <a:ext cx="4795093" cy="120670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Made in the Optimality Theory paradigm</a:t>
          </a:r>
        </a:p>
      </dsp:txBody>
      <dsp:txXfrm>
        <a:off x="5364368" y="817702"/>
        <a:ext cx="4795093" cy="1206702"/>
      </dsp:txXfrm>
    </dsp:sp>
    <dsp:sp modelId="{A53277B2-7459-45C8-B63E-8959DDEFE768}">
      <dsp:nvSpPr>
        <dsp:cNvPr id="0" name=""/>
        <dsp:cNvSpPr/>
      </dsp:nvSpPr>
      <dsp:spPr>
        <a:xfrm flipH="1" flipV="1">
          <a:off x="5591680" y="2472062"/>
          <a:ext cx="2263332" cy="173381"/>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821AC-5059-4723-9562-7D40120B875E}">
      <dsp:nvSpPr>
        <dsp:cNvPr id="0" name=""/>
        <dsp:cNvSpPr/>
      </dsp:nvSpPr>
      <dsp:spPr>
        <a:xfrm>
          <a:off x="0" y="113925"/>
          <a:ext cx="6151562" cy="115829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The Chinese-Russian pidgin can influence:</a:t>
          </a:r>
        </a:p>
      </dsp:txBody>
      <dsp:txXfrm>
        <a:off x="56543" y="170468"/>
        <a:ext cx="6038476" cy="1045213"/>
      </dsp:txXfrm>
    </dsp:sp>
    <dsp:sp modelId="{29753EB5-ED9F-4C18-ACE3-6A25FFD30517}">
      <dsp:nvSpPr>
        <dsp:cNvPr id="0" name=""/>
        <dsp:cNvSpPr/>
      </dsp:nvSpPr>
      <dsp:spPr>
        <a:xfrm>
          <a:off x="0" y="1272225"/>
          <a:ext cx="6151562"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1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The phonetic appearance of the exact “old” loanwords</a:t>
          </a:r>
        </a:p>
        <a:p>
          <a:pPr marL="228600" lvl="1" indent="-228600" algn="l" defTabSz="1022350">
            <a:lnSpc>
              <a:spcPct val="90000"/>
            </a:lnSpc>
            <a:spcBef>
              <a:spcPct val="0"/>
            </a:spcBef>
            <a:spcAft>
              <a:spcPct val="20000"/>
            </a:spcAft>
            <a:buChar char="•"/>
          </a:pPr>
          <a:r>
            <a:rPr lang="en-US" sz="2300" kern="1200"/>
            <a:t>The phonetic adaptation strategy for the new Russian loanwords</a:t>
          </a:r>
        </a:p>
      </dsp:txBody>
      <dsp:txXfrm>
        <a:off x="0" y="1272225"/>
        <a:ext cx="6151562" cy="1366200"/>
      </dsp:txXfrm>
    </dsp:sp>
    <dsp:sp modelId="{4C44B9DA-2461-4DBB-B73D-C5902215A4D7}">
      <dsp:nvSpPr>
        <dsp:cNvPr id="0" name=""/>
        <dsp:cNvSpPr/>
      </dsp:nvSpPr>
      <dsp:spPr>
        <a:xfrm>
          <a:off x="0" y="2638425"/>
          <a:ext cx="6151562" cy="115829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We can state it if:</a:t>
          </a:r>
        </a:p>
      </dsp:txBody>
      <dsp:txXfrm>
        <a:off x="56543" y="2694968"/>
        <a:ext cx="6038476" cy="1045213"/>
      </dsp:txXfrm>
    </dsp:sp>
    <dsp:sp modelId="{49C27AD3-0ED0-4057-94BC-6375DC6D670A}">
      <dsp:nvSpPr>
        <dsp:cNvPr id="0" name=""/>
        <dsp:cNvSpPr/>
      </dsp:nvSpPr>
      <dsp:spPr>
        <a:xfrm>
          <a:off x="0" y="3796725"/>
          <a:ext cx="6151562"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1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The phonetic adaptation differs from the usual Chinese one</a:t>
          </a:r>
        </a:p>
        <a:p>
          <a:pPr marL="228600" lvl="1" indent="-228600" algn="l" defTabSz="1022350">
            <a:lnSpc>
              <a:spcPct val="90000"/>
            </a:lnSpc>
            <a:spcBef>
              <a:spcPct val="0"/>
            </a:spcBef>
            <a:spcAft>
              <a:spcPct val="20000"/>
            </a:spcAft>
            <a:buChar char="•"/>
          </a:pPr>
          <a:r>
            <a:rPr lang="en-US" sz="2300" kern="1200"/>
            <a:t>The phonetic adaptation is made according to the dialect phonology</a:t>
          </a:r>
        </a:p>
      </dsp:txBody>
      <dsp:txXfrm>
        <a:off x="0" y="3796725"/>
        <a:ext cx="6151562" cy="1366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63222-D3C0-4CDB-9E07-E60A615A3843}">
      <dsp:nvSpPr>
        <dsp:cNvPr id="0" name=""/>
        <dsp:cNvSpPr/>
      </dsp:nvSpPr>
      <dsp:spPr>
        <a:xfrm>
          <a:off x="0" y="400147"/>
          <a:ext cx="6151562" cy="163215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The majority of the dialectal features from the standard Chinese is not observed in the loanwords</a:t>
          </a:r>
        </a:p>
      </dsp:txBody>
      <dsp:txXfrm>
        <a:off x="79675" y="479822"/>
        <a:ext cx="5992212" cy="1472800"/>
      </dsp:txXfrm>
    </dsp:sp>
    <dsp:sp modelId="{2687B1B0-EF63-4FAE-B5D4-07C877DC5798}">
      <dsp:nvSpPr>
        <dsp:cNvPr id="0" name=""/>
        <dsp:cNvSpPr/>
      </dsp:nvSpPr>
      <dsp:spPr>
        <a:xfrm>
          <a:off x="0" y="2121577"/>
          <a:ext cx="6151562" cy="163215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If it is, it can be usually explained by the OT assumptions:</a:t>
          </a:r>
        </a:p>
      </dsp:txBody>
      <dsp:txXfrm>
        <a:off x="79675" y="2201252"/>
        <a:ext cx="5992212" cy="1472800"/>
      </dsp:txXfrm>
    </dsp:sp>
    <dsp:sp modelId="{D9FE4FA8-24BD-4185-8E9A-D32F1001075E}">
      <dsp:nvSpPr>
        <dsp:cNvPr id="0" name=""/>
        <dsp:cNvSpPr/>
      </dsp:nvSpPr>
      <dsp:spPr>
        <a:xfrm>
          <a:off x="0" y="3753727"/>
          <a:ext cx="6151562" cy="1122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1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zh-CN" sz="2400" kern="1200"/>
            <a:t>哈拉嗦 </a:t>
          </a:r>
          <a:r>
            <a:rPr lang="en-US" sz="2400" kern="1200"/>
            <a:t>hālāsuó instead of halaʂuo – predicted by the variation within one MANNER type</a:t>
          </a:r>
        </a:p>
      </dsp:txBody>
      <dsp:txXfrm>
        <a:off x="0" y="3753727"/>
        <a:ext cx="6151562" cy="1122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6681E-746D-4CAD-8EA6-A9073A1E24BE}">
      <dsp:nvSpPr>
        <dsp:cNvPr id="0" name=""/>
        <dsp:cNvSpPr/>
      </dsp:nvSpPr>
      <dsp:spPr>
        <a:xfrm>
          <a:off x="0" y="441705"/>
          <a:ext cx="6151562" cy="60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A2AB3D-0BD2-45EF-B6B1-0D62026CB194}">
      <dsp:nvSpPr>
        <dsp:cNvPr id="0" name=""/>
        <dsp:cNvSpPr/>
      </dsp:nvSpPr>
      <dsp:spPr>
        <a:xfrm>
          <a:off x="307578" y="87465"/>
          <a:ext cx="4306094"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66800">
            <a:lnSpc>
              <a:spcPct val="90000"/>
            </a:lnSpc>
            <a:spcBef>
              <a:spcPct val="0"/>
            </a:spcBef>
            <a:spcAft>
              <a:spcPct val="35000"/>
            </a:spcAft>
            <a:buNone/>
          </a:pPr>
          <a:r>
            <a:rPr lang="cs-CZ" sz="2400" kern="1200"/>
            <a:t>One syllable</a:t>
          </a:r>
          <a:endParaRPr lang="en-US" sz="2400" kern="1200"/>
        </a:p>
      </dsp:txBody>
      <dsp:txXfrm>
        <a:off x="342163" y="122050"/>
        <a:ext cx="4236924" cy="639310"/>
      </dsp:txXfrm>
    </dsp:sp>
    <dsp:sp modelId="{054AEB27-B159-4D57-AEBD-F10329A26D27}">
      <dsp:nvSpPr>
        <dsp:cNvPr id="0" name=""/>
        <dsp:cNvSpPr/>
      </dsp:nvSpPr>
      <dsp:spPr>
        <a:xfrm>
          <a:off x="0" y="1530345"/>
          <a:ext cx="6151562" cy="60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0C04E6-CA20-41C2-8EDD-9E4B2AB8C77F}">
      <dsp:nvSpPr>
        <dsp:cNvPr id="0" name=""/>
        <dsp:cNvSpPr/>
      </dsp:nvSpPr>
      <dsp:spPr>
        <a:xfrm>
          <a:off x="307578" y="1176105"/>
          <a:ext cx="4306094"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66800">
            <a:lnSpc>
              <a:spcPct val="90000"/>
            </a:lnSpc>
            <a:spcBef>
              <a:spcPct val="0"/>
            </a:spcBef>
            <a:spcAft>
              <a:spcPct val="35000"/>
            </a:spcAft>
            <a:buNone/>
          </a:pPr>
          <a:r>
            <a:rPr lang="cs-CZ" sz="2400" kern="1200"/>
            <a:t>In the end of the word</a:t>
          </a:r>
          <a:endParaRPr lang="en-US" sz="2400" kern="1200"/>
        </a:p>
      </dsp:txBody>
      <dsp:txXfrm>
        <a:off x="342163" y="1210690"/>
        <a:ext cx="4236924" cy="639310"/>
      </dsp:txXfrm>
    </dsp:sp>
    <dsp:sp modelId="{0E1BDD5F-6D13-41F3-982C-27C03C87E1FA}">
      <dsp:nvSpPr>
        <dsp:cNvPr id="0" name=""/>
        <dsp:cNvSpPr/>
      </dsp:nvSpPr>
      <dsp:spPr>
        <a:xfrm>
          <a:off x="0" y="2618985"/>
          <a:ext cx="6151562" cy="2570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499872" rIns="477430" bIns="170688" numCol="1" spcCol="1270" anchor="t" anchorCtr="0">
          <a:noAutofit/>
        </a:bodyPr>
        <a:lstStyle/>
        <a:p>
          <a:pPr marL="228600" lvl="1" indent="-228600" algn="l" defTabSz="1066800">
            <a:lnSpc>
              <a:spcPct val="90000"/>
            </a:lnSpc>
            <a:spcBef>
              <a:spcPct val="0"/>
            </a:spcBef>
            <a:spcAft>
              <a:spcPct val="15000"/>
            </a:spcAft>
            <a:buChar char="•"/>
          </a:pPr>
          <a:r>
            <a:rPr lang="zh-CN" sz="2400" kern="1200" dirty="0"/>
            <a:t>伏尔加</a:t>
          </a:r>
          <a:r>
            <a:rPr lang="zh-CN" sz="2400" kern="1200" dirty="0">
              <a:solidFill>
                <a:srgbClr val="FF0000"/>
              </a:solidFill>
            </a:rPr>
            <a:t>河</a:t>
          </a:r>
          <a:r>
            <a:rPr lang="zh-CN" sz="2400" kern="1200" dirty="0"/>
            <a:t> </a:t>
          </a:r>
          <a:r>
            <a:rPr lang="en-US" sz="2400" kern="1200" dirty="0" err="1"/>
            <a:t>fú’ěrjiā</a:t>
          </a:r>
          <a:r>
            <a:rPr lang="en-US" sz="2400" kern="1200" dirty="0"/>
            <a:t> </a:t>
          </a:r>
          <a:r>
            <a:rPr lang="en-US" sz="2400" kern="1200" dirty="0" err="1">
              <a:solidFill>
                <a:srgbClr val="FF0000"/>
              </a:solidFill>
            </a:rPr>
            <a:t>hé</a:t>
          </a:r>
          <a:endParaRPr lang="en-US" sz="2400" kern="1200" dirty="0">
            <a:solidFill>
              <a:srgbClr val="FF0000"/>
            </a:solidFill>
          </a:endParaRPr>
        </a:p>
        <a:p>
          <a:pPr marL="228600" lvl="1" indent="-228600" algn="l" defTabSz="1066800">
            <a:lnSpc>
              <a:spcPct val="90000"/>
            </a:lnSpc>
            <a:spcBef>
              <a:spcPct val="0"/>
            </a:spcBef>
            <a:spcAft>
              <a:spcPct val="15000"/>
            </a:spcAft>
            <a:buChar char="•"/>
          </a:pPr>
          <a:r>
            <a:rPr lang="zh-CN" sz="2400" kern="1200" dirty="0"/>
            <a:t>奥涅加</a:t>
          </a:r>
          <a:r>
            <a:rPr lang="zh-CN" sz="2400" kern="1200" dirty="0">
              <a:solidFill>
                <a:srgbClr val="FF0000"/>
              </a:solidFill>
            </a:rPr>
            <a:t>湖</a:t>
          </a:r>
          <a:r>
            <a:rPr lang="zh-CN" sz="2400" kern="1200" dirty="0"/>
            <a:t> </a:t>
          </a:r>
          <a:r>
            <a:rPr lang="en-US" sz="2400" kern="1200" dirty="0" err="1"/>
            <a:t>àonièjiā</a:t>
          </a:r>
          <a:r>
            <a:rPr lang="zh-CN" sz="2400" kern="1200" dirty="0"/>
            <a:t> </a:t>
          </a:r>
          <a:r>
            <a:rPr lang="en-US" sz="2400" kern="1200" dirty="0" err="1">
              <a:solidFill>
                <a:srgbClr val="FF0000"/>
              </a:solidFill>
            </a:rPr>
            <a:t>hú</a:t>
          </a:r>
          <a:endParaRPr lang="en-US" sz="2400" kern="1200" dirty="0">
            <a:solidFill>
              <a:srgbClr val="FF0000"/>
            </a:solidFill>
          </a:endParaRPr>
        </a:p>
        <a:p>
          <a:pPr marL="228600" lvl="1" indent="-228600" algn="l" defTabSz="1066800">
            <a:lnSpc>
              <a:spcPct val="90000"/>
            </a:lnSpc>
            <a:spcBef>
              <a:spcPct val="0"/>
            </a:spcBef>
            <a:spcAft>
              <a:spcPct val="15000"/>
            </a:spcAft>
            <a:buChar char="•"/>
          </a:pPr>
          <a:r>
            <a:rPr lang="zh-CN" sz="2400" kern="1200" dirty="0"/>
            <a:t>萨哈林</a:t>
          </a:r>
          <a:r>
            <a:rPr lang="zh-CN" sz="2400" kern="1200" dirty="0">
              <a:solidFill>
                <a:srgbClr val="FF0000"/>
              </a:solidFill>
            </a:rPr>
            <a:t>岛</a:t>
          </a:r>
          <a:r>
            <a:rPr lang="zh-CN" sz="2400" kern="1200" dirty="0"/>
            <a:t> </a:t>
          </a:r>
          <a:r>
            <a:rPr lang="en-US" sz="2400" kern="1200" dirty="0" err="1"/>
            <a:t>sàhālín</a:t>
          </a:r>
          <a:r>
            <a:rPr lang="zh-CN" sz="2400" kern="1200" dirty="0"/>
            <a:t> </a:t>
          </a:r>
          <a:r>
            <a:rPr lang="en-US" sz="2400" kern="1200" dirty="0" err="1">
              <a:solidFill>
                <a:srgbClr val="FF0000"/>
              </a:solidFill>
            </a:rPr>
            <a:t>dǎo</a:t>
          </a:r>
          <a:endParaRPr lang="en-US" sz="2400" kern="1200" dirty="0">
            <a:solidFill>
              <a:srgbClr val="FF0000"/>
            </a:solidFill>
          </a:endParaRPr>
        </a:p>
        <a:p>
          <a:pPr marL="228600" lvl="1" indent="-228600" algn="l" defTabSz="1066800">
            <a:lnSpc>
              <a:spcPct val="90000"/>
            </a:lnSpc>
            <a:spcBef>
              <a:spcPct val="0"/>
            </a:spcBef>
            <a:spcAft>
              <a:spcPct val="15000"/>
            </a:spcAft>
            <a:buChar char="•"/>
          </a:pPr>
          <a:r>
            <a:rPr lang="zh-CN" sz="2400" kern="1200" dirty="0"/>
            <a:t>弗拉基米尔</a:t>
          </a:r>
          <a:r>
            <a:rPr lang="zh-CN" sz="2400" kern="1200" dirty="0">
              <a:solidFill>
                <a:srgbClr val="FF0000"/>
              </a:solidFill>
            </a:rPr>
            <a:t>市</a:t>
          </a:r>
          <a:r>
            <a:rPr lang="zh-CN" sz="2400" kern="1200" dirty="0"/>
            <a:t> </a:t>
          </a:r>
          <a:r>
            <a:rPr lang="en-US" sz="2400" kern="1200" dirty="0" err="1"/>
            <a:t>fúlājīmǐ’ěr</a:t>
          </a:r>
          <a:r>
            <a:rPr lang="zh-CN" sz="2400" kern="1200" dirty="0"/>
            <a:t> </a:t>
          </a:r>
          <a:r>
            <a:rPr lang="en-US" sz="2400" kern="1200" dirty="0" err="1">
              <a:solidFill>
                <a:srgbClr val="FF0000"/>
              </a:solidFill>
            </a:rPr>
            <a:t>shì</a:t>
          </a:r>
          <a:endParaRPr lang="en-US" sz="2400" kern="1200" dirty="0">
            <a:solidFill>
              <a:srgbClr val="FF0000"/>
            </a:solidFill>
          </a:endParaRPr>
        </a:p>
      </dsp:txBody>
      <dsp:txXfrm>
        <a:off x="0" y="2618985"/>
        <a:ext cx="6151562" cy="2570400"/>
      </dsp:txXfrm>
    </dsp:sp>
    <dsp:sp modelId="{3DFB4F4B-2C07-4B8B-A699-F59616015FB7}">
      <dsp:nvSpPr>
        <dsp:cNvPr id="0" name=""/>
        <dsp:cNvSpPr/>
      </dsp:nvSpPr>
      <dsp:spPr>
        <a:xfrm>
          <a:off x="307578" y="2264745"/>
          <a:ext cx="4306094"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66800">
            <a:lnSpc>
              <a:spcPct val="90000"/>
            </a:lnSpc>
            <a:spcBef>
              <a:spcPct val="0"/>
            </a:spcBef>
            <a:spcAft>
              <a:spcPct val="35000"/>
            </a:spcAft>
            <a:buNone/>
          </a:pPr>
          <a:r>
            <a:rPr lang="cs-CZ" sz="2400" kern="1200"/>
            <a:t>No classifiers for personal names</a:t>
          </a:r>
          <a:endParaRPr lang="en-US" sz="2400" kern="1200"/>
        </a:p>
      </dsp:txBody>
      <dsp:txXfrm>
        <a:off x="342163" y="2299330"/>
        <a:ext cx="4236924"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4AF75-2FAF-4491-B58D-1615EA22B026}">
      <dsp:nvSpPr>
        <dsp:cNvPr id="0" name=""/>
        <dsp:cNvSpPr/>
      </dsp:nvSpPr>
      <dsp:spPr>
        <a:xfrm>
          <a:off x="0" y="29752"/>
          <a:ext cx="6151562" cy="1658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hr-HR" sz="4200" kern="1200"/>
            <a:t>Novi Zeland</a:t>
          </a:r>
          <a:r>
            <a:rPr lang="en-US" sz="4200" kern="1200"/>
            <a:t> VS New York</a:t>
          </a:r>
        </a:p>
      </dsp:txBody>
      <dsp:txXfrm>
        <a:off x="80960" y="110712"/>
        <a:ext cx="5989642" cy="1496554"/>
      </dsp:txXfrm>
    </dsp:sp>
    <dsp:sp modelId="{9E9C2B47-BCCC-45EF-A976-8BF09F678836}">
      <dsp:nvSpPr>
        <dsp:cNvPr id="0" name=""/>
        <dsp:cNvSpPr/>
      </dsp:nvSpPr>
      <dsp:spPr>
        <a:xfrm>
          <a:off x="0" y="1809187"/>
          <a:ext cx="6151562" cy="1658474"/>
        </a:xfrm>
        <a:prstGeom prst="roundRect">
          <a:avLst/>
        </a:prstGeom>
        <a:solidFill>
          <a:schemeClr val="accent4">
            <a:hueOff val="-993763"/>
            <a:satOff val="1804"/>
            <a:lumOff val="-647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ru-RU" sz="4200" kern="1200"/>
            <a:t>Новая Зеландия </a:t>
          </a:r>
          <a:r>
            <a:rPr lang="es-ES" sz="4200" kern="1200"/>
            <a:t>VS </a:t>
          </a:r>
          <a:r>
            <a:rPr lang="ru-RU" sz="4200" kern="1200"/>
            <a:t>Нью-Йорк</a:t>
          </a:r>
          <a:endParaRPr lang="en-US" sz="4200" kern="1200"/>
        </a:p>
      </dsp:txBody>
      <dsp:txXfrm>
        <a:off x="80960" y="1890147"/>
        <a:ext cx="5989642" cy="1496554"/>
      </dsp:txXfrm>
    </dsp:sp>
    <dsp:sp modelId="{8EAAD03C-857B-40A0-AA6A-33BC2F4B0B0C}">
      <dsp:nvSpPr>
        <dsp:cNvPr id="0" name=""/>
        <dsp:cNvSpPr/>
      </dsp:nvSpPr>
      <dsp:spPr>
        <a:xfrm>
          <a:off x="0" y="3588622"/>
          <a:ext cx="6151562" cy="1658474"/>
        </a:xfrm>
        <a:prstGeom prst="roundRect">
          <a:avLst/>
        </a:prstGeom>
        <a:solidFill>
          <a:schemeClr val="accent4">
            <a:hueOff val="-1987526"/>
            <a:satOff val="3607"/>
            <a:lumOff val="-129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How strong is it in Chinese?</a:t>
          </a:r>
        </a:p>
      </dsp:txBody>
      <dsp:txXfrm>
        <a:off x="80960" y="3669582"/>
        <a:ext cx="5989642" cy="1496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3666F-6BEF-4995-ADEC-B4F3394158EF}">
      <dsp:nvSpPr>
        <dsp:cNvPr id="0" name=""/>
        <dsp:cNvSpPr/>
      </dsp:nvSpPr>
      <dsp:spPr>
        <a:xfrm>
          <a:off x="0" y="392873"/>
          <a:ext cx="10261599"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62C3EF-0ED7-4613-B4AB-9B059D00829F}">
      <dsp:nvSpPr>
        <dsp:cNvPr id="0" name=""/>
        <dsp:cNvSpPr/>
      </dsp:nvSpPr>
      <dsp:spPr>
        <a:xfrm>
          <a:off x="513080" y="38633"/>
          <a:ext cx="7183120" cy="708480"/>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71505" tIns="0" rIns="271505" bIns="0" numCol="1" spcCol="1270" anchor="ctr" anchorCtr="0">
          <a:noAutofit/>
        </a:bodyPr>
        <a:lstStyle/>
        <a:p>
          <a:pPr marL="0" lvl="0" indent="0" algn="l" defTabSz="1066800">
            <a:lnSpc>
              <a:spcPct val="90000"/>
            </a:lnSpc>
            <a:spcBef>
              <a:spcPct val="0"/>
            </a:spcBef>
            <a:spcAft>
              <a:spcPct val="35000"/>
            </a:spcAft>
            <a:buNone/>
          </a:pPr>
          <a:r>
            <a:rPr lang="en-US" sz="2400" kern="1200"/>
            <a:t>The least likely to be semantically transformed</a:t>
          </a:r>
        </a:p>
      </dsp:txBody>
      <dsp:txXfrm>
        <a:off x="547665" y="73218"/>
        <a:ext cx="7113950" cy="639310"/>
      </dsp:txXfrm>
    </dsp:sp>
    <dsp:sp modelId="{D85F236B-99B4-48EB-BF78-28C4D3B23559}">
      <dsp:nvSpPr>
        <dsp:cNvPr id="0" name=""/>
        <dsp:cNvSpPr/>
      </dsp:nvSpPr>
      <dsp:spPr>
        <a:xfrm>
          <a:off x="0" y="1481513"/>
          <a:ext cx="10261599"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6414" tIns="499872" rIns="796414" bIns="170688" numCol="1" spcCol="1270" anchor="t" anchorCtr="0">
          <a:noAutofit/>
        </a:bodyPr>
        <a:lstStyle/>
        <a:p>
          <a:pPr marL="228600" lvl="1" indent="-228600" algn="l" defTabSz="1066800">
            <a:lnSpc>
              <a:spcPct val="90000"/>
            </a:lnSpc>
            <a:spcBef>
              <a:spcPct val="0"/>
            </a:spcBef>
            <a:spcAft>
              <a:spcPct val="15000"/>
            </a:spcAft>
            <a:buChar char="•"/>
          </a:pPr>
          <a:r>
            <a:rPr lang="ru-RU" sz="2400" kern="1200" dirty="0">
              <a:solidFill>
                <a:srgbClr val="FF0000"/>
              </a:solidFill>
            </a:rPr>
            <a:t>За</a:t>
          </a:r>
          <a:r>
            <a:rPr lang="ru-RU" sz="2400" kern="1200" dirty="0"/>
            <a:t>байкальск </a:t>
          </a:r>
          <a:r>
            <a:rPr lang="en-US" sz="2400" kern="1200" dirty="0"/>
            <a:t>&gt; </a:t>
          </a:r>
          <a:r>
            <a:rPr lang="zh-CN" sz="2400" kern="1200" dirty="0">
              <a:solidFill>
                <a:srgbClr val="FF0000"/>
              </a:solidFill>
            </a:rPr>
            <a:t>后</a:t>
          </a:r>
          <a:r>
            <a:rPr lang="en-US" sz="2400" kern="1200" dirty="0"/>
            <a:t>-</a:t>
          </a:r>
          <a:r>
            <a:rPr lang="zh-CN" sz="2400" kern="1200" dirty="0"/>
            <a:t>贝加尔斯克 </a:t>
          </a:r>
          <a:r>
            <a:rPr lang="en-US" sz="2400" kern="1200" dirty="0"/>
            <a:t>&gt; </a:t>
          </a:r>
          <a:r>
            <a:rPr lang="cs-CZ" sz="2400" kern="1200" dirty="0">
              <a:solidFill>
                <a:srgbClr val="FF0000"/>
              </a:solidFill>
            </a:rPr>
            <a:t>hòu</a:t>
          </a:r>
          <a:r>
            <a:rPr lang="en-US" sz="2400" kern="1200" dirty="0"/>
            <a:t> (behind) -</a:t>
          </a:r>
          <a:r>
            <a:rPr lang="cs-CZ" sz="2400" kern="1200" dirty="0"/>
            <a:t>bèijiā’ěrsīkè</a:t>
          </a:r>
          <a:endParaRPr lang="en-US" sz="2400" kern="1200" dirty="0"/>
        </a:p>
        <a:p>
          <a:pPr marL="228600" lvl="1" indent="-228600" algn="l" defTabSz="1066800">
            <a:lnSpc>
              <a:spcPct val="90000"/>
            </a:lnSpc>
            <a:spcBef>
              <a:spcPct val="0"/>
            </a:spcBef>
            <a:spcAft>
              <a:spcPct val="15000"/>
            </a:spcAft>
            <a:buChar char="•"/>
          </a:pPr>
          <a:r>
            <a:rPr lang="ru-RU" sz="2400" kern="1200" dirty="0" err="1"/>
            <a:t>Ростов</a:t>
          </a:r>
          <a:r>
            <a:rPr lang="ru-RU" sz="2400" kern="1200" dirty="0">
              <a:solidFill>
                <a:srgbClr val="FF0000"/>
              </a:solidFill>
            </a:rPr>
            <a:t>-на-</a:t>
          </a:r>
          <a:r>
            <a:rPr lang="ru-RU" sz="2400" kern="1200" dirty="0"/>
            <a:t>Дону </a:t>
          </a:r>
          <a:r>
            <a:rPr lang="en-US" sz="2400" kern="1200" dirty="0"/>
            <a:t>&gt; </a:t>
          </a:r>
          <a:r>
            <a:rPr lang="zh-CN" sz="2400" kern="1200" dirty="0"/>
            <a:t>顿河</a:t>
          </a:r>
          <a:r>
            <a:rPr lang="zh-CN" sz="2400" kern="1200" dirty="0">
              <a:solidFill>
                <a:srgbClr val="FF0000"/>
              </a:solidFill>
            </a:rPr>
            <a:t>畔</a:t>
          </a:r>
          <a:r>
            <a:rPr lang="zh-CN" sz="2400" kern="1200" dirty="0"/>
            <a:t>罗斯托夫 </a:t>
          </a:r>
          <a:r>
            <a:rPr lang="en-US" sz="2400" kern="1200" dirty="0"/>
            <a:t>&gt; </a:t>
          </a:r>
          <a:r>
            <a:rPr lang="cs-CZ" sz="2400" kern="1200" dirty="0"/>
            <a:t>dùnhé </a:t>
          </a:r>
          <a:r>
            <a:rPr lang="cs-CZ" sz="2400" kern="1200" dirty="0">
              <a:solidFill>
                <a:srgbClr val="FF0000"/>
              </a:solidFill>
            </a:rPr>
            <a:t>pàn</a:t>
          </a:r>
          <a:r>
            <a:rPr lang="cs-CZ" sz="2400" kern="1200" dirty="0"/>
            <a:t> luósītuōfū</a:t>
          </a:r>
          <a:endParaRPr lang="en-US" sz="2400" kern="1200" dirty="0"/>
        </a:p>
      </dsp:txBody>
      <dsp:txXfrm>
        <a:off x="0" y="1481513"/>
        <a:ext cx="10261599" cy="1587600"/>
      </dsp:txXfrm>
    </dsp:sp>
    <dsp:sp modelId="{B1E16BAD-747D-435C-B6A5-80804E03D999}">
      <dsp:nvSpPr>
        <dsp:cNvPr id="0" name=""/>
        <dsp:cNvSpPr/>
      </dsp:nvSpPr>
      <dsp:spPr>
        <a:xfrm>
          <a:off x="513080" y="1127274"/>
          <a:ext cx="7183120" cy="708480"/>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71505" tIns="0" rIns="271505" bIns="0" numCol="1" spcCol="1270" anchor="ctr" anchorCtr="0">
          <a:noAutofit/>
        </a:bodyPr>
        <a:lstStyle/>
        <a:p>
          <a:pPr marL="0" lvl="0" indent="0" algn="l" defTabSz="1066800">
            <a:lnSpc>
              <a:spcPct val="90000"/>
            </a:lnSpc>
            <a:spcBef>
              <a:spcPct val="0"/>
            </a:spcBef>
            <a:spcAft>
              <a:spcPct val="35000"/>
            </a:spcAft>
            <a:buNone/>
          </a:pPr>
          <a:r>
            <a:rPr lang="en-US" sz="2400" kern="1200"/>
            <a:t>Two occurrences:</a:t>
          </a:r>
        </a:p>
      </dsp:txBody>
      <dsp:txXfrm>
        <a:off x="547665" y="1161859"/>
        <a:ext cx="711395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8751C-D32F-42FA-8A7B-81A5D32C26F6}" type="datetimeFigureOut">
              <a:rPr lang="ru-RU" smtClean="0"/>
              <a:t>23.05.2019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3B11B-18F5-4703-8F14-79DFA765A028}" type="slidenum">
              <a:rPr lang="ru-RU" smtClean="0"/>
              <a:t>‹#›</a:t>
            </a:fld>
            <a:endParaRPr lang="ru-RU"/>
          </a:p>
        </p:txBody>
      </p:sp>
    </p:spTree>
    <p:extLst>
      <p:ext uri="{BB962C8B-B14F-4D97-AF65-F5344CB8AC3E}">
        <p14:creationId xmlns:p14="http://schemas.microsoft.com/office/powerpoint/2010/main" val="178847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8E3B11B-18F5-4703-8F14-79DFA765A028}" type="slidenum">
              <a:rPr lang="ru-RU" smtClean="0"/>
              <a:t>46</a:t>
            </a:fld>
            <a:endParaRPr lang="ru-RU"/>
          </a:p>
        </p:txBody>
      </p:sp>
    </p:spTree>
    <p:extLst>
      <p:ext uri="{BB962C8B-B14F-4D97-AF65-F5344CB8AC3E}">
        <p14:creationId xmlns:p14="http://schemas.microsoft.com/office/powerpoint/2010/main" val="117671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E3067DC-7C7B-4870-851A-731F87B7C08C}" type="datetime1">
              <a:rPr lang="ru-RU" smtClean="0"/>
              <a:t>23.05.2019</a:t>
            </a:fld>
            <a:endParaRPr lang="ru-RU"/>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908B4C2-66BF-493E-A4A2-20618A00625B}" type="slidenum">
              <a:rPr lang="ru-RU" smtClean="0"/>
              <a:t>‹#›</a:t>
            </a:fld>
            <a:endParaRPr lang="ru-RU"/>
          </a:p>
        </p:txBody>
      </p:sp>
    </p:spTree>
    <p:extLst>
      <p:ext uri="{BB962C8B-B14F-4D97-AF65-F5344CB8AC3E}">
        <p14:creationId xmlns:p14="http://schemas.microsoft.com/office/powerpoint/2010/main" val="347256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738E252-87CF-4413-ACDF-2AE482FA35D3}" type="datetime1">
              <a:rPr lang="ru-RU" smtClean="0"/>
              <a:t>23.05.2019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08B4C2-66BF-493E-A4A2-20618A00625B}" type="slidenum">
              <a:rPr lang="ru-RU" smtClean="0"/>
              <a:t>‹#›</a:t>
            </a:fld>
            <a:endParaRPr lang="ru-RU"/>
          </a:p>
        </p:txBody>
      </p:sp>
    </p:spTree>
    <p:extLst>
      <p:ext uri="{BB962C8B-B14F-4D97-AF65-F5344CB8AC3E}">
        <p14:creationId xmlns:p14="http://schemas.microsoft.com/office/powerpoint/2010/main" val="367884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B3D203D-72B5-4264-9511-037EDC2E406F}" type="datetime1">
              <a:rPr lang="ru-RU" smtClean="0"/>
              <a:t>23.05.2019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08B4C2-66BF-493E-A4A2-20618A00625B}" type="slidenum">
              <a:rPr lang="ru-RU" smtClean="0"/>
              <a:t>‹#›</a:t>
            </a:fld>
            <a:endParaRPr lang="ru-RU"/>
          </a:p>
        </p:txBody>
      </p:sp>
    </p:spTree>
    <p:extLst>
      <p:ext uri="{BB962C8B-B14F-4D97-AF65-F5344CB8AC3E}">
        <p14:creationId xmlns:p14="http://schemas.microsoft.com/office/powerpoint/2010/main" val="345875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8CEB793-BBA0-4942-BBBD-53864EC4A3D6}" type="datetime1">
              <a:rPr lang="ru-RU" smtClean="0"/>
              <a:t>23.05.2019</a:t>
            </a:fld>
            <a:endParaRPr lang="ru-RU"/>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D908B4C2-66BF-493E-A4A2-20618A00625B}" type="slidenum">
              <a:rPr lang="ru-RU" smtClean="0"/>
              <a:t>‹#›</a:t>
            </a:fld>
            <a:endParaRPr lang="ru-RU"/>
          </a:p>
        </p:txBody>
      </p:sp>
    </p:spTree>
    <p:extLst>
      <p:ext uri="{BB962C8B-B14F-4D97-AF65-F5344CB8AC3E}">
        <p14:creationId xmlns:p14="http://schemas.microsoft.com/office/powerpoint/2010/main" val="81725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011FA67-C6FA-41AE-AAF6-6128BE05AE1B}" type="datetime1">
              <a:rPr lang="ru-RU" smtClean="0"/>
              <a:t>23.05.2019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08B4C2-66BF-493E-A4A2-20618A00625B}" type="slidenum">
              <a:rPr lang="ru-RU" smtClean="0"/>
              <a:t>‹#›</a:t>
            </a:fld>
            <a:endParaRPr lang="ru-RU"/>
          </a:p>
        </p:txBody>
      </p:sp>
    </p:spTree>
    <p:extLst>
      <p:ext uri="{BB962C8B-B14F-4D97-AF65-F5344CB8AC3E}">
        <p14:creationId xmlns:p14="http://schemas.microsoft.com/office/powerpoint/2010/main" val="144196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0EC2CC2A-490C-48B2-AF81-F0CDF7AD8380}" type="datetime1">
              <a:rPr lang="ru-RU" smtClean="0"/>
              <a:t>23.05.2019</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D908B4C2-66BF-493E-A4A2-20618A00625B}" type="slidenum">
              <a:rPr lang="ru-RU" smtClean="0"/>
              <a:t>‹#›</a:t>
            </a:fld>
            <a:endParaRPr lang="ru-RU"/>
          </a:p>
        </p:txBody>
      </p:sp>
    </p:spTree>
    <p:extLst>
      <p:ext uri="{BB962C8B-B14F-4D97-AF65-F5344CB8AC3E}">
        <p14:creationId xmlns:p14="http://schemas.microsoft.com/office/powerpoint/2010/main" val="327314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FA196E75-E675-45FF-A2FF-B9C3541C8553}" type="datetime1">
              <a:rPr lang="ru-RU" smtClean="0"/>
              <a:t>23.05.2019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908B4C2-66BF-493E-A4A2-20618A00625B}"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6862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DFBF902-E578-4B1E-963E-4E0D88277F18}" type="datetime1">
              <a:rPr lang="ru-RU" smtClean="0"/>
              <a:t>23.05.2019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908B4C2-66BF-493E-A4A2-20618A00625B}" type="slidenum">
              <a:rPr lang="ru-RU" smtClean="0"/>
              <a:t>‹#›</a:t>
            </a:fld>
            <a:endParaRPr lang="ru-RU"/>
          </a:p>
        </p:txBody>
      </p:sp>
    </p:spTree>
    <p:extLst>
      <p:ext uri="{BB962C8B-B14F-4D97-AF65-F5344CB8AC3E}">
        <p14:creationId xmlns:p14="http://schemas.microsoft.com/office/powerpoint/2010/main" val="400834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9F444-1F3A-4862-AB62-162824B5429E}" type="datetime1">
              <a:rPr lang="ru-RU" smtClean="0"/>
              <a:t>23.05.2019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908B4C2-66BF-493E-A4A2-20618A00625B}" type="slidenum">
              <a:rPr lang="ru-RU" smtClean="0"/>
              <a:t>‹#›</a:t>
            </a:fld>
            <a:endParaRPr lang="ru-RU"/>
          </a:p>
        </p:txBody>
      </p:sp>
    </p:spTree>
    <p:extLst>
      <p:ext uri="{BB962C8B-B14F-4D97-AF65-F5344CB8AC3E}">
        <p14:creationId xmlns:p14="http://schemas.microsoft.com/office/powerpoint/2010/main" val="256168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6BE6F9E7-85F1-42D1-B9AE-366DF8D5E363}" type="datetime1">
              <a:rPr lang="ru-RU" smtClean="0"/>
              <a:t>23.05.2019</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ru-RU"/>
          </a:p>
        </p:txBody>
      </p:sp>
      <p:sp>
        <p:nvSpPr>
          <p:cNvPr id="11" name="Slide Number Placeholder 10"/>
          <p:cNvSpPr>
            <a:spLocks noGrp="1"/>
          </p:cNvSpPr>
          <p:nvPr>
            <p:ph type="sldNum" sz="quarter" idx="12"/>
          </p:nvPr>
        </p:nvSpPr>
        <p:spPr/>
        <p:txBody>
          <a:bodyPr/>
          <a:lstStyle/>
          <a:p>
            <a:fld id="{D908B4C2-66BF-493E-A4A2-20618A00625B}" type="slidenum">
              <a:rPr lang="ru-RU" smtClean="0"/>
              <a:t>‹#›</a:t>
            </a:fld>
            <a:endParaRPr lang="ru-RU"/>
          </a:p>
        </p:txBody>
      </p:sp>
    </p:spTree>
    <p:extLst>
      <p:ext uri="{BB962C8B-B14F-4D97-AF65-F5344CB8AC3E}">
        <p14:creationId xmlns:p14="http://schemas.microsoft.com/office/powerpoint/2010/main" val="256173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4AC7ABB-59D6-4B6D-858D-2B3704B7B697}" type="datetime1">
              <a:rPr lang="ru-RU" smtClean="0"/>
              <a:t>23.05.2019</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ru-RU"/>
          </a:p>
        </p:txBody>
      </p:sp>
      <p:sp>
        <p:nvSpPr>
          <p:cNvPr id="10" name="Slide Number Placeholder 9"/>
          <p:cNvSpPr>
            <a:spLocks noGrp="1"/>
          </p:cNvSpPr>
          <p:nvPr>
            <p:ph type="sldNum" sz="quarter" idx="12"/>
          </p:nvPr>
        </p:nvSpPr>
        <p:spPr/>
        <p:txBody>
          <a:bodyPr/>
          <a:lstStyle/>
          <a:p>
            <a:fld id="{D908B4C2-66BF-493E-A4A2-20618A00625B}" type="slidenum">
              <a:rPr lang="ru-RU" smtClean="0"/>
              <a:t>‹#›</a:t>
            </a:fld>
            <a:endParaRPr lang="ru-RU"/>
          </a:p>
        </p:txBody>
      </p:sp>
    </p:spTree>
    <p:extLst>
      <p:ext uri="{BB962C8B-B14F-4D97-AF65-F5344CB8AC3E}">
        <p14:creationId xmlns:p14="http://schemas.microsoft.com/office/powerpoint/2010/main" val="322173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8843405-DA5A-48B6-95C4-58C5C9BA234F}" type="datetime1">
              <a:rPr lang="ru-RU" smtClean="0"/>
              <a:t>23.05.2019</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908B4C2-66BF-493E-A4A2-20618A00625B}" type="slidenum">
              <a:rPr lang="ru-RU" smtClean="0"/>
              <a:pPr/>
              <a:t>‹#›</a:t>
            </a:fld>
            <a:endParaRPr lang="ru-RU" dirty="0"/>
          </a:p>
        </p:txBody>
      </p:sp>
    </p:spTree>
    <p:extLst>
      <p:ext uri="{BB962C8B-B14F-4D97-AF65-F5344CB8AC3E}">
        <p14:creationId xmlns:p14="http://schemas.microsoft.com/office/powerpoint/2010/main" val="303272348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07/relationships/hdphoto" Target="../media/hdphoto9.wdp"/><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D0E43A-092E-4C56-837B-A5842640EB74}"/>
              </a:ext>
            </a:extLst>
          </p:cNvPr>
          <p:cNvSpPr>
            <a:spLocks noGrp="1"/>
          </p:cNvSpPr>
          <p:nvPr>
            <p:ph type="ctrTitle"/>
          </p:nvPr>
        </p:nvSpPr>
        <p:spPr>
          <a:xfrm>
            <a:off x="2730763" y="1724711"/>
            <a:ext cx="6801612" cy="2933660"/>
          </a:xfrm>
        </p:spPr>
        <p:txBody>
          <a:bodyPr>
            <a:normAutofit/>
          </a:bodyPr>
          <a:lstStyle/>
          <a:p>
            <a:r>
              <a:rPr lang="en-US" sz="2800" b="1" dirty="0"/>
              <a:t>Statistical Approach for Recognition and Detection of Phonetic Borrowings in Chinese (Case Study of the Russian Proper Names)</a:t>
            </a:r>
            <a:endParaRPr lang="ru-RU" sz="2800" dirty="0"/>
          </a:p>
        </p:txBody>
      </p:sp>
      <p:sp>
        <p:nvSpPr>
          <p:cNvPr id="3" name="Подзаголовок 2">
            <a:extLst>
              <a:ext uri="{FF2B5EF4-FFF2-40B4-BE49-F238E27FC236}">
                <a16:creationId xmlns:a16="http://schemas.microsoft.com/office/drawing/2014/main" id="{E4F38BF2-F2CB-4A22-AD74-5FE466D77671}"/>
              </a:ext>
            </a:extLst>
          </p:cNvPr>
          <p:cNvSpPr>
            <a:spLocks noGrp="1"/>
          </p:cNvSpPr>
          <p:nvPr>
            <p:ph type="subTitle" idx="1"/>
          </p:nvPr>
        </p:nvSpPr>
        <p:spPr>
          <a:xfrm>
            <a:off x="2433433" y="5190985"/>
            <a:ext cx="7396272" cy="1134401"/>
          </a:xfrm>
        </p:spPr>
        <p:txBody>
          <a:bodyPr>
            <a:normAutofit/>
          </a:bodyPr>
          <a:lstStyle/>
          <a:p>
            <a:pPr>
              <a:lnSpc>
                <a:spcPct val="90000"/>
              </a:lnSpc>
            </a:pPr>
            <a:r>
              <a:rPr lang="en-US" sz="1800" dirty="0"/>
              <a:t>Kirill Semenov</a:t>
            </a:r>
          </a:p>
          <a:p>
            <a:pPr>
              <a:lnSpc>
                <a:spcPct val="90000"/>
              </a:lnSpc>
            </a:pPr>
            <a:r>
              <a:rPr lang="en-US" sz="1800" dirty="0"/>
              <a:t>HSE – Moscow</a:t>
            </a:r>
          </a:p>
          <a:p>
            <a:pPr>
              <a:lnSpc>
                <a:spcPct val="90000"/>
              </a:lnSpc>
            </a:pPr>
            <a:r>
              <a:rPr lang="en-US" sz="1800" dirty="0" err="1"/>
              <a:t>eReL</a:t>
            </a:r>
            <a:r>
              <a:rPr lang="en-US" sz="1800" dirty="0"/>
              <a:t>: May 11</a:t>
            </a:r>
            <a:r>
              <a:rPr lang="en-US" sz="1800" baseline="30000" dirty="0"/>
              <a:t>th</a:t>
            </a:r>
            <a:r>
              <a:rPr lang="en-US" sz="1800" dirty="0"/>
              <a:t> , 2019</a:t>
            </a:r>
            <a:endParaRPr lang="ru-RU" sz="1800" dirty="0"/>
          </a:p>
          <a:p>
            <a:pPr>
              <a:lnSpc>
                <a:spcPct val="90000"/>
              </a:lnSpc>
            </a:pPr>
            <a:endParaRPr lang="ru-RU" sz="500" dirty="0"/>
          </a:p>
        </p:txBody>
      </p:sp>
    </p:spTree>
    <p:extLst>
      <p:ext uri="{BB962C8B-B14F-4D97-AF65-F5344CB8AC3E}">
        <p14:creationId xmlns:p14="http://schemas.microsoft.com/office/powerpoint/2010/main" val="292236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sz="2600">
                <a:solidFill>
                  <a:srgbClr val="262626"/>
                </a:solidFill>
              </a:rPr>
              <a:t>Phonetic Adaptation of the Russian Words in Chinese: the OT Approach</a:t>
            </a:r>
            <a:endParaRPr lang="ru-RU" sz="2600">
              <a:solidFill>
                <a:srgbClr val="262626"/>
              </a:solidFill>
            </a:endParaRPr>
          </a:p>
        </p:txBody>
      </p:sp>
      <p:sp>
        <p:nvSpPr>
          <p:cNvPr id="8" name="Номер слайда 7">
            <a:extLst>
              <a:ext uri="{FF2B5EF4-FFF2-40B4-BE49-F238E27FC236}">
                <a16:creationId xmlns:a16="http://schemas.microsoft.com/office/drawing/2014/main" id="{BEFD63FD-0921-4359-B2F4-ED97694EDD0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10</a:t>
            </a:fld>
            <a:endParaRPr lang="ru-RU"/>
          </a:p>
        </p:txBody>
      </p:sp>
      <p:graphicFrame>
        <p:nvGraphicFramePr>
          <p:cNvPr id="10" name="Объект 2">
            <a:extLst>
              <a:ext uri="{FF2B5EF4-FFF2-40B4-BE49-F238E27FC236}">
                <a16:creationId xmlns:a16="http://schemas.microsoft.com/office/drawing/2014/main" id="{1F3F52D0-AD86-48D9-B787-6BA49B4282A9}"/>
              </a:ext>
            </a:extLst>
          </p:cNvPr>
          <p:cNvGraphicFramePr>
            <a:graphicFrameLocks noGrp="1"/>
          </p:cNvGraphicFramePr>
          <p:nvPr>
            <p:ph idx="1"/>
            <p:extLst>
              <p:ext uri="{D42A27DB-BD31-4B8C-83A1-F6EECF244321}">
                <p14:modId xmlns:p14="http://schemas.microsoft.com/office/powerpoint/2010/main" val="2706820082"/>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446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7F14E436-17C2-4A81-A409-50405EB2C231}"/>
              </a:ext>
            </a:extLst>
          </p:cNvPr>
          <p:cNvSpPr txBox="1">
            <a:spLocks/>
          </p:cNvSpPr>
          <p:nvPr/>
        </p:nvSpPr>
        <p:spPr>
          <a:xfrm>
            <a:off x="829781" y="2708804"/>
            <a:ext cx="3698803" cy="1440394"/>
          </a:xfrm>
          <a:prstGeom prst="rect">
            <a:avLst/>
          </a:prstGeom>
          <a:noFill/>
          <a:ln>
            <a:solidFill>
              <a:schemeClr val="tx1"/>
            </a:solidFill>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pPr>
              <a:spcAft>
                <a:spcPts val="600"/>
              </a:spcAft>
            </a:pPr>
            <a:r>
              <a:rPr lang="en-US" sz="1900" dirty="0">
                <a:solidFill>
                  <a:schemeClr val="tx1"/>
                </a:solidFill>
              </a:rPr>
              <a:t>Phonetic Adaptation of the Russian Words in Chinese: Results</a:t>
            </a:r>
          </a:p>
        </p:txBody>
      </p:sp>
      <p:sp>
        <p:nvSpPr>
          <p:cNvPr id="27" name="Rectangle 26">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5537200" y="701040"/>
            <a:ext cx="5920678" cy="5354320"/>
          </a:xfrm>
        </p:spPr>
        <p:txBody>
          <a:bodyPr vert="horz" lIns="91440" tIns="45720" rIns="91440" bIns="45720" rtlCol="0" anchor="ctr">
            <a:normAutofit fontScale="92500" lnSpcReduction="10000"/>
          </a:bodyPr>
          <a:lstStyle/>
          <a:p>
            <a:pPr marL="0" indent="0">
              <a:buNone/>
            </a:pPr>
            <a:r>
              <a:rPr lang="en-US" sz="3200" dirty="0">
                <a:solidFill>
                  <a:schemeClr val="bg1"/>
                </a:solidFill>
              </a:rPr>
              <a:t>The main principles are confirmed on the Russian data:</a:t>
            </a:r>
          </a:p>
          <a:p>
            <a:pPr lvl="1"/>
            <a:r>
              <a:rPr lang="en-US" sz="2800" dirty="0">
                <a:solidFill>
                  <a:schemeClr val="bg1"/>
                </a:solidFill>
              </a:rPr>
              <a:t>The crucial consonant feature is MANNER:</a:t>
            </a:r>
            <a:r>
              <a:rPr lang="en-US" sz="2800" b="1" dirty="0">
                <a:solidFill>
                  <a:schemeClr val="bg1"/>
                </a:solidFill>
              </a:rPr>
              <a:t> </a:t>
            </a:r>
            <a:endParaRPr lang="en-US" sz="2800" dirty="0">
              <a:solidFill>
                <a:schemeClr val="bg1"/>
              </a:solidFill>
            </a:endParaRPr>
          </a:p>
          <a:p>
            <a:pPr lvl="2"/>
            <a:r>
              <a:rPr lang="en-US" sz="2800" dirty="0">
                <a:solidFill>
                  <a:schemeClr val="bg1"/>
                </a:solidFill>
              </a:rPr>
              <a:t>s =&gt; s (75%) &gt;&gt; ʂ (20%) &gt;&gt; ɕ (5%); *ʤ</a:t>
            </a:r>
          </a:p>
          <a:p>
            <a:pPr lvl="2"/>
            <a:r>
              <a:rPr lang="en-US" sz="2800" dirty="0">
                <a:solidFill>
                  <a:schemeClr val="bg1"/>
                </a:solidFill>
              </a:rPr>
              <a:t>t =&gt; </a:t>
            </a:r>
            <a:r>
              <a:rPr lang="en-US" sz="2800" dirty="0" err="1">
                <a:solidFill>
                  <a:schemeClr val="bg1"/>
                </a:solidFill>
              </a:rPr>
              <a:t>tʰ</a:t>
            </a:r>
            <a:r>
              <a:rPr lang="en-US" sz="2800" b="1" dirty="0">
                <a:solidFill>
                  <a:schemeClr val="bg1"/>
                </a:solidFill>
              </a:rPr>
              <a:t> </a:t>
            </a:r>
            <a:r>
              <a:rPr lang="en-US" sz="2800" dirty="0">
                <a:solidFill>
                  <a:schemeClr val="bg1"/>
                </a:solidFill>
              </a:rPr>
              <a:t>(70%) &gt;&gt; t (20%) &gt;&gt; *! </a:t>
            </a:r>
            <a:r>
              <a:rPr lang="en-US" sz="2800" dirty="0" err="1">
                <a:solidFill>
                  <a:schemeClr val="bg1"/>
                </a:solidFill>
              </a:rPr>
              <a:t>ʦʲ</a:t>
            </a:r>
            <a:r>
              <a:rPr lang="en-US" sz="2800" dirty="0">
                <a:solidFill>
                  <a:schemeClr val="bg1"/>
                </a:solidFill>
              </a:rPr>
              <a:t> (10%); *n </a:t>
            </a:r>
          </a:p>
          <a:p>
            <a:pPr lvl="1"/>
            <a:endParaRPr lang="en-US" sz="2800" dirty="0">
              <a:solidFill>
                <a:schemeClr val="bg1"/>
              </a:solidFill>
            </a:endParaRPr>
          </a:p>
          <a:p>
            <a:pPr lvl="1"/>
            <a:r>
              <a:rPr lang="en-US" sz="2800" dirty="0">
                <a:solidFill>
                  <a:schemeClr val="bg1"/>
                </a:solidFill>
              </a:rPr>
              <a:t>The C deletion rate (Coda position):</a:t>
            </a:r>
          </a:p>
          <a:p>
            <a:pPr lvl="2"/>
            <a:r>
              <a:rPr lang="en-US" sz="2800" dirty="0">
                <a:solidFill>
                  <a:schemeClr val="bg1"/>
                </a:solidFill>
              </a:rPr>
              <a:t>Liquids &gt;&gt; plosives &gt;&gt; fricatives &gt;&gt; /m, n/</a:t>
            </a:r>
          </a:p>
        </p:txBody>
      </p:sp>
      <p:sp>
        <p:nvSpPr>
          <p:cNvPr id="8" name="Номер слайда 7">
            <a:extLst>
              <a:ext uri="{FF2B5EF4-FFF2-40B4-BE49-F238E27FC236}">
                <a16:creationId xmlns:a16="http://schemas.microsoft.com/office/drawing/2014/main" id="{1CF94DA8-3A8B-4B8E-BD78-5A835289A5BE}"/>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11</a:t>
            </a:fld>
            <a:endParaRPr lang="en-US"/>
          </a:p>
        </p:txBody>
      </p:sp>
    </p:spTree>
    <p:extLst>
      <p:ext uri="{BB962C8B-B14F-4D97-AF65-F5344CB8AC3E}">
        <p14:creationId xmlns:p14="http://schemas.microsoft.com/office/powerpoint/2010/main" val="6794511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5505254" y="565608"/>
            <a:ext cx="6457360" cy="5652312"/>
          </a:xfrm>
        </p:spPr>
        <p:txBody>
          <a:bodyPr anchor="ctr">
            <a:normAutofit/>
          </a:bodyPr>
          <a:lstStyle/>
          <a:p>
            <a:pPr marL="0" indent="0">
              <a:buNone/>
            </a:pPr>
            <a:r>
              <a:rPr lang="en-US" sz="2400" b="1" dirty="0">
                <a:solidFill>
                  <a:schemeClr val="bg1"/>
                </a:solidFill>
              </a:rPr>
              <a:t>Hard VS Soft feature of Russian consonants</a:t>
            </a:r>
          </a:p>
          <a:p>
            <a:pPr marL="228600" lvl="1" indent="0">
              <a:buNone/>
            </a:pPr>
            <a:r>
              <a:rPr lang="en-US" sz="2000" dirty="0">
                <a:solidFill>
                  <a:schemeClr val="bg1"/>
                </a:solidFill>
              </a:rPr>
              <a:t>In general – does not affect the transformation</a:t>
            </a:r>
          </a:p>
          <a:p>
            <a:pPr marL="228600" lvl="1" indent="0">
              <a:buNone/>
            </a:pPr>
            <a:r>
              <a:rPr lang="en-US" sz="2000" dirty="0">
                <a:solidFill>
                  <a:schemeClr val="bg1"/>
                </a:solidFill>
              </a:rPr>
              <a:t>Soft velars – c, ɟ, ç:</a:t>
            </a:r>
          </a:p>
          <a:p>
            <a:pPr lvl="2"/>
            <a:r>
              <a:rPr lang="en-US" sz="2000" dirty="0">
                <a:solidFill>
                  <a:schemeClr val="bg1"/>
                </a:solidFill>
              </a:rPr>
              <a:t>In Russian – palatal place and a fricative-like release</a:t>
            </a:r>
          </a:p>
          <a:p>
            <a:pPr lvl="2"/>
            <a:r>
              <a:rPr lang="en-US" sz="2000" dirty="0">
                <a:solidFill>
                  <a:schemeClr val="bg1"/>
                </a:solidFill>
              </a:rPr>
              <a:t>In Chinese – substituted by affricates </a:t>
            </a:r>
            <a:r>
              <a:rPr lang="en-US" sz="2000" dirty="0" err="1">
                <a:solidFill>
                  <a:schemeClr val="bg1"/>
                </a:solidFill>
              </a:rPr>
              <a:t>ʤʲ</a:t>
            </a:r>
            <a:r>
              <a:rPr lang="en-US" sz="2000" dirty="0">
                <a:solidFill>
                  <a:schemeClr val="bg1"/>
                </a:solidFill>
              </a:rPr>
              <a:t>  </a:t>
            </a:r>
            <a:r>
              <a:rPr lang="en-US" sz="2000" dirty="0" err="1">
                <a:solidFill>
                  <a:schemeClr val="bg1"/>
                </a:solidFill>
              </a:rPr>
              <a:t>ʦʲ</a:t>
            </a:r>
            <a:r>
              <a:rPr lang="en-US" sz="2000" dirty="0">
                <a:solidFill>
                  <a:schemeClr val="bg1"/>
                </a:solidFill>
              </a:rPr>
              <a:t> </a:t>
            </a:r>
            <a:r>
              <a:rPr lang="en-US" sz="2000" dirty="0" err="1">
                <a:solidFill>
                  <a:schemeClr val="bg1"/>
                </a:solidFill>
              </a:rPr>
              <a:t>ɕʲ</a:t>
            </a:r>
            <a:endParaRPr lang="en-US" sz="2000" dirty="0">
              <a:solidFill>
                <a:schemeClr val="bg1"/>
              </a:solidFill>
            </a:endParaRPr>
          </a:p>
          <a:p>
            <a:pPr lvl="2"/>
            <a:r>
              <a:rPr lang="en-US" sz="2000" dirty="0">
                <a:solidFill>
                  <a:schemeClr val="bg1"/>
                </a:solidFill>
              </a:rPr>
              <a:t>detected in English as well, but more consistent in Russian</a:t>
            </a:r>
          </a:p>
          <a:p>
            <a:pPr marL="228600" lvl="1" indent="0">
              <a:buNone/>
            </a:pPr>
            <a:r>
              <a:rPr lang="en-US" sz="2000" dirty="0">
                <a:solidFill>
                  <a:schemeClr val="bg1"/>
                </a:solidFill>
              </a:rPr>
              <a:t>Soft dentals - </a:t>
            </a:r>
            <a:r>
              <a:rPr lang="en-US" sz="2000" dirty="0" err="1">
                <a:solidFill>
                  <a:schemeClr val="bg1"/>
                </a:solidFill>
              </a:rPr>
              <a:t>dʲ</a:t>
            </a:r>
            <a:r>
              <a:rPr lang="en-US" sz="2000" dirty="0">
                <a:solidFill>
                  <a:schemeClr val="bg1"/>
                </a:solidFill>
              </a:rPr>
              <a:t> , </a:t>
            </a:r>
            <a:r>
              <a:rPr lang="en-US" sz="2000" dirty="0" err="1">
                <a:solidFill>
                  <a:schemeClr val="bg1"/>
                </a:solidFill>
              </a:rPr>
              <a:t>tʲ</a:t>
            </a:r>
            <a:r>
              <a:rPr lang="en-US" sz="2000" dirty="0">
                <a:solidFill>
                  <a:schemeClr val="bg1"/>
                </a:solidFill>
              </a:rPr>
              <a:t>:</a:t>
            </a:r>
          </a:p>
          <a:p>
            <a:pPr lvl="2"/>
            <a:r>
              <a:rPr lang="en-US" sz="2000" dirty="0">
                <a:solidFill>
                  <a:schemeClr val="bg1"/>
                </a:solidFill>
              </a:rPr>
              <a:t>In Russian - almost affricates </a:t>
            </a:r>
            <a:r>
              <a:rPr lang="en-US" sz="2000" dirty="0" err="1">
                <a:solidFill>
                  <a:schemeClr val="bg1"/>
                </a:solidFill>
              </a:rPr>
              <a:t>ʤʲ</a:t>
            </a:r>
            <a:r>
              <a:rPr lang="en-US" sz="2000" dirty="0">
                <a:solidFill>
                  <a:schemeClr val="bg1"/>
                </a:solidFill>
              </a:rPr>
              <a:t>  </a:t>
            </a:r>
            <a:r>
              <a:rPr lang="en-US" sz="2000" dirty="0" err="1">
                <a:solidFill>
                  <a:schemeClr val="bg1"/>
                </a:solidFill>
              </a:rPr>
              <a:t>ʦʲ</a:t>
            </a:r>
            <a:r>
              <a:rPr lang="en-US" sz="2000" dirty="0">
                <a:solidFill>
                  <a:schemeClr val="bg1"/>
                </a:solidFill>
              </a:rPr>
              <a:t> </a:t>
            </a:r>
          </a:p>
          <a:p>
            <a:pPr lvl="2"/>
            <a:r>
              <a:rPr lang="en-US" sz="2000" dirty="0">
                <a:solidFill>
                  <a:schemeClr val="bg1"/>
                </a:solidFill>
              </a:rPr>
              <a:t>In Chinese - substituted by the corresponding affricates</a:t>
            </a:r>
            <a:endParaRPr lang="ru-RU" sz="2000" dirty="0">
              <a:solidFill>
                <a:schemeClr val="bg1"/>
              </a:solidFill>
            </a:endParaRPr>
          </a:p>
        </p:txBody>
      </p:sp>
      <p:sp>
        <p:nvSpPr>
          <p:cNvPr id="8" name="Номер слайда 7">
            <a:extLst>
              <a:ext uri="{FF2B5EF4-FFF2-40B4-BE49-F238E27FC236}">
                <a16:creationId xmlns:a16="http://schemas.microsoft.com/office/drawing/2014/main" id="{8E2DB786-7277-498C-A7D0-2CA69D4865DB}"/>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12</a:t>
            </a:fld>
            <a:endParaRPr lang="ru-RU"/>
          </a:p>
        </p:txBody>
      </p:sp>
      <p:sp>
        <p:nvSpPr>
          <p:cNvPr id="12" name="Заголовок 1">
            <a:extLst>
              <a:ext uri="{FF2B5EF4-FFF2-40B4-BE49-F238E27FC236}">
                <a16:creationId xmlns:a16="http://schemas.microsoft.com/office/drawing/2014/main" id="{150387B1-6595-440E-907F-6AD48CD12930}"/>
              </a:ext>
            </a:extLst>
          </p:cNvPr>
          <p:cNvSpPr txBox="1">
            <a:spLocks/>
          </p:cNvSpPr>
          <p:nvPr/>
        </p:nvSpPr>
        <p:spPr>
          <a:xfrm>
            <a:off x="829781" y="2708804"/>
            <a:ext cx="3698803" cy="1440394"/>
          </a:xfrm>
          <a:prstGeom prst="rect">
            <a:avLst/>
          </a:prstGeom>
          <a:noFill/>
          <a:ln>
            <a:solidFill>
              <a:schemeClr val="tx1"/>
            </a:solidFill>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pPr>
              <a:spcAft>
                <a:spcPts val="600"/>
              </a:spcAft>
            </a:pPr>
            <a:r>
              <a:rPr lang="en-US" sz="1900" dirty="0">
                <a:solidFill>
                  <a:schemeClr val="tx1"/>
                </a:solidFill>
              </a:rPr>
              <a:t>Phonetic Adaptation of the Russian Words in Chinese: Results</a:t>
            </a:r>
          </a:p>
        </p:txBody>
      </p:sp>
    </p:spTree>
    <p:extLst>
      <p:ext uri="{BB962C8B-B14F-4D97-AF65-F5344CB8AC3E}">
        <p14:creationId xmlns:p14="http://schemas.microsoft.com/office/powerpoint/2010/main" val="213011197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C0DCCCC-1259-49BF-8501-C8A0D8734676}"/>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a:t>Case Study: Chinese-Russian Pidgin</a:t>
            </a:r>
          </a:p>
        </p:txBody>
      </p:sp>
      <p:sp>
        <p:nvSpPr>
          <p:cNvPr id="8" name="Номер слайда 7">
            <a:extLst>
              <a:ext uri="{FF2B5EF4-FFF2-40B4-BE49-F238E27FC236}">
                <a16:creationId xmlns:a16="http://schemas.microsoft.com/office/drawing/2014/main" id="{1357DCD5-DD9A-49A9-B75B-C88C80FCCBAE}"/>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380037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7630" y="59636"/>
            <a:ext cx="8696739" cy="1461052"/>
          </a:xfrm>
        </p:spPr>
        <p:txBody>
          <a:bodyPr/>
          <a:lstStyle/>
          <a:p>
            <a:r>
              <a:rPr lang="en-US" dirty="0"/>
              <a:t>Case Study: Chinese-Russian Pidgin</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10139"/>
            <a:ext cx="12192756" cy="5247861"/>
          </a:xfrm>
        </p:spPr>
      </p:pic>
      <p:sp>
        <p:nvSpPr>
          <p:cNvPr id="9" name="Номер слайда 8">
            <a:extLst>
              <a:ext uri="{FF2B5EF4-FFF2-40B4-BE49-F238E27FC236}">
                <a16:creationId xmlns:a16="http://schemas.microsoft.com/office/drawing/2014/main" id="{E03549A0-5E30-49C3-A884-06012B9AF181}"/>
              </a:ext>
            </a:extLst>
          </p:cNvPr>
          <p:cNvSpPr>
            <a:spLocks noGrp="1"/>
          </p:cNvSpPr>
          <p:nvPr>
            <p:ph type="sldNum" sz="quarter" idx="12"/>
          </p:nvPr>
        </p:nvSpPr>
        <p:spPr/>
        <p:txBody>
          <a:bodyPr/>
          <a:lstStyle/>
          <a:p>
            <a:fld id="{D908B4C2-66BF-493E-A4A2-20618A00625B}" type="slidenum">
              <a:rPr lang="ru-RU" smtClean="0"/>
              <a:t>14</a:t>
            </a:fld>
            <a:endParaRPr lang="ru-RU"/>
          </a:p>
        </p:txBody>
      </p:sp>
      <p:sp>
        <p:nvSpPr>
          <p:cNvPr id="3" name="TextBox 2"/>
          <p:cNvSpPr txBox="1"/>
          <p:nvPr/>
        </p:nvSpPr>
        <p:spPr>
          <a:xfrm>
            <a:off x="0" y="1610139"/>
            <a:ext cx="9701349"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Russian has a different history of contact with Chinese</a:t>
            </a:r>
          </a:p>
          <a:p>
            <a:pPr marL="285750" indent="-285750">
              <a:buFont typeface="Arial" panose="020B0604020202020204" pitchFamily="34" charset="0"/>
              <a:buChar char="•"/>
            </a:pPr>
            <a:r>
              <a:rPr lang="en-US" sz="2800" dirty="0"/>
              <a:t>Pidgin has existed since the end of </a:t>
            </a:r>
            <a:r>
              <a:rPr lang="cs-CZ" sz="2800" dirty="0"/>
              <a:t>XVIII </a:t>
            </a:r>
            <a:r>
              <a:rPr lang="en-US" sz="2800" dirty="0"/>
              <a:t>cent.</a:t>
            </a:r>
            <a:endParaRPr lang="ru-RU" sz="2800" dirty="0"/>
          </a:p>
        </p:txBody>
      </p:sp>
    </p:spTree>
    <p:extLst>
      <p:ext uri="{BB962C8B-B14F-4D97-AF65-F5344CB8AC3E}">
        <p14:creationId xmlns:p14="http://schemas.microsoft.com/office/powerpoint/2010/main" val="160872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79641"/>
            <a:ext cx="12192000" cy="6076770"/>
          </a:xfrm>
        </p:spPr>
      </p:pic>
      <p:sp>
        <p:nvSpPr>
          <p:cNvPr id="8" name="Номер слайда 7">
            <a:extLst>
              <a:ext uri="{FF2B5EF4-FFF2-40B4-BE49-F238E27FC236}">
                <a16:creationId xmlns:a16="http://schemas.microsoft.com/office/drawing/2014/main" id="{CCE133AC-D2D8-484E-B399-25B2C911C418}"/>
              </a:ext>
            </a:extLst>
          </p:cNvPr>
          <p:cNvSpPr>
            <a:spLocks noGrp="1"/>
          </p:cNvSpPr>
          <p:nvPr>
            <p:ph type="sldNum" sz="quarter" idx="12"/>
          </p:nvPr>
        </p:nvSpPr>
        <p:spPr/>
        <p:txBody>
          <a:bodyPr/>
          <a:lstStyle/>
          <a:p>
            <a:fld id="{D908B4C2-66BF-493E-A4A2-20618A00625B}" type="slidenum">
              <a:rPr lang="ru-RU" smtClean="0"/>
              <a:t>15</a:t>
            </a:fld>
            <a:endParaRPr lang="ru-RU"/>
          </a:p>
        </p:txBody>
      </p:sp>
      <p:sp>
        <p:nvSpPr>
          <p:cNvPr id="9" name="Заголовок 1">
            <a:extLst>
              <a:ext uri="{FF2B5EF4-FFF2-40B4-BE49-F238E27FC236}">
                <a16:creationId xmlns:a16="http://schemas.microsoft.com/office/drawing/2014/main" id="{E4A3B095-8CB3-444D-B94F-C47A3655ED80}"/>
              </a:ext>
            </a:extLst>
          </p:cNvPr>
          <p:cNvSpPr>
            <a:spLocks noGrp="1"/>
          </p:cNvSpPr>
          <p:nvPr>
            <p:ph type="title"/>
          </p:nvPr>
        </p:nvSpPr>
        <p:spPr>
          <a:xfrm>
            <a:off x="1747630" y="0"/>
            <a:ext cx="8696739" cy="779641"/>
          </a:xfrm>
        </p:spPr>
        <p:txBody>
          <a:bodyPr/>
          <a:lstStyle/>
          <a:p>
            <a:r>
              <a:rPr lang="en-US" dirty="0"/>
              <a:t>Case Study: Chinese-Russian Pidgin</a:t>
            </a:r>
            <a:endParaRPr lang="ru-RU" dirty="0"/>
          </a:p>
        </p:txBody>
      </p:sp>
    </p:spTree>
    <p:extLst>
      <p:ext uri="{BB962C8B-B14F-4D97-AF65-F5344CB8AC3E}">
        <p14:creationId xmlns:p14="http://schemas.microsoft.com/office/powerpoint/2010/main" val="335234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a:solidFill>
                  <a:srgbClr val="0D0D0D"/>
                </a:solidFill>
              </a:rPr>
              <a:t>Case Study: Hypothesis</a:t>
            </a:r>
            <a:endParaRPr lang="ru-RU">
              <a:solidFill>
                <a:srgbClr val="0D0D0D"/>
              </a:solidFill>
            </a:endParaRPr>
          </a:p>
        </p:txBody>
      </p:sp>
      <p:sp useBgFill="1">
        <p:nvSpPr>
          <p:cNvPr id="17" name="Rectangle 16">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Номер слайда 7">
            <a:extLst>
              <a:ext uri="{FF2B5EF4-FFF2-40B4-BE49-F238E27FC236}">
                <a16:creationId xmlns:a16="http://schemas.microsoft.com/office/drawing/2014/main" id="{299DA58B-D8DF-49EF-97D2-4ACF05E502CA}"/>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16</a:t>
            </a:fld>
            <a:endParaRPr lang="ru-RU"/>
          </a:p>
        </p:txBody>
      </p:sp>
      <p:graphicFrame>
        <p:nvGraphicFramePr>
          <p:cNvPr id="10" name="Объект 2">
            <a:extLst>
              <a:ext uri="{FF2B5EF4-FFF2-40B4-BE49-F238E27FC236}">
                <a16:creationId xmlns:a16="http://schemas.microsoft.com/office/drawing/2014/main" id="{17B81593-342E-460B-9660-B0DE5CD81678}"/>
              </a:ext>
            </a:extLst>
          </p:cNvPr>
          <p:cNvGraphicFramePr>
            <a:graphicFrameLocks noGrp="1"/>
          </p:cNvGraphicFramePr>
          <p:nvPr>
            <p:ph idx="1"/>
            <p:extLst>
              <p:ext uri="{D42A27DB-BD31-4B8C-83A1-F6EECF244321}">
                <p14:modId xmlns:p14="http://schemas.microsoft.com/office/powerpoint/2010/main" val="234144715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13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a:solidFill>
                  <a:srgbClr val="0D0D0D"/>
                </a:solidFill>
              </a:rPr>
              <a:t>Case Study: Results</a:t>
            </a:r>
            <a:endParaRPr lang="ru-RU">
              <a:solidFill>
                <a:srgbClr val="0D0D0D"/>
              </a:solidFill>
            </a:endParaRPr>
          </a:p>
        </p:txBody>
      </p:sp>
      <p:sp useBgFill="1">
        <p:nvSpPr>
          <p:cNvPr id="28" name="Rectangle 27">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Номер слайда 7">
            <a:extLst>
              <a:ext uri="{FF2B5EF4-FFF2-40B4-BE49-F238E27FC236}">
                <a16:creationId xmlns:a16="http://schemas.microsoft.com/office/drawing/2014/main" id="{65A4E540-607E-4F8D-95B6-7775FDE4BFF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17</a:t>
            </a:fld>
            <a:endParaRPr lang="ru-RU"/>
          </a:p>
        </p:txBody>
      </p:sp>
      <p:graphicFrame>
        <p:nvGraphicFramePr>
          <p:cNvPr id="21" name="Объект 2">
            <a:extLst>
              <a:ext uri="{FF2B5EF4-FFF2-40B4-BE49-F238E27FC236}">
                <a16:creationId xmlns:a16="http://schemas.microsoft.com/office/drawing/2014/main" id="{C4968FA3-816B-4AA3-B2FB-9A098295BAC7}"/>
              </a:ext>
            </a:extLst>
          </p:cNvPr>
          <p:cNvGraphicFramePr>
            <a:graphicFrameLocks noGrp="1"/>
          </p:cNvGraphicFramePr>
          <p:nvPr>
            <p:ph idx="1"/>
            <p:extLst>
              <p:ext uri="{D42A27DB-BD31-4B8C-83A1-F6EECF244321}">
                <p14:modId xmlns:p14="http://schemas.microsoft.com/office/powerpoint/2010/main" val="36279123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235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10817" y="1835361"/>
            <a:ext cx="11118574" cy="3422236"/>
          </a:xfrm>
        </p:spPr>
        <p:txBody>
          <a:bodyPr>
            <a:normAutofit/>
          </a:bodyPr>
          <a:lstStyle/>
          <a:p>
            <a:pPr marL="0" indent="0">
              <a:buNone/>
            </a:pPr>
            <a:r>
              <a:rPr lang="en-US" sz="2800" dirty="0"/>
              <a:t>Two aspects likely to be transferred from pidgin:</a:t>
            </a:r>
          </a:p>
          <a:p>
            <a:pPr lvl="1"/>
            <a:r>
              <a:rPr lang="en-US" sz="2400" dirty="0"/>
              <a:t>“</a:t>
            </a:r>
            <a:r>
              <a:rPr lang="en-US" sz="2400" dirty="0" err="1"/>
              <a:t>ʣa</a:t>
            </a:r>
            <a:r>
              <a:rPr lang="en-US" sz="2400" dirty="0"/>
              <a:t>-adaptation” of nouns – a very “</a:t>
            </a:r>
            <a:r>
              <a:rPr lang="en-US" sz="2400" dirty="0" err="1"/>
              <a:t>pigdinish</a:t>
            </a:r>
            <a:r>
              <a:rPr lang="en-US" sz="2400" dirty="0"/>
              <a:t>” feature</a:t>
            </a:r>
          </a:p>
          <a:p>
            <a:pPr marL="914400" lvl="2" indent="0">
              <a:buNone/>
            </a:pPr>
            <a:endParaRPr lang="en-US" dirty="0"/>
          </a:p>
          <a:p>
            <a:pPr lvl="1"/>
            <a:endParaRPr lang="en-US" dirty="0"/>
          </a:p>
          <a:p>
            <a:pPr lvl="1"/>
            <a:endParaRPr lang="en-US" dirty="0"/>
          </a:p>
          <a:p>
            <a:pPr lvl="1"/>
            <a:endParaRPr lang="en-US" dirty="0"/>
          </a:p>
          <a:p>
            <a:pPr lvl="1"/>
            <a:r>
              <a:rPr lang="en-US" sz="2200" dirty="0"/>
              <a:t>The adaptation of a sound [z] is an affricate [ʣ] or [ʤ], which differs from the predicted by OT adaptation (same for pidgin and for contemporary Russian loans)</a:t>
            </a:r>
          </a:p>
          <a:p>
            <a:pPr lvl="1"/>
            <a:endParaRPr lang="en-US" dirty="0"/>
          </a:p>
        </p:txBody>
      </p:sp>
      <p:sp>
        <p:nvSpPr>
          <p:cNvPr id="11" name="Номер слайда 10">
            <a:extLst>
              <a:ext uri="{FF2B5EF4-FFF2-40B4-BE49-F238E27FC236}">
                <a16:creationId xmlns:a16="http://schemas.microsoft.com/office/drawing/2014/main" id="{4AE20628-F2D0-4E89-8AE0-200ACB7EB812}"/>
              </a:ext>
            </a:extLst>
          </p:cNvPr>
          <p:cNvSpPr>
            <a:spLocks noGrp="1"/>
          </p:cNvSpPr>
          <p:nvPr>
            <p:ph type="sldNum" sz="quarter" idx="12"/>
          </p:nvPr>
        </p:nvSpPr>
        <p:spPr/>
        <p:txBody>
          <a:bodyPr/>
          <a:lstStyle/>
          <a:p>
            <a:fld id="{D908B4C2-66BF-493E-A4A2-20618A00625B}" type="slidenum">
              <a:rPr lang="ru-RU" smtClean="0"/>
              <a:t>18</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87868805"/>
              </p:ext>
            </p:extLst>
          </p:nvPr>
        </p:nvGraphicFramePr>
        <p:xfrm>
          <a:off x="964096" y="2926204"/>
          <a:ext cx="8726924" cy="1112520"/>
        </p:xfrm>
        <a:graphic>
          <a:graphicData uri="http://schemas.openxmlformats.org/drawingml/2006/table">
            <a:tbl>
              <a:tblPr firstRow="1" bandRow="1">
                <a:tableStyleId>{16D9F66E-5EB9-4882-86FB-DCBF35E3C3E4}</a:tableStyleId>
              </a:tblPr>
              <a:tblGrid>
                <a:gridCol w="2181731">
                  <a:extLst>
                    <a:ext uri="{9D8B030D-6E8A-4147-A177-3AD203B41FA5}">
                      <a16:colId xmlns:a16="http://schemas.microsoft.com/office/drawing/2014/main" val="20000"/>
                    </a:ext>
                  </a:extLst>
                </a:gridCol>
                <a:gridCol w="2181731">
                  <a:extLst>
                    <a:ext uri="{9D8B030D-6E8A-4147-A177-3AD203B41FA5}">
                      <a16:colId xmlns:a16="http://schemas.microsoft.com/office/drawing/2014/main" val="20001"/>
                    </a:ext>
                  </a:extLst>
                </a:gridCol>
                <a:gridCol w="2181731">
                  <a:extLst>
                    <a:ext uri="{9D8B030D-6E8A-4147-A177-3AD203B41FA5}">
                      <a16:colId xmlns:a16="http://schemas.microsoft.com/office/drawing/2014/main" val="20002"/>
                    </a:ext>
                  </a:extLst>
                </a:gridCol>
                <a:gridCol w="2181731">
                  <a:extLst>
                    <a:ext uri="{9D8B030D-6E8A-4147-A177-3AD203B41FA5}">
                      <a16:colId xmlns:a16="http://schemas.microsoft.com/office/drawing/2014/main" val="20003"/>
                    </a:ext>
                  </a:extLst>
                </a:gridCol>
              </a:tblGrid>
              <a:tr h="370840">
                <a:tc>
                  <a:txBody>
                    <a:bodyPr/>
                    <a:lstStyle/>
                    <a:p>
                      <a:r>
                        <a:rPr lang="en-US" dirty="0"/>
                        <a:t>Russian</a:t>
                      </a:r>
                      <a:endParaRPr lang="ru-RU" dirty="0"/>
                    </a:p>
                  </a:txBody>
                  <a:tcPr/>
                </a:tc>
                <a:tc>
                  <a:txBody>
                    <a:bodyPr/>
                    <a:lstStyle/>
                    <a:p>
                      <a:r>
                        <a:rPr lang="en-US" dirty="0"/>
                        <a:t>Pidgin</a:t>
                      </a:r>
                      <a:endParaRPr lang="ru-RU" dirty="0"/>
                    </a:p>
                  </a:txBody>
                  <a:tcPr/>
                </a:tc>
                <a:tc>
                  <a:txBody>
                    <a:bodyPr/>
                    <a:lstStyle/>
                    <a:p>
                      <a:r>
                        <a:rPr lang="en-US" dirty="0"/>
                        <a:t>Northern</a:t>
                      </a:r>
                      <a:r>
                        <a:rPr lang="en-US" baseline="0" dirty="0"/>
                        <a:t> Dialects</a:t>
                      </a:r>
                      <a:endParaRPr lang="ru-RU" dirty="0"/>
                    </a:p>
                  </a:txBody>
                  <a:tcPr/>
                </a:tc>
                <a:tc>
                  <a:txBody>
                    <a:bodyPr/>
                    <a:lstStyle/>
                    <a:p>
                      <a:r>
                        <a:rPr lang="en-US" dirty="0"/>
                        <a:t>Modern</a:t>
                      </a:r>
                      <a:r>
                        <a:rPr lang="en-US" baseline="0" dirty="0"/>
                        <a:t> Chinese</a:t>
                      </a:r>
                      <a:endParaRPr lang="ru-RU" dirty="0"/>
                    </a:p>
                  </a:txBody>
                  <a:tcPr/>
                </a:tc>
                <a:extLst>
                  <a:ext uri="{0D108BD9-81ED-4DB2-BD59-A6C34878D82A}">
                    <a16:rowId xmlns:a16="http://schemas.microsoft.com/office/drawing/2014/main" val="10000"/>
                  </a:ext>
                </a:extLst>
              </a:tr>
              <a:tr h="370840">
                <a:tc>
                  <a:txBody>
                    <a:bodyPr/>
                    <a:lstStyle/>
                    <a:p>
                      <a:r>
                        <a:rPr lang="ru-RU" dirty="0"/>
                        <a:t>Купец</a:t>
                      </a:r>
                    </a:p>
                  </a:txBody>
                  <a:tcPr/>
                </a:tc>
                <a:tc>
                  <a:txBody>
                    <a:bodyPr/>
                    <a:lstStyle/>
                    <a:p>
                      <a:r>
                        <a:rPr lang="en-US" dirty="0" err="1"/>
                        <a:t>kup</a:t>
                      </a:r>
                      <a:r>
                        <a:rPr lang="ru-RU" dirty="0"/>
                        <a:t>е</a:t>
                      </a:r>
                      <a:r>
                        <a:rPr lang="en-US" dirty="0"/>
                        <a:t>-</a:t>
                      </a:r>
                      <a:r>
                        <a:rPr lang="en-US" dirty="0" err="1"/>
                        <a:t>ʣa</a:t>
                      </a:r>
                      <a:endParaRPr lang="ru-RU" dirty="0"/>
                    </a:p>
                  </a:txBody>
                  <a:tcPr/>
                </a:tc>
                <a:tc>
                  <a:txBody>
                    <a:bodyPr/>
                    <a:lstStyle/>
                    <a:p>
                      <a:r>
                        <a:rPr lang="zh-CN" altLang="en-US" dirty="0"/>
                        <a:t>谷瘪</a:t>
                      </a:r>
                      <a:r>
                        <a:rPr lang="en-US" altLang="zh-CN" dirty="0"/>
                        <a:t>-</a:t>
                      </a:r>
                      <a:r>
                        <a:rPr lang="zh-CN" altLang="en-US" dirty="0"/>
                        <a:t>子 </a:t>
                      </a:r>
                      <a:r>
                        <a:rPr lang="en-US" sz="1800" kern="1200" dirty="0" err="1">
                          <a:effectLst/>
                        </a:rPr>
                        <a:t>gǔbiě</a:t>
                      </a:r>
                      <a:r>
                        <a:rPr lang="en-US" altLang="zh-CN" dirty="0" err="1"/>
                        <a:t>-zi</a:t>
                      </a:r>
                      <a:r>
                        <a:rPr lang="en-US" altLang="zh-CN" dirty="0"/>
                        <a:t>*</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谷瘪</a:t>
                      </a:r>
                      <a:r>
                        <a:rPr lang="en-US" altLang="zh-CN" dirty="0"/>
                        <a:t>-</a:t>
                      </a:r>
                      <a:r>
                        <a:rPr lang="zh-CN" altLang="en-US" dirty="0"/>
                        <a:t>子 </a:t>
                      </a:r>
                      <a:r>
                        <a:rPr lang="en-US" sz="1800" kern="1200" dirty="0" err="1">
                          <a:effectLst/>
                        </a:rPr>
                        <a:t>gǔbiě</a:t>
                      </a:r>
                      <a:r>
                        <a:rPr lang="en-US" altLang="zh-CN" dirty="0" err="1"/>
                        <a:t>-zi</a:t>
                      </a:r>
                      <a:r>
                        <a:rPr lang="en-US" altLang="zh-CN" dirty="0"/>
                        <a:t>*</a:t>
                      </a:r>
                      <a:endParaRPr lang="ru-RU" dirty="0"/>
                    </a:p>
                  </a:txBody>
                  <a:tcPr/>
                </a:tc>
                <a:extLst>
                  <a:ext uri="{0D108BD9-81ED-4DB2-BD59-A6C34878D82A}">
                    <a16:rowId xmlns:a16="http://schemas.microsoft.com/office/drawing/2014/main" val="10001"/>
                  </a:ext>
                </a:extLst>
              </a:tr>
              <a:tr h="370840">
                <a:tc>
                  <a:txBody>
                    <a:bodyPr/>
                    <a:lstStyle/>
                    <a:p>
                      <a:r>
                        <a:rPr lang="ru-RU" dirty="0"/>
                        <a:t>Халат</a:t>
                      </a:r>
                    </a:p>
                  </a:txBody>
                  <a:tcPr/>
                </a:tc>
                <a:tc>
                  <a:txBody>
                    <a:bodyPr/>
                    <a:lstStyle/>
                    <a:p>
                      <a:r>
                        <a:rPr lang="en-US" dirty="0" err="1"/>
                        <a:t>Hala-ʣa</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哈拉</a:t>
                      </a:r>
                      <a:r>
                        <a:rPr lang="en-US" altLang="zh-CN" dirty="0"/>
                        <a:t>-</a:t>
                      </a:r>
                      <a:r>
                        <a:rPr lang="zh-CN" altLang="en-US" dirty="0"/>
                        <a:t>子 </a:t>
                      </a:r>
                      <a:r>
                        <a:rPr lang="en-US" dirty="0" err="1"/>
                        <a:t>hālā</a:t>
                      </a:r>
                      <a:r>
                        <a:rPr lang="en-US" dirty="0"/>
                        <a:t>-</a:t>
                      </a:r>
                      <a:r>
                        <a:rPr lang="es-ES" dirty="0"/>
                        <a:t>zi*</a:t>
                      </a:r>
                      <a:endParaRPr lang="ru-RU" dirty="0"/>
                    </a:p>
                  </a:txBody>
                  <a:tcPr/>
                </a:tc>
                <a:tc>
                  <a:txBody>
                    <a:bodyPr/>
                    <a:lstStyle/>
                    <a:p>
                      <a:r>
                        <a:rPr lang="zh-CN" altLang="en-US" dirty="0"/>
                        <a:t>哈拉</a:t>
                      </a:r>
                      <a:r>
                        <a:rPr lang="en-US" altLang="zh-CN" dirty="0"/>
                        <a:t>-</a:t>
                      </a:r>
                      <a:r>
                        <a:rPr lang="zh-CN" altLang="en-US" dirty="0"/>
                        <a:t>呢 </a:t>
                      </a:r>
                      <a:r>
                        <a:rPr lang="en-US" dirty="0" err="1"/>
                        <a:t>hālā-nǐ</a:t>
                      </a:r>
                      <a:endParaRPr lang="ru-RU" dirty="0"/>
                    </a:p>
                  </a:txBody>
                  <a:tcPr/>
                </a:tc>
                <a:extLst>
                  <a:ext uri="{0D108BD9-81ED-4DB2-BD59-A6C34878D82A}">
                    <a16:rowId xmlns:a16="http://schemas.microsoft.com/office/drawing/2014/main" val="10002"/>
                  </a:ext>
                </a:extLst>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3976781260"/>
              </p:ext>
            </p:extLst>
          </p:nvPr>
        </p:nvGraphicFramePr>
        <p:xfrm>
          <a:off x="964096" y="5124726"/>
          <a:ext cx="9794826" cy="1112520"/>
        </p:xfrm>
        <a:graphic>
          <a:graphicData uri="http://schemas.openxmlformats.org/drawingml/2006/table">
            <a:tbl>
              <a:tblPr firstRow="1" bandRow="1">
                <a:tableStyleId>{16D9F66E-5EB9-4882-86FB-DCBF35E3C3E4}</a:tableStyleId>
              </a:tblPr>
              <a:tblGrid>
                <a:gridCol w="2448707">
                  <a:extLst>
                    <a:ext uri="{9D8B030D-6E8A-4147-A177-3AD203B41FA5}">
                      <a16:colId xmlns:a16="http://schemas.microsoft.com/office/drawing/2014/main" val="20000"/>
                    </a:ext>
                  </a:extLst>
                </a:gridCol>
                <a:gridCol w="2448707">
                  <a:extLst>
                    <a:ext uri="{9D8B030D-6E8A-4147-A177-3AD203B41FA5}">
                      <a16:colId xmlns:a16="http://schemas.microsoft.com/office/drawing/2014/main" val="20001"/>
                    </a:ext>
                  </a:extLst>
                </a:gridCol>
                <a:gridCol w="2045304">
                  <a:extLst>
                    <a:ext uri="{9D8B030D-6E8A-4147-A177-3AD203B41FA5}">
                      <a16:colId xmlns:a16="http://schemas.microsoft.com/office/drawing/2014/main" val="20002"/>
                    </a:ext>
                  </a:extLst>
                </a:gridCol>
                <a:gridCol w="2852108">
                  <a:extLst>
                    <a:ext uri="{9D8B030D-6E8A-4147-A177-3AD203B41FA5}">
                      <a16:colId xmlns:a16="http://schemas.microsoft.com/office/drawing/2014/main" val="20003"/>
                    </a:ext>
                  </a:extLst>
                </a:gridCol>
              </a:tblGrid>
              <a:tr h="370840">
                <a:tc>
                  <a:txBody>
                    <a:bodyPr/>
                    <a:lstStyle/>
                    <a:p>
                      <a:endParaRPr lang="ru-RU" dirty="0"/>
                    </a:p>
                  </a:txBody>
                  <a:tcPr/>
                </a:tc>
                <a:tc>
                  <a:txBody>
                    <a:bodyPr/>
                    <a:lstStyle/>
                    <a:p>
                      <a:r>
                        <a:rPr lang="en-US" dirty="0"/>
                        <a:t>Russian</a:t>
                      </a:r>
                      <a:endParaRPr lang="ru-RU" dirty="0"/>
                    </a:p>
                  </a:txBody>
                  <a:tcPr/>
                </a:tc>
                <a:tc>
                  <a:txBody>
                    <a:bodyPr/>
                    <a:lstStyle/>
                    <a:p>
                      <a:r>
                        <a:rPr lang="en-US" dirty="0"/>
                        <a:t>Pidgin</a:t>
                      </a:r>
                      <a:endParaRPr lang="ru-RU" dirty="0"/>
                    </a:p>
                  </a:txBody>
                  <a:tcPr/>
                </a:tc>
                <a:tc>
                  <a:txBody>
                    <a:bodyPr/>
                    <a:lstStyle/>
                    <a:p>
                      <a:r>
                        <a:rPr lang="en-US" dirty="0"/>
                        <a:t>Modern Chinese</a:t>
                      </a:r>
                      <a:endParaRPr lang="ru-RU" dirty="0"/>
                    </a:p>
                  </a:txBody>
                  <a:tcPr/>
                </a:tc>
                <a:extLst>
                  <a:ext uri="{0D108BD9-81ED-4DB2-BD59-A6C34878D82A}">
                    <a16:rowId xmlns:a16="http://schemas.microsoft.com/office/drawing/2014/main" val="10000"/>
                  </a:ext>
                </a:extLst>
              </a:tr>
              <a:tr h="370840">
                <a:tc>
                  <a:txBody>
                    <a:bodyPr/>
                    <a:lstStyle/>
                    <a:p>
                      <a:r>
                        <a:rPr lang="en-US" b="1" dirty="0"/>
                        <a:t>XX</a:t>
                      </a:r>
                      <a:r>
                        <a:rPr lang="en-US" b="1" baseline="0" dirty="0"/>
                        <a:t> cent. Borrowing</a:t>
                      </a:r>
                      <a:endParaRPr lang="ru-RU" b="1" dirty="0"/>
                    </a:p>
                  </a:txBody>
                  <a:tcPr/>
                </a:tc>
                <a:tc>
                  <a:txBody>
                    <a:bodyPr/>
                    <a:lstStyle/>
                    <a:p>
                      <a:r>
                        <a:rPr lang="ru-RU" dirty="0"/>
                        <a:t>колхоз</a:t>
                      </a:r>
                    </a:p>
                  </a:txBody>
                  <a:tcPr/>
                </a:tc>
                <a:tc>
                  <a:txBody>
                    <a:bodyPr/>
                    <a:lstStyle/>
                    <a:p>
                      <a:r>
                        <a:rPr lang="en-US" dirty="0" err="1"/>
                        <a:t>kaxóʣə</a:t>
                      </a:r>
                      <a:endParaRPr lang="ru-RU" dirty="0"/>
                    </a:p>
                  </a:txBody>
                  <a:tcPr/>
                </a:tc>
                <a:tc>
                  <a:txBody>
                    <a:bodyPr/>
                    <a:lstStyle/>
                    <a:p>
                      <a:r>
                        <a:rPr lang="zh-CN" altLang="en-US" dirty="0"/>
                        <a:t>科尔火支 </a:t>
                      </a:r>
                      <a:r>
                        <a:rPr lang="en-US" dirty="0" err="1"/>
                        <a:t>kē'ěrhuǒzhī</a:t>
                      </a:r>
                      <a:r>
                        <a:rPr lang="en-US" dirty="0"/>
                        <a:t>*</a:t>
                      </a:r>
                      <a:endParaRPr lang="ru-RU" dirty="0"/>
                    </a:p>
                  </a:txBody>
                  <a:tcPr/>
                </a:tc>
                <a:extLst>
                  <a:ext uri="{0D108BD9-81ED-4DB2-BD59-A6C34878D82A}">
                    <a16:rowId xmlns:a16="http://schemas.microsoft.com/office/drawing/2014/main" val="10001"/>
                  </a:ext>
                </a:extLst>
              </a:tr>
              <a:tr h="370840">
                <a:tc>
                  <a:txBody>
                    <a:bodyPr/>
                    <a:lstStyle/>
                    <a:p>
                      <a:r>
                        <a:rPr lang="en-US" b="1" dirty="0"/>
                        <a:t>New</a:t>
                      </a:r>
                      <a:r>
                        <a:rPr lang="en-US" b="1" baseline="0" dirty="0"/>
                        <a:t> Borrowing</a:t>
                      </a:r>
                      <a:r>
                        <a:rPr lang="ru-RU" b="1" baseline="0" dirty="0"/>
                        <a:t> (</a:t>
                      </a:r>
                      <a:r>
                        <a:rPr lang="es-ES" b="1" baseline="0" dirty="0"/>
                        <a:t>NE</a:t>
                      </a:r>
                      <a:r>
                        <a:rPr lang="en-US" b="1" baseline="0" dirty="0"/>
                        <a:t>)</a:t>
                      </a:r>
                      <a:endParaRPr lang="ru-RU" b="1" dirty="0"/>
                    </a:p>
                  </a:txBody>
                  <a:tcPr/>
                </a:tc>
                <a:tc>
                  <a:txBody>
                    <a:bodyPr/>
                    <a:lstStyle/>
                    <a:p>
                      <a:r>
                        <a:rPr lang="ru-RU" dirty="0"/>
                        <a:t>Рязань</a:t>
                      </a:r>
                    </a:p>
                  </a:txBody>
                  <a:tcPr/>
                </a:tc>
                <a:tc>
                  <a:txBody>
                    <a:bodyPr/>
                    <a:lstStyle/>
                    <a:p>
                      <a:r>
                        <a:rPr lang="en-US" dirty="0"/>
                        <a:t>---</a:t>
                      </a:r>
                      <a:endParaRPr lang="ru-RU" dirty="0"/>
                    </a:p>
                  </a:txBody>
                  <a:tcPr/>
                </a:tc>
                <a:tc>
                  <a:txBody>
                    <a:bodyPr/>
                    <a:lstStyle/>
                    <a:p>
                      <a:r>
                        <a:rPr lang="zh-CN" altLang="en-US" dirty="0"/>
                        <a:t>梁赞</a:t>
                      </a:r>
                      <a:r>
                        <a:rPr lang="zh-CN" altLang="en-US" baseline="0" dirty="0"/>
                        <a:t> </a:t>
                      </a:r>
                      <a:r>
                        <a:rPr lang="en-US" dirty="0" err="1"/>
                        <a:t>liángzàn</a:t>
                      </a:r>
                      <a:r>
                        <a:rPr lang="en-US" dirty="0"/>
                        <a:t>*</a:t>
                      </a:r>
                      <a:endParaRPr lang="ru-RU" dirty="0"/>
                    </a:p>
                  </a:txBody>
                  <a:tcPr/>
                </a:tc>
                <a:extLst>
                  <a:ext uri="{0D108BD9-81ED-4DB2-BD59-A6C34878D82A}">
                    <a16:rowId xmlns:a16="http://schemas.microsoft.com/office/drawing/2014/main" val="10002"/>
                  </a:ext>
                </a:extLst>
              </a:tr>
            </a:tbl>
          </a:graphicData>
        </a:graphic>
      </p:graphicFrame>
      <p:sp>
        <p:nvSpPr>
          <p:cNvPr id="4" name="TextBox 3"/>
          <p:cNvSpPr txBox="1"/>
          <p:nvPr/>
        </p:nvSpPr>
        <p:spPr>
          <a:xfrm>
            <a:off x="4537167" y="6318930"/>
            <a:ext cx="6250922" cy="369332"/>
          </a:xfrm>
          <a:prstGeom prst="rect">
            <a:avLst/>
          </a:prstGeom>
          <a:noFill/>
        </p:spPr>
        <p:txBody>
          <a:bodyPr wrap="square" rtlCol="0">
            <a:spAutoFit/>
          </a:bodyPr>
          <a:lstStyle/>
          <a:p>
            <a:r>
              <a:rPr lang="en-US" dirty="0"/>
              <a:t>*by official “pinyin” transcription, “z” = [ʣ], “</a:t>
            </a:r>
            <a:r>
              <a:rPr lang="en-US" dirty="0" err="1"/>
              <a:t>zh</a:t>
            </a:r>
            <a:r>
              <a:rPr lang="en-US" dirty="0"/>
              <a:t>” = [ʤ]</a:t>
            </a:r>
            <a:endParaRPr lang="ru-RU" dirty="0"/>
          </a:p>
        </p:txBody>
      </p:sp>
      <p:sp>
        <p:nvSpPr>
          <p:cNvPr id="14" name="Заголовок 1">
            <a:extLst>
              <a:ext uri="{FF2B5EF4-FFF2-40B4-BE49-F238E27FC236}">
                <a16:creationId xmlns:a16="http://schemas.microsoft.com/office/drawing/2014/main" id="{E9B3AC10-5B67-452F-B21C-ACCA10CE4B25}"/>
              </a:ext>
            </a:extLst>
          </p:cNvPr>
          <p:cNvSpPr txBox="1">
            <a:spLocks/>
          </p:cNvSpPr>
          <p:nvPr/>
        </p:nvSpPr>
        <p:spPr>
          <a:xfrm>
            <a:off x="2231136" y="338529"/>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Case Study: Results</a:t>
            </a:r>
            <a:endParaRPr lang="ru-RU" dirty="0"/>
          </a:p>
        </p:txBody>
      </p:sp>
    </p:spTree>
    <p:extLst>
      <p:ext uri="{BB962C8B-B14F-4D97-AF65-F5344CB8AC3E}">
        <p14:creationId xmlns:p14="http://schemas.microsoft.com/office/powerpoint/2010/main" val="3172492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19D6078-9712-45EE-9ABA-C293A990AAB2}"/>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a:t>2. Prescriptions and Use</a:t>
            </a:r>
          </a:p>
        </p:txBody>
      </p:sp>
      <p:sp>
        <p:nvSpPr>
          <p:cNvPr id="3" name="Текст 2">
            <a:extLst>
              <a:ext uri="{FF2B5EF4-FFF2-40B4-BE49-F238E27FC236}">
                <a16:creationId xmlns:a16="http://schemas.microsoft.com/office/drawing/2014/main" id="{C0088B78-B4C5-40E9-BB82-EC5C84FC055D}"/>
              </a:ext>
            </a:extLst>
          </p:cNvPr>
          <p:cNvSpPr>
            <a:spLocks noGrp="1"/>
          </p:cNvSpPr>
          <p:nvPr>
            <p:ph type="body" idx="1"/>
          </p:nvPr>
        </p:nvSpPr>
        <p:spPr>
          <a:xfrm>
            <a:off x="6579219" y="5583044"/>
            <a:ext cx="3995955" cy="653164"/>
          </a:xfrm>
        </p:spPr>
        <p:txBody>
          <a:bodyPr vert="horz" lIns="91440" tIns="45720" rIns="91440" bIns="45720" rtlCol="0">
            <a:normAutofit/>
          </a:bodyPr>
          <a:lstStyle/>
          <a:p>
            <a:pPr algn="r"/>
            <a:endParaRPr lang="en-US">
              <a:solidFill>
                <a:srgbClr val="FFFFFF"/>
              </a:solidFill>
            </a:endParaRPr>
          </a:p>
        </p:txBody>
      </p:sp>
      <p:sp>
        <p:nvSpPr>
          <p:cNvPr id="6" name="Номер слайда 5">
            <a:extLst>
              <a:ext uri="{FF2B5EF4-FFF2-40B4-BE49-F238E27FC236}">
                <a16:creationId xmlns:a16="http://schemas.microsoft.com/office/drawing/2014/main" id="{57C25DFE-9851-4920-B31B-FFCEDCBF0513}"/>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19</a:t>
            </a:fld>
            <a:endParaRPr lang="en-US"/>
          </a:p>
        </p:txBody>
      </p:sp>
    </p:spTree>
    <p:extLst>
      <p:ext uri="{BB962C8B-B14F-4D97-AF65-F5344CB8AC3E}">
        <p14:creationId xmlns:p14="http://schemas.microsoft.com/office/powerpoint/2010/main" val="200162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Object: Is It Important?..</a:t>
            </a:r>
            <a:endParaRPr lang="ru-RU" sz="2400">
              <a:solidFill>
                <a:schemeClr val="tx1"/>
              </a:solidFill>
            </a:endParaRPr>
          </a:p>
        </p:txBody>
      </p:sp>
      <p:sp>
        <p:nvSpPr>
          <p:cNvPr id="11" name="Rectangle 10">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5425440" y="568960"/>
            <a:ext cx="6032438" cy="5486400"/>
          </a:xfrm>
        </p:spPr>
        <p:txBody>
          <a:bodyPr anchor="ctr">
            <a:normAutofit/>
          </a:bodyPr>
          <a:lstStyle/>
          <a:p>
            <a:pPr marL="0" indent="0">
              <a:buNone/>
            </a:pPr>
            <a:r>
              <a:rPr lang="en-US" sz="2800" dirty="0">
                <a:solidFill>
                  <a:schemeClr val="bg1"/>
                </a:solidFill>
              </a:rPr>
              <a:t>There are other more popular spheres in modern Chinese lexicography:</a:t>
            </a:r>
          </a:p>
          <a:p>
            <a:pPr lvl="2"/>
            <a:r>
              <a:rPr lang="en-US" sz="2000" dirty="0">
                <a:solidFill>
                  <a:schemeClr val="bg1"/>
                </a:solidFill>
              </a:rPr>
              <a:t>Semantic borrowings: Superman &gt; </a:t>
            </a:r>
            <a:r>
              <a:rPr lang="zh-CN" altLang="en-US" sz="2000" dirty="0">
                <a:solidFill>
                  <a:schemeClr val="bg1"/>
                </a:solidFill>
              </a:rPr>
              <a:t>超人 </a:t>
            </a:r>
            <a:r>
              <a:rPr lang="en-US" altLang="zh-CN" sz="2000" dirty="0">
                <a:solidFill>
                  <a:schemeClr val="bg1"/>
                </a:solidFill>
              </a:rPr>
              <a:t>(</a:t>
            </a:r>
            <a:r>
              <a:rPr lang="en-US" altLang="zh-CN" sz="2000" dirty="0" err="1">
                <a:solidFill>
                  <a:schemeClr val="bg1"/>
                </a:solidFill>
              </a:rPr>
              <a:t>c</a:t>
            </a:r>
            <a:r>
              <a:rPr lang="en-US" sz="2000" dirty="0" err="1">
                <a:solidFill>
                  <a:schemeClr val="bg1"/>
                </a:solidFill>
              </a:rPr>
              <a:t>hāorén</a:t>
            </a:r>
            <a:r>
              <a:rPr lang="en-US" sz="2000" dirty="0">
                <a:solidFill>
                  <a:schemeClr val="bg1"/>
                </a:solidFill>
              </a:rPr>
              <a:t> = “exceed”+ “man”</a:t>
            </a:r>
            <a:r>
              <a:rPr lang="en-US" altLang="zh-CN" sz="2000" dirty="0">
                <a:solidFill>
                  <a:schemeClr val="bg1"/>
                </a:solidFill>
              </a:rPr>
              <a:t>)</a:t>
            </a:r>
          </a:p>
          <a:p>
            <a:pPr lvl="2"/>
            <a:r>
              <a:rPr lang="en-US" sz="2000" dirty="0">
                <a:solidFill>
                  <a:schemeClr val="bg1"/>
                </a:solidFill>
              </a:rPr>
              <a:t>Loanword blending: ballet &gt; </a:t>
            </a:r>
            <a:r>
              <a:rPr lang="zh-CN" altLang="en-US" sz="2000" dirty="0">
                <a:solidFill>
                  <a:schemeClr val="bg1"/>
                </a:solidFill>
              </a:rPr>
              <a:t>芭蕾舞 </a:t>
            </a:r>
            <a:r>
              <a:rPr lang="en-US" altLang="zh-CN" sz="2000" dirty="0">
                <a:solidFill>
                  <a:schemeClr val="bg1"/>
                </a:solidFill>
              </a:rPr>
              <a:t>(</a:t>
            </a:r>
            <a:r>
              <a:rPr lang="en-US" altLang="zh-CN" sz="2000" dirty="0" err="1">
                <a:solidFill>
                  <a:schemeClr val="bg1"/>
                </a:solidFill>
              </a:rPr>
              <a:t>b</a:t>
            </a:r>
            <a:r>
              <a:rPr lang="en-US" sz="2000" dirty="0" err="1">
                <a:solidFill>
                  <a:schemeClr val="bg1"/>
                </a:solidFill>
              </a:rPr>
              <a:t>ālěiwǔ</a:t>
            </a:r>
            <a:r>
              <a:rPr lang="en-US" sz="2000" dirty="0">
                <a:solidFill>
                  <a:schemeClr val="bg1"/>
                </a:solidFill>
              </a:rPr>
              <a:t> = phonetic loan + “dance”)</a:t>
            </a:r>
          </a:p>
          <a:p>
            <a:pPr lvl="2"/>
            <a:r>
              <a:rPr lang="en-US" sz="2000" dirty="0">
                <a:solidFill>
                  <a:schemeClr val="bg1"/>
                </a:solidFill>
              </a:rPr>
              <a:t>“Lettered words”: </a:t>
            </a:r>
            <a:r>
              <a:rPr lang="zh-CN" altLang="en-US" sz="2000" dirty="0">
                <a:solidFill>
                  <a:schemeClr val="bg1"/>
                </a:solidFill>
              </a:rPr>
              <a:t>卡拉</a:t>
            </a:r>
            <a:r>
              <a:rPr lang="en-US" sz="2000" dirty="0">
                <a:solidFill>
                  <a:schemeClr val="bg1"/>
                </a:solidFill>
              </a:rPr>
              <a:t>OK (</a:t>
            </a:r>
            <a:r>
              <a:rPr lang="en-US" sz="2000" dirty="0" err="1">
                <a:solidFill>
                  <a:schemeClr val="bg1"/>
                </a:solidFill>
              </a:rPr>
              <a:t>kǎlā</a:t>
            </a:r>
            <a:r>
              <a:rPr lang="en-US" sz="2000" dirty="0">
                <a:solidFill>
                  <a:schemeClr val="bg1"/>
                </a:solidFill>
              </a:rPr>
              <a:t> </a:t>
            </a:r>
            <a:r>
              <a:rPr lang="en-US" sz="2000" dirty="0" err="1">
                <a:solidFill>
                  <a:schemeClr val="bg1"/>
                </a:solidFill>
              </a:rPr>
              <a:t>ou</a:t>
            </a:r>
            <a:r>
              <a:rPr lang="en-US" sz="2000" dirty="0">
                <a:solidFill>
                  <a:schemeClr val="bg1"/>
                </a:solidFill>
              </a:rPr>
              <a:t> </a:t>
            </a:r>
            <a:r>
              <a:rPr lang="en-US" sz="2000" dirty="0" err="1">
                <a:solidFill>
                  <a:schemeClr val="bg1"/>
                </a:solidFill>
              </a:rPr>
              <a:t>kei</a:t>
            </a:r>
            <a:r>
              <a:rPr lang="en-US" sz="2000" dirty="0">
                <a:solidFill>
                  <a:schemeClr val="bg1"/>
                </a:solidFill>
              </a:rPr>
              <a:t> – “karaoke”); </a:t>
            </a:r>
          </a:p>
          <a:p>
            <a:pPr marL="457200" lvl="1" indent="0">
              <a:buNone/>
            </a:pPr>
            <a:r>
              <a:rPr lang="en-US" altLang="zh-CN" sz="2000" dirty="0">
                <a:solidFill>
                  <a:schemeClr val="bg1"/>
                </a:solidFill>
              </a:rPr>
              <a:t>	</a:t>
            </a:r>
            <a:r>
              <a:rPr lang="zh-CN" altLang="en-US" sz="2000" dirty="0">
                <a:solidFill>
                  <a:schemeClr val="bg1"/>
                </a:solidFill>
              </a:rPr>
              <a:t>三</a:t>
            </a:r>
            <a:r>
              <a:rPr lang="en-US" sz="2000" dirty="0">
                <a:solidFill>
                  <a:schemeClr val="bg1"/>
                </a:solidFill>
              </a:rPr>
              <a:t>G</a:t>
            </a:r>
            <a:r>
              <a:rPr lang="zh-CN" altLang="en-US" sz="2000" dirty="0">
                <a:solidFill>
                  <a:schemeClr val="bg1"/>
                </a:solidFill>
              </a:rPr>
              <a:t>手机 </a:t>
            </a:r>
            <a:r>
              <a:rPr lang="en-US" altLang="zh-CN" sz="2000" dirty="0">
                <a:solidFill>
                  <a:schemeClr val="bg1"/>
                </a:solidFill>
              </a:rPr>
              <a:t>(</a:t>
            </a:r>
            <a:r>
              <a:rPr lang="en-US" altLang="zh-CN" sz="2000" dirty="0" err="1">
                <a:solidFill>
                  <a:schemeClr val="bg1"/>
                </a:solidFill>
              </a:rPr>
              <a:t>s</a:t>
            </a:r>
            <a:r>
              <a:rPr lang="en-US" sz="2000" dirty="0" err="1">
                <a:solidFill>
                  <a:schemeClr val="bg1"/>
                </a:solidFill>
              </a:rPr>
              <a:t>ān</a:t>
            </a:r>
            <a:r>
              <a:rPr lang="en-US" sz="2000" dirty="0">
                <a:solidFill>
                  <a:schemeClr val="bg1"/>
                </a:solidFill>
              </a:rPr>
              <a:t> </a:t>
            </a:r>
            <a:r>
              <a:rPr lang="en-US" sz="2000" dirty="0" err="1">
                <a:solidFill>
                  <a:schemeClr val="bg1"/>
                </a:solidFill>
              </a:rPr>
              <a:t>Gē</a:t>
            </a:r>
            <a:r>
              <a:rPr lang="en-US" sz="2000" dirty="0">
                <a:solidFill>
                  <a:schemeClr val="bg1"/>
                </a:solidFill>
              </a:rPr>
              <a:t> </a:t>
            </a:r>
            <a:r>
              <a:rPr lang="en-US" sz="2000" dirty="0" err="1">
                <a:solidFill>
                  <a:schemeClr val="bg1"/>
                </a:solidFill>
              </a:rPr>
              <a:t>shǒujī</a:t>
            </a:r>
            <a:r>
              <a:rPr lang="en-US" sz="2000" dirty="0">
                <a:solidFill>
                  <a:schemeClr val="bg1"/>
                </a:solidFill>
              </a:rPr>
              <a:t> – “three” + “Generation [English]” + “mobile phone”)</a:t>
            </a:r>
          </a:p>
          <a:p>
            <a:pPr lvl="2"/>
            <a:r>
              <a:rPr lang="en-US" sz="2000" dirty="0">
                <a:solidFill>
                  <a:schemeClr val="bg1"/>
                </a:solidFill>
              </a:rPr>
              <a:t>Modern Internet neologisms</a:t>
            </a:r>
          </a:p>
          <a:p>
            <a:pPr lvl="3"/>
            <a:r>
              <a:rPr lang="zh-CN" altLang="en-US" sz="2000" dirty="0">
                <a:solidFill>
                  <a:schemeClr val="bg1"/>
                </a:solidFill>
              </a:rPr>
              <a:t>同志 </a:t>
            </a:r>
            <a:r>
              <a:rPr lang="cs-CZ" altLang="zh-CN" sz="2000" dirty="0">
                <a:solidFill>
                  <a:schemeClr val="bg1"/>
                </a:solidFill>
              </a:rPr>
              <a:t> </a:t>
            </a:r>
            <a:r>
              <a:rPr lang="en-US" altLang="zh-CN" sz="2000" dirty="0">
                <a:solidFill>
                  <a:schemeClr val="bg1"/>
                </a:solidFill>
              </a:rPr>
              <a:t>(</a:t>
            </a:r>
            <a:r>
              <a:rPr lang="en-US" sz="2000" dirty="0" err="1">
                <a:solidFill>
                  <a:schemeClr val="bg1"/>
                </a:solidFill>
              </a:rPr>
              <a:t>tóngzhì</a:t>
            </a:r>
            <a:r>
              <a:rPr lang="en-US" sz="2000" dirty="0">
                <a:solidFill>
                  <a:schemeClr val="bg1"/>
                </a:solidFill>
              </a:rPr>
              <a:t>) – “comrade” &gt; “homosexual”</a:t>
            </a:r>
            <a:endParaRPr lang="en-US" altLang="zh-CN" sz="2000" dirty="0">
              <a:solidFill>
                <a:schemeClr val="bg1"/>
              </a:solidFill>
            </a:endParaRPr>
          </a:p>
          <a:p>
            <a:pPr lvl="3"/>
            <a:r>
              <a:rPr lang="en-US" altLang="zh-CN" sz="2000" dirty="0">
                <a:solidFill>
                  <a:schemeClr val="bg1"/>
                </a:solidFill>
              </a:rPr>
              <a:t>1314 (</a:t>
            </a:r>
            <a:r>
              <a:rPr lang="en-US" sz="2000" dirty="0" err="1">
                <a:solidFill>
                  <a:schemeClr val="bg1"/>
                </a:solidFill>
              </a:rPr>
              <a:t>yī</a:t>
            </a:r>
            <a:r>
              <a:rPr lang="en-US" sz="2000" dirty="0">
                <a:solidFill>
                  <a:schemeClr val="bg1"/>
                </a:solidFill>
              </a:rPr>
              <a:t> </a:t>
            </a:r>
            <a:r>
              <a:rPr lang="en-US" sz="2000" dirty="0" err="1">
                <a:solidFill>
                  <a:schemeClr val="bg1"/>
                </a:solidFill>
              </a:rPr>
              <a:t>sān</a:t>
            </a:r>
            <a:r>
              <a:rPr lang="en-US" sz="2000" dirty="0">
                <a:solidFill>
                  <a:schemeClr val="bg1"/>
                </a:solidFill>
              </a:rPr>
              <a:t> </a:t>
            </a:r>
            <a:r>
              <a:rPr lang="en-US" sz="2000" dirty="0" err="1">
                <a:solidFill>
                  <a:schemeClr val="bg1"/>
                </a:solidFill>
              </a:rPr>
              <a:t>yī</a:t>
            </a:r>
            <a:r>
              <a:rPr lang="en-US" sz="2000" dirty="0">
                <a:solidFill>
                  <a:schemeClr val="bg1"/>
                </a:solidFill>
              </a:rPr>
              <a:t> </a:t>
            </a:r>
            <a:r>
              <a:rPr lang="en-US" sz="2000" dirty="0" err="1">
                <a:solidFill>
                  <a:schemeClr val="bg1"/>
                </a:solidFill>
              </a:rPr>
              <a:t>sì</a:t>
            </a:r>
            <a:r>
              <a:rPr lang="en-US" altLang="zh-CN" sz="2000" dirty="0">
                <a:solidFill>
                  <a:schemeClr val="bg1"/>
                </a:solidFill>
              </a:rPr>
              <a:t>) ≈ </a:t>
            </a:r>
            <a:r>
              <a:rPr lang="en-US" sz="2000" dirty="0" err="1">
                <a:solidFill>
                  <a:schemeClr val="bg1"/>
                </a:solidFill>
              </a:rPr>
              <a:t>yī</a:t>
            </a:r>
            <a:r>
              <a:rPr lang="en-US" sz="2000" dirty="0">
                <a:solidFill>
                  <a:schemeClr val="bg1"/>
                </a:solidFill>
              </a:rPr>
              <a:t> sheng </a:t>
            </a:r>
            <a:r>
              <a:rPr lang="en-US" sz="2000" dirty="0" err="1">
                <a:solidFill>
                  <a:schemeClr val="bg1"/>
                </a:solidFill>
              </a:rPr>
              <a:t>yī</a:t>
            </a:r>
            <a:r>
              <a:rPr lang="en-US" sz="2000" dirty="0">
                <a:solidFill>
                  <a:schemeClr val="bg1"/>
                </a:solidFill>
              </a:rPr>
              <a:t> </a:t>
            </a:r>
            <a:r>
              <a:rPr lang="en-US" sz="2000" dirty="0" err="1">
                <a:solidFill>
                  <a:schemeClr val="bg1"/>
                </a:solidFill>
              </a:rPr>
              <a:t>shì</a:t>
            </a:r>
            <a:r>
              <a:rPr lang="en-US" sz="2000" dirty="0">
                <a:solidFill>
                  <a:schemeClr val="bg1"/>
                </a:solidFill>
              </a:rPr>
              <a:t> </a:t>
            </a:r>
            <a:r>
              <a:rPr lang="en-US" altLang="zh-CN" sz="2000" dirty="0">
                <a:solidFill>
                  <a:schemeClr val="bg1"/>
                </a:solidFill>
              </a:rPr>
              <a:t>= “forever”</a:t>
            </a:r>
          </a:p>
          <a:p>
            <a:pPr lvl="2"/>
            <a:endParaRPr lang="en-US" dirty="0">
              <a:solidFill>
                <a:schemeClr val="bg1"/>
              </a:solidFill>
            </a:endParaRPr>
          </a:p>
          <a:p>
            <a:pPr marL="457200" lvl="1" indent="0">
              <a:buNone/>
            </a:pPr>
            <a:endParaRPr lang="ru-RU" dirty="0">
              <a:solidFill>
                <a:schemeClr val="bg1"/>
              </a:solidFill>
            </a:endParaRPr>
          </a:p>
        </p:txBody>
      </p:sp>
      <p:sp>
        <p:nvSpPr>
          <p:cNvPr id="6" name="Номер слайда 5">
            <a:extLst>
              <a:ext uri="{FF2B5EF4-FFF2-40B4-BE49-F238E27FC236}">
                <a16:creationId xmlns:a16="http://schemas.microsoft.com/office/drawing/2014/main" id="{5031C13A-7D64-457D-9D82-38B5D6D18423}"/>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2</a:t>
            </a:fld>
            <a:endParaRPr lang="ru-RU"/>
          </a:p>
        </p:txBody>
      </p:sp>
    </p:spTree>
    <p:extLst>
      <p:ext uri="{BB962C8B-B14F-4D97-AF65-F5344CB8AC3E}">
        <p14:creationId xmlns:p14="http://schemas.microsoft.com/office/powerpoint/2010/main" val="14573139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CE45AE33-A1B6-41DF-B4FA-13CA80A2EA41}"/>
              </a:ext>
            </a:extLst>
          </p:cNvPr>
          <p:cNvSpPr>
            <a:spLocks noGrp="1"/>
          </p:cNvSpPr>
          <p:nvPr>
            <p:ph type="body" idx="1"/>
          </p:nvPr>
        </p:nvSpPr>
        <p:spPr>
          <a:xfrm>
            <a:off x="735024" y="2207614"/>
            <a:ext cx="4562840" cy="704087"/>
          </a:xfrm>
        </p:spPr>
        <p:txBody>
          <a:bodyPr>
            <a:noAutofit/>
          </a:bodyPr>
          <a:lstStyle/>
          <a:p>
            <a:r>
              <a:rPr lang="cs-CZ" sz="1700" b="1" dirty="0"/>
              <a:t>Russian</a:t>
            </a:r>
            <a:r>
              <a:rPr lang="en-US" sz="1700" b="1" dirty="0"/>
              <a:t>-Chinese translation dictionary (1982)</a:t>
            </a:r>
            <a:endParaRPr lang="ru-RU" sz="1700" b="1" dirty="0"/>
          </a:p>
        </p:txBody>
      </p:sp>
      <p:pic>
        <p:nvPicPr>
          <p:cNvPr id="12" name="Объект 11">
            <a:extLst>
              <a:ext uri="{FF2B5EF4-FFF2-40B4-BE49-F238E27FC236}">
                <a16:creationId xmlns:a16="http://schemas.microsoft.com/office/drawing/2014/main" id="{D8E9886B-3033-492F-819C-6CF941C8927B}"/>
              </a:ext>
            </a:extLst>
          </p:cNvPr>
          <p:cNvPicPr>
            <a:picLocks noGrp="1" noChangeAspect="1"/>
          </p:cNvPicPr>
          <p:nvPr>
            <p:ph sz="half" idx="2"/>
          </p:nvPr>
        </p:nvPicPr>
        <p:blipFill>
          <a:blip r:embed="rId2"/>
          <a:stretch>
            <a:fillRect/>
          </a:stretch>
        </p:blipFill>
        <p:spPr>
          <a:xfrm>
            <a:off x="834380" y="3081640"/>
            <a:ext cx="4463483" cy="3250332"/>
          </a:xfrm>
          <a:prstGeom prst="rect">
            <a:avLst/>
          </a:prstGeom>
        </p:spPr>
      </p:pic>
      <p:sp>
        <p:nvSpPr>
          <p:cNvPr id="8" name="Текст 7">
            <a:extLst>
              <a:ext uri="{FF2B5EF4-FFF2-40B4-BE49-F238E27FC236}">
                <a16:creationId xmlns:a16="http://schemas.microsoft.com/office/drawing/2014/main" id="{A10FC535-8402-4B64-863E-201785802329}"/>
              </a:ext>
            </a:extLst>
          </p:cNvPr>
          <p:cNvSpPr>
            <a:spLocks noGrp="1"/>
          </p:cNvSpPr>
          <p:nvPr>
            <p:ph type="body" sz="quarter" idx="13"/>
          </p:nvPr>
        </p:nvSpPr>
        <p:spPr>
          <a:xfrm>
            <a:off x="6979339" y="2207614"/>
            <a:ext cx="4270248" cy="704087"/>
          </a:xfrm>
        </p:spPr>
        <p:txBody>
          <a:bodyPr>
            <a:normAutofit fontScale="92500"/>
          </a:bodyPr>
          <a:lstStyle/>
          <a:p>
            <a:r>
              <a:rPr lang="en-US" sz="1800" b="1" dirty="0"/>
              <a:t>Russian-Chinese transliteration table (1993)</a:t>
            </a:r>
            <a:endParaRPr lang="ru-RU" sz="1800" b="1" dirty="0"/>
          </a:p>
        </p:txBody>
      </p:sp>
      <p:sp>
        <p:nvSpPr>
          <p:cNvPr id="4" name="Заголовок 3">
            <a:extLst>
              <a:ext uri="{FF2B5EF4-FFF2-40B4-BE49-F238E27FC236}">
                <a16:creationId xmlns:a16="http://schemas.microsoft.com/office/drawing/2014/main" id="{708C6FCE-FED0-49CC-9BC0-565F3DB09D6A}"/>
              </a:ext>
            </a:extLst>
          </p:cNvPr>
          <p:cNvSpPr>
            <a:spLocks noGrp="1"/>
          </p:cNvSpPr>
          <p:nvPr>
            <p:ph type="title"/>
          </p:nvPr>
        </p:nvSpPr>
        <p:spPr>
          <a:xfrm>
            <a:off x="2231136" y="226755"/>
            <a:ext cx="7729728" cy="1188720"/>
          </a:xfrm>
        </p:spPr>
        <p:txBody>
          <a:bodyPr/>
          <a:lstStyle/>
          <a:p>
            <a:r>
              <a:rPr lang="en-US" dirty="0"/>
              <a:t>Xinhua prescriptions</a:t>
            </a:r>
            <a:endParaRPr lang="ru-RU" dirty="0"/>
          </a:p>
        </p:txBody>
      </p:sp>
      <p:pic>
        <p:nvPicPr>
          <p:cNvPr id="13" name="Объект 12">
            <a:extLst>
              <a:ext uri="{FF2B5EF4-FFF2-40B4-BE49-F238E27FC236}">
                <a16:creationId xmlns:a16="http://schemas.microsoft.com/office/drawing/2014/main" id="{8F9FF103-4344-489F-91D0-C8321CD17944}"/>
              </a:ext>
            </a:extLst>
          </p:cNvPr>
          <p:cNvPicPr>
            <a:picLocks noGrp="1" noChangeAspect="1"/>
          </p:cNvPicPr>
          <p:nvPr>
            <p:ph sz="quarter" idx="4"/>
          </p:nvPr>
        </p:nvPicPr>
        <p:blipFill>
          <a:blip r:embed="rId3"/>
          <a:stretch>
            <a:fillRect/>
          </a:stretch>
        </p:blipFill>
        <p:spPr>
          <a:xfrm>
            <a:off x="6724303" y="2911701"/>
            <a:ext cx="4873807" cy="3460319"/>
          </a:xfrm>
          <a:prstGeom prst="rect">
            <a:avLst/>
          </a:prstGeom>
        </p:spPr>
      </p:pic>
      <p:sp>
        <p:nvSpPr>
          <p:cNvPr id="14" name="Объект 2">
            <a:extLst>
              <a:ext uri="{FF2B5EF4-FFF2-40B4-BE49-F238E27FC236}">
                <a16:creationId xmlns:a16="http://schemas.microsoft.com/office/drawing/2014/main" id="{270E6D9E-1CF4-47AE-A4C5-D1117CA8A62E}"/>
              </a:ext>
            </a:extLst>
          </p:cNvPr>
          <p:cNvSpPr txBox="1">
            <a:spLocks/>
          </p:cNvSpPr>
          <p:nvPr/>
        </p:nvSpPr>
        <p:spPr>
          <a:xfrm>
            <a:off x="838200" y="1415475"/>
            <a:ext cx="10515600" cy="477445"/>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tx2"/>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a:t>Xinhua (</a:t>
            </a:r>
            <a:r>
              <a:rPr lang="zh-CN" altLang="en-US"/>
              <a:t>新华社</a:t>
            </a:r>
            <a:r>
              <a:rPr lang="en-US"/>
              <a:t>) </a:t>
            </a:r>
            <a:r>
              <a:rPr lang="es-ES"/>
              <a:t>is the biggest official news agency in PRC</a:t>
            </a:r>
            <a:endParaRPr lang="ru-RU" dirty="0"/>
          </a:p>
        </p:txBody>
      </p:sp>
      <p:sp>
        <p:nvSpPr>
          <p:cNvPr id="15" name="TextBox 14">
            <a:extLst>
              <a:ext uri="{FF2B5EF4-FFF2-40B4-BE49-F238E27FC236}">
                <a16:creationId xmlns:a16="http://schemas.microsoft.com/office/drawing/2014/main" id="{D1237D90-E703-4CA8-82D5-E323DBFB161E}"/>
              </a:ext>
            </a:extLst>
          </p:cNvPr>
          <p:cNvSpPr txBox="1"/>
          <p:nvPr/>
        </p:nvSpPr>
        <p:spPr>
          <a:xfrm>
            <a:off x="3581456" y="6400412"/>
            <a:ext cx="5029087" cy="461665"/>
          </a:xfrm>
          <a:prstGeom prst="rect">
            <a:avLst/>
          </a:prstGeom>
          <a:noFill/>
        </p:spPr>
        <p:txBody>
          <a:bodyPr wrap="square" rtlCol="0">
            <a:spAutoFit/>
          </a:bodyPr>
          <a:lstStyle/>
          <a:p>
            <a:pPr algn="ctr"/>
            <a:r>
              <a:rPr lang="en-US" sz="2400" dirty="0"/>
              <a:t>But are they really valid?..</a:t>
            </a:r>
            <a:endParaRPr lang="ru-RU" sz="2400" dirty="0"/>
          </a:p>
        </p:txBody>
      </p:sp>
    </p:spTree>
    <p:extLst>
      <p:ext uri="{BB962C8B-B14F-4D97-AF65-F5344CB8AC3E}">
        <p14:creationId xmlns:p14="http://schemas.microsoft.com/office/powerpoint/2010/main" val="3334440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79BECA-DCEF-44B3-862F-155FAD51934D}"/>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Xinhua Algorithm</a:t>
            </a:r>
            <a:endParaRPr lang="ru-RU" sz="2400">
              <a:solidFill>
                <a:schemeClr val="tx1"/>
              </a:solidFill>
            </a:endParaRPr>
          </a:p>
        </p:txBody>
      </p:sp>
      <p:sp>
        <p:nvSpPr>
          <p:cNvPr id="11" name="Rectangle 10">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0509FA53-C424-4E59-A31B-05724C8C8419}"/>
              </a:ext>
            </a:extLst>
          </p:cNvPr>
          <p:cNvSpPr>
            <a:spLocks noGrp="1"/>
          </p:cNvSpPr>
          <p:nvPr>
            <p:ph idx="1"/>
          </p:nvPr>
        </p:nvSpPr>
        <p:spPr>
          <a:xfrm>
            <a:off x="6049182" y="802638"/>
            <a:ext cx="5408696" cy="5252722"/>
          </a:xfrm>
        </p:spPr>
        <p:txBody>
          <a:bodyPr anchor="ctr">
            <a:normAutofit/>
          </a:bodyPr>
          <a:lstStyle/>
          <a:p>
            <a:pPr marL="0" indent="0">
              <a:buNone/>
            </a:pPr>
            <a:r>
              <a:rPr lang="en-US" sz="3200" dirty="0">
                <a:solidFill>
                  <a:schemeClr val="bg1"/>
                </a:solidFill>
              </a:rPr>
              <a:t>Python code</a:t>
            </a:r>
          </a:p>
          <a:p>
            <a:pPr lvl="1"/>
            <a:r>
              <a:rPr lang="en-US" sz="2800" dirty="0">
                <a:solidFill>
                  <a:schemeClr val="bg1"/>
                </a:solidFill>
              </a:rPr>
              <a:t>Regular expressions</a:t>
            </a:r>
          </a:p>
          <a:p>
            <a:pPr lvl="1"/>
            <a:r>
              <a:rPr lang="en-US" sz="2800" dirty="0">
                <a:solidFill>
                  <a:schemeClr val="bg1"/>
                </a:solidFill>
              </a:rPr>
              <a:t>“if”- “else” constructions</a:t>
            </a:r>
          </a:p>
          <a:p>
            <a:pPr lvl="1"/>
            <a:r>
              <a:rPr lang="en-US" sz="2800" dirty="0">
                <a:solidFill>
                  <a:schemeClr val="bg1"/>
                </a:solidFill>
              </a:rPr>
              <a:t>Pandas library</a:t>
            </a:r>
          </a:p>
          <a:p>
            <a:pPr lvl="2"/>
            <a:r>
              <a:rPr lang="en-US" sz="2800" dirty="0">
                <a:solidFill>
                  <a:schemeClr val="bg1"/>
                </a:solidFill>
              </a:rPr>
              <a:t>.csv table with prescriptions</a:t>
            </a:r>
          </a:p>
        </p:txBody>
      </p:sp>
      <p:sp>
        <p:nvSpPr>
          <p:cNvPr id="6" name="Номер слайда 5">
            <a:extLst>
              <a:ext uri="{FF2B5EF4-FFF2-40B4-BE49-F238E27FC236}">
                <a16:creationId xmlns:a16="http://schemas.microsoft.com/office/drawing/2014/main" id="{30FE5B7C-D047-4CDA-A552-E22DBA43D243}"/>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21</a:t>
            </a:fld>
            <a:endParaRPr lang="ru-RU"/>
          </a:p>
        </p:txBody>
      </p:sp>
    </p:spTree>
    <p:extLst>
      <p:ext uri="{BB962C8B-B14F-4D97-AF65-F5344CB8AC3E}">
        <p14:creationId xmlns:p14="http://schemas.microsoft.com/office/powerpoint/2010/main" val="128774683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a:t>Algorithm Application</a:t>
            </a:r>
          </a:p>
        </p:txBody>
      </p:sp>
      <p:sp>
        <p:nvSpPr>
          <p:cNvPr id="3" name="Текст 2"/>
          <p:cNvSpPr>
            <a:spLocks noGrp="1"/>
          </p:cNvSpPr>
          <p:nvPr>
            <p:ph type="body" idx="1"/>
          </p:nvPr>
        </p:nvSpPr>
        <p:spPr>
          <a:xfrm>
            <a:off x="6579219" y="5583044"/>
            <a:ext cx="3995955" cy="653164"/>
          </a:xfrm>
        </p:spPr>
        <p:txBody>
          <a:bodyPr vert="horz" lIns="91440" tIns="45720" rIns="91440" bIns="45720" rtlCol="0">
            <a:normAutofit/>
          </a:bodyPr>
          <a:lstStyle/>
          <a:p>
            <a:pPr algn="r"/>
            <a:r>
              <a:rPr lang="en-US" sz="2800" b="1" dirty="0" err="1">
                <a:solidFill>
                  <a:srgbClr val="FFFFFF"/>
                </a:solidFill>
              </a:rPr>
              <a:t>Wikidata</a:t>
            </a:r>
            <a:endParaRPr lang="en-US" sz="2800" b="1" dirty="0">
              <a:solidFill>
                <a:srgbClr val="FFFFFF"/>
              </a:solidFill>
            </a:endParaRPr>
          </a:p>
        </p:txBody>
      </p:sp>
      <p:sp>
        <p:nvSpPr>
          <p:cNvPr id="6" name="Номер слайда 5">
            <a:extLst>
              <a:ext uri="{FF2B5EF4-FFF2-40B4-BE49-F238E27FC236}">
                <a16:creationId xmlns:a16="http://schemas.microsoft.com/office/drawing/2014/main" id="{C52E77B1-8E43-4A0B-AF63-299B2AA3F47E}"/>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22</a:t>
            </a:fld>
            <a:endParaRPr lang="en-US"/>
          </a:p>
        </p:txBody>
      </p:sp>
    </p:spTree>
    <p:extLst>
      <p:ext uri="{BB962C8B-B14F-4D97-AF65-F5344CB8AC3E}">
        <p14:creationId xmlns:p14="http://schemas.microsoft.com/office/powerpoint/2010/main" val="3062917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F342E47-6E1D-4EED-875B-4AB707CA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600200" y="112869"/>
            <a:ext cx="8991600" cy="1264762"/>
          </a:xfrm>
        </p:spPr>
        <p:txBody>
          <a:bodyPr vert="horz" lIns="274320" tIns="182880" rIns="274320" bIns="182880" rtlCol="0" anchor="ctr" anchorCtr="1">
            <a:normAutofit/>
          </a:bodyPr>
          <a:lstStyle/>
          <a:p>
            <a:r>
              <a:rPr lang="en-US" sz="3200">
                <a:solidFill>
                  <a:srgbClr val="262626"/>
                </a:solidFill>
              </a:rPr>
              <a:t>Data: Wikipedia Objects</a:t>
            </a:r>
          </a:p>
        </p:txBody>
      </p:sp>
      <p:pic>
        <p:nvPicPr>
          <p:cNvPr id="7" name="Рисунок 6"/>
          <p:cNvPicPr>
            <a:picLocks noChangeAspect="1"/>
          </p:cNvPicPr>
          <p:nvPr/>
        </p:nvPicPr>
        <p:blipFill rotWithShape="1">
          <a:blip r:embed="rId2" cstate="print">
            <a:extLst>
              <a:ext uri="{28A0092B-C50C-407E-A947-70E740481C1C}">
                <a14:useLocalDpi xmlns:a14="http://schemas.microsoft.com/office/drawing/2010/main" val="0"/>
              </a:ext>
            </a:extLst>
          </a:blip>
          <a:srcRect t="4319" b="13239"/>
          <a:stretch/>
        </p:blipFill>
        <p:spPr>
          <a:xfrm>
            <a:off x="775252" y="1604000"/>
            <a:ext cx="2572303" cy="4241314"/>
          </a:xfrm>
          <a:prstGeom prst="rect">
            <a:avLst/>
          </a:prstGeom>
        </p:spPr>
      </p:pic>
      <p:pic>
        <p:nvPicPr>
          <p:cNvPr id="5" name="Рисунок 4"/>
          <p:cNvPicPr>
            <a:picLocks noChangeAspect="1"/>
          </p:cNvPicPr>
          <p:nvPr/>
        </p:nvPicPr>
        <p:blipFill rotWithShape="1">
          <a:blip r:embed="rId3" cstate="print">
            <a:extLst>
              <a:ext uri="{28A0092B-C50C-407E-A947-70E740481C1C}">
                <a14:useLocalDpi xmlns:a14="http://schemas.microsoft.com/office/drawing/2010/main" val="0"/>
              </a:ext>
            </a:extLst>
          </a:blip>
          <a:srcRect t="3943" b="14178"/>
          <a:stretch/>
        </p:blipFill>
        <p:spPr>
          <a:xfrm>
            <a:off x="3508706" y="1604002"/>
            <a:ext cx="2589990" cy="4241313"/>
          </a:xfrm>
          <a:prstGeom prst="rect">
            <a:avLst/>
          </a:prstGeom>
        </p:spPr>
      </p:pic>
      <p:pic>
        <p:nvPicPr>
          <p:cNvPr id="4" name="Объект 3"/>
          <p:cNvPicPr>
            <a:picLocks noGrp="1" noChangeAspect="1"/>
          </p:cNvPicPr>
          <p:nvPr>
            <p:ph idx="4294967295"/>
          </p:nvPr>
        </p:nvPicPr>
        <p:blipFill rotWithShape="1">
          <a:blip r:embed="rId4" cstate="print">
            <a:extLst>
              <a:ext uri="{28A0092B-C50C-407E-A947-70E740481C1C}">
                <a14:useLocalDpi xmlns:a14="http://schemas.microsoft.com/office/drawing/2010/main" val="0"/>
              </a:ext>
            </a:extLst>
          </a:blip>
          <a:srcRect t="5400" b="17054"/>
          <a:stretch/>
        </p:blipFill>
        <p:spPr>
          <a:xfrm>
            <a:off x="6182498" y="1604001"/>
            <a:ext cx="2734710" cy="4241314"/>
          </a:xfrm>
          <a:prstGeom prst="rect">
            <a:avLst/>
          </a:prstGeom>
        </p:spPr>
      </p:pic>
      <p:pic>
        <p:nvPicPr>
          <p:cNvPr id="6" name="Рисунок 5"/>
          <p:cNvPicPr>
            <a:picLocks noChangeAspect="1"/>
          </p:cNvPicPr>
          <p:nvPr/>
        </p:nvPicPr>
        <p:blipFill rotWithShape="1">
          <a:blip r:embed="rId5" cstate="print">
            <a:extLst>
              <a:ext uri="{28A0092B-C50C-407E-A947-70E740481C1C}">
                <a14:useLocalDpi xmlns:a14="http://schemas.microsoft.com/office/drawing/2010/main" val="0"/>
              </a:ext>
            </a:extLst>
          </a:blip>
          <a:srcRect t="4131" b="13803"/>
          <a:stretch/>
        </p:blipFill>
        <p:spPr>
          <a:xfrm>
            <a:off x="8994999" y="1604002"/>
            <a:ext cx="2584088" cy="4241314"/>
          </a:xfrm>
          <a:prstGeom prst="rect">
            <a:avLst/>
          </a:prstGeom>
        </p:spPr>
      </p:pic>
      <p:sp>
        <p:nvSpPr>
          <p:cNvPr id="9" name="Номер слайда 8">
            <a:extLst>
              <a:ext uri="{FF2B5EF4-FFF2-40B4-BE49-F238E27FC236}">
                <a16:creationId xmlns:a16="http://schemas.microsoft.com/office/drawing/2014/main" id="{59D212D3-852C-4FA0-AC87-C9DAD38613BD}"/>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23</a:t>
            </a:fld>
            <a:endParaRPr lang="en-US"/>
          </a:p>
        </p:txBody>
      </p:sp>
    </p:spTree>
    <p:extLst>
      <p:ext uri="{BB962C8B-B14F-4D97-AF65-F5344CB8AC3E}">
        <p14:creationId xmlns:p14="http://schemas.microsoft.com/office/powerpoint/2010/main" val="266842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7DE0705-3755-4B4E-8070-9F050798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Объект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5713" y="-2"/>
            <a:ext cx="12036287" cy="6830594"/>
          </a:xfrm>
          <a:prstGeom prst="rect">
            <a:avLst/>
          </a:prstGeom>
        </p:spPr>
      </p:pic>
      <p:sp>
        <p:nvSpPr>
          <p:cNvPr id="6" name="Номер слайда 5">
            <a:extLst>
              <a:ext uri="{FF2B5EF4-FFF2-40B4-BE49-F238E27FC236}">
                <a16:creationId xmlns:a16="http://schemas.microsoft.com/office/drawing/2014/main" id="{967994A5-23FC-4ACD-926A-BF90278199A7}"/>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24</a:t>
            </a:fld>
            <a:endParaRPr lang="en-US"/>
          </a:p>
        </p:txBody>
      </p:sp>
      <p:sp>
        <p:nvSpPr>
          <p:cNvPr id="2" name="Заголовок 1"/>
          <p:cNvSpPr>
            <a:spLocks noGrp="1"/>
          </p:cNvSpPr>
          <p:nvPr>
            <p:ph type="title"/>
          </p:nvPr>
        </p:nvSpPr>
        <p:spPr>
          <a:xfrm>
            <a:off x="2473000" y="420508"/>
            <a:ext cx="7605278" cy="841103"/>
          </a:xfrm>
          <a:noFill/>
          <a:effectLst>
            <a:outerShdw blurRad="50800" dist="38100" algn="l" rotWithShape="0">
              <a:prstClr val="black">
                <a:alpha val="40000"/>
              </a:prstClr>
            </a:outerShdw>
          </a:effectLst>
        </p:spPr>
        <p:txBody>
          <a:bodyPr vert="horz" lIns="274320" tIns="182880" rIns="274320" bIns="182880" rtlCol="0" anchor="ctr" anchorCtr="1">
            <a:normAutofit/>
          </a:bodyPr>
          <a:lstStyle/>
          <a:p>
            <a:r>
              <a:rPr lang="en-US" sz="3200">
                <a:solidFill>
                  <a:srgbClr val="262626"/>
                </a:solidFill>
              </a:rPr>
              <a:t>Source: Wikidata</a:t>
            </a:r>
          </a:p>
        </p:txBody>
      </p:sp>
    </p:spTree>
    <p:extLst>
      <p:ext uri="{BB962C8B-B14F-4D97-AF65-F5344CB8AC3E}">
        <p14:creationId xmlns:p14="http://schemas.microsoft.com/office/powerpoint/2010/main" val="3365983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a:extLst>
              <a:ext uri="{FF2B5EF4-FFF2-40B4-BE49-F238E27FC236}">
                <a16:creationId xmlns:a16="http://schemas.microsoft.com/office/drawing/2014/main" id="{1FACC66F-25F3-4011-9A5C-30F5A2D8DD9E}"/>
              </a:ext>
            </a:extLst>
          </p:cNvPr>
          <p:cNvSpPr>
            <a:spLocks noGrp="1"/>
          </p:cNvSpPr>
          <p:nvPr>
            <p:ph type="sldNum" sz="quarter" idx="12"/>
          </p:nvPr>
        </p:nvSpPr>
        <p:spPr/>
        <p:txBody>
          <a:bodyPr/>
          <a:lstStyle/>
          <a:p>
            <a:fld id="{D908B4C2-66BF-493E-A4A2-20618A00625B}" type="slidenum">
              <a:rPr lang="ru-RU" smtClean="0"/>
              <a:t>25</a:t>
            </a:fld>
            <a:endParaRPr lang="ru-RU"/>
          </a:p>
        </p:txBody>
      </p:sp>
      <p:pic>
        <p:nvPicPr>
          <p:cNvPr id="4" name="Рисунок 3"/>
          <p:cNvPicPr>
            <a:picLocks noChangeAspect="1"/>
          </p:cNvPicPr>
          <p:nvPr/>
        </p:nvPicPr>
        <p:blipFill>
          <a:blip r:embed="rId2"/>
          <a:stretch>
            <a:fillRect/>
          </a:stretch>
        </p:blipFill>
        <p:spPr>
          <a:xfrm>
            <a:off x="1187538" y="0"/>
            <a:ext cx="9571384" cy="6865813"/>
          </a:xfrm>
          <a:prstGeom prst="rect">
            <a:avLst/>
          </a:prstGeom>
        </p:spPr>
      </p:pic>
    </p:spTree>
    <p:extLst>
      <p:ext uri="{BB962C8B-B14F-4D97-AF65-F5344CB8AC3E}">
        <p14:creationId xmlns:p14="http://schemas.microsoft.com/office/powerpoint/2010/main" val="3781329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A0AA00-54E6-4B50-9B60-507B2745FE8A}"/>
              </a:ext>
            </a:extLst>
          </p:cNvPr>
          <p:cNvSpPr>
            <a:spLocks noGrp="1"/>
          </p:cNvSpPr>
          <p:nvPr>
            <p:ph type="title"/>
          </p:nvPr>
        </p:nvSpPr>
        <p:spPr>
          <a:xfrm>
            <a:off x="2231136" y="257682"/>
            <a:ext cx="7729728" cy="1188720"/>
          </a:xfrm>
        </p:spPr>
        <p:txBody>
          <a:bodyPr/>
          <a:lstStyle/>
          <a:p>
            <a:r>
              <a:rPr lang="en-US" dirty="0"/>
              <a:t>Dataset</a:t>
            </a:r>
            <a:endParaRPr lang="ru-RU" dirty="0"/>
          </a:p>
        </p:txBody>
      </p:sp>
      <p:sp>
        <p:nvSpPr>
          <p:cNvPr id="3" name="Объект 2">
            <a:extLst>
              <a:ext uri="{FF2B5EF4-FFF2-40B4-BE49-F238E27FC236}">
                <a16:creationId xmlns:a16="http://schemas.microsoft.com/office/drawing/2014/main" id="{F957D39D-CB4A-4FAA-B900-A47B392E7A85}"/>
              </a:ext>
            </a:extLst>
          </p:cNvPr>
          <p:cNvSpPr>
            <a:spLocks noGrp="1"/>
          </p:cNvSpPr>
          <p:nvPr>
            <p:ph sz="half" idx="1"/>
          </p:nvPr>
        </p:nvSpPr>
        <p:spPr>
          <a:xfrm>
            <a:off x="573243" y="1913641"/>
            <a:ext cx="4270247" cy="4524867"/>
          </a:xfrm>
          <a:solidFill>
            <a:schemeClr val="accent5">
              <a:lumMod val="40000"/>
              <a:lumOff val="60000"/>
            </a:schemeClr>
          </a:solidFill>
        </p:spPr>
        <p:txBody>
          <a:bodyPr>
            <a:normAutofit fontScale="47500" lnSpcReduction="20000"/>
          </a:bodyPr>
          <a:lstStyle/>
          <a:p>
            <a:pPr marL="0" indent="0">
              <a:buNone/>
            </a:pPr>
            <a:r>
              <a:rPr lang="en-US" sz="4400" b="1" dirty="0"/>
              <a:t>Parameters:</a:t>
            </a:r>
          </a:p>
          <a:p>
            <a:pPr marL="228600" lvl="1" indent="0">
              <a:buNone/>
            </a:pPr>
            <a:r>
              <a:rPr lang="en-US" sz="3800" dirty="0"/>
              <a:t>Categories:</a:t>
            </a:r>
          </a:p>
          <a:p>
            <a:pPr lvl="2"/>
            <a:r>
              <a:rPr lang="en-US" sz="3800" dirty="0"/>
              <a:t>Country</a:t>
            </a:r>
          </a:p>
          <a:p>
            <a:pPr lvl="2"/>
            <a:r>
              <a:rPr lang="en-US" sz="3800" dirty="0"/>
              <a:t>Type of an object</a:t>
            </a:r>
          </a:p>
          <a:p>
            <a:pPr marL="228600" lvl="1" indent="0">
              <a:buNone/>
            </a:pPr>
            <a:r>
              <a:rPr lang="en-US" sz="3800" dirty="0"/>
              <a:t>Words:</a:t>
            </a:r>
          </a:p>
          <a:p>
            <a:pPr lvl="2"/>
            <a:r>
              <a:rPr lang="en-US" sz="3800" dirty="0"/>
              <a:t>Russian proper names</a:t>
            </a:r>
          </a:p>
          <a:p>
            <a:pPr lvl="2"/>
            <a:r>
              <a:rPr lang="en-US" sz="3800" dirty="0" err="1"/>
              <a:t>Wikidata</a:t>
            </a:r>
            <a:r>
              <a:rPr lang="en-US" sz="3800" dirty="0"/>
              <a:t> transliteration</a:t>
            </a:r>
          </a:p>
          <a:p>
            <a:pPr lvl="2"/>
            <a:r>
              <a:rPr lang="en-US" sz="3800" dirty="0"/>
              <a:t>Xinhua-based transliteration</a:t>
            </a:r>
          </a:p>
          <a:p>
            <a:pPr marL="228600" lvl="1" indent="0">
              <a:buNone/>
            </a:pPr>
            <a:r>
              <a:rPr lang="en-US" sz="3800" dirty="0"/>
              <a:t>Metrics:</a:t>
            </a:r>
          </a:p>
          <a:p>
            <a:pPr lvl="2"/>
            <a:r>
              <a:rPr lang="en-US" sz="3800" dirty="0"/>
              <a:t>Absolute </a:t>
            </a:r>
            <a:r>
              <a:rPr lang="en-US" sz="3800" dirty="0" err="1"/>
              <a:t>Levenstein</a:t>
            </a:r>
            <a:r>
              <a:rPr lang="en-US" sz="3800" dirty="0"/>
              <a:t> distance</a:t>
            </a:r>
          </a:p>
          <a:p>
            <a:pPr lvl="2"/>
            <a:r>
              <a:rPr lang="en-US" sz="3800" dirty="0"/>
              <a:t>Normalized </a:t>
            </a:r>
            <a:r>
              <a:rPr lang="en-US" sz="3800" dirty="0" err="1"/>
              <a:t>Levenstein</a:t>
            </a:r>
            <a:r>
              <a:rPr lang="en-US" sz="3800" dirty="0"/>
              <a:t> distance</a:t>
            </a:r>
          </a:p>
          <a:p>
            <a:pPr lvl="2"/>
            <a:r>
              <a:rPr lang="en-US" sz="3800" dirty="0"/>
              <a:t>Jaccard index</a:t>
            </a:r>
            <a:endParaRPr lang="ru-RU" sz="3800" dirty="0"/>
          </a:p>
          <a:p>
            <a:endParaRPr lang="ru-RU" dirty="0"/>
          </a:p>
        </p:txBody>
      </p:sp>
      <p:sp>
        <p:nvSpPr>
          <p:cNvPr id="4" name="Объект 3">
            <a:extLst>
              <a:ext uri="{FF2B5EF4-FFF2-40B4-BE49-F238E27FC236}">
                <a16:creationId xmlns:a16="http://schemas.microsoft.com/office/drawing/2014/main" id="{6825A2CB-871A-4D4B-A7DC-7B69810E435A}"/>
              </a:ext>
            </a:extLst>
          </p:cNvPr>
          <p:cNvSpPr>
            <a:spLocks noGrp="1"/>
          </p:cNvSpPr>
          <p:nvPr>
            <p:ph sz="half" idx="2"/>
          </p:nvPr>
        </p:nvSpPr>
        <p:spPr>
          <a:xfrm>
            <a:off x="5295493" y="1913641"/>
            <a:ext cx="3621324" cy="2499333"/>
          </a:xfrm>
          <a:solidFill>
            <a:schemeClr val="tx2">
              <a:lumMod val="20000"/>
              <a:lumOff val="80000"/>
            </a:schemeClr>
          </a:solidFill>
        </p:spPr>
        <p:txBody>
          <a:bodyPr>
            <a:normAutofit fontScale="47500" lnSpcReduction="20000"/>
          </a:bodyPr>
          <a:lstStyle/>
          <a:p>
            <a:pPr marL="0" indent="0">
              <a:buNone/>
            </a:pPr>
            <a:r>
              <a:rPr lang="en-US" sz="3200" b="1" dirty="0"/>
              <a:t>Country sample:</a:t>
            </a:r>
          </a:p>
          <a:p>
            <a:pPr lvl="1"/>
            <a:r>
              <a:rPr lang="en-US" sz="3800" dirty="0"/>
              <a:t>Russian Federation</a:t>
            </a:r>
          </a:p>
          <a:p>
            <a:pPr lvl="1"/>
            <a:r>
              <a:rPr lang="en-US" sz="3800" dirty="0"/>
              <a:t>Transnistria (</a:t>
            </a:r>
            <a:r>
              <a:rPr lang="ru-RU" sz="3800" dirty="0"/>
              <a:t>Приднестровье)</a:t>
            </a:r>
            <a:endParaRPr lang="en-US" sz="3800" dirty="0"/>
          </a:p>
          <a:p>
            <a:pPr lvl="1"/>
            <a:r>
              <a:rPr lang="en-US" sz="3800" dirty="0"/>
              <a:t>The USSR</a:t>
            </a:r>
          </a:p>
          <a:p>
            <a:pPr lvl="1"/>
            <a:r>
              <a:rPr lang="en-US" sz="3800" dirty="0"/>
              <a:t>The Russian Empire</a:t>
            </a:r>
          </a:p>
          <a:p>
            <a:pPr lvl="1"/>
            <a:r>
              <a:rPr lang="en-US" sz="3800" dirty="0">
                <a:solidFill>
                  <a:schemeClr val="accent2">
                    <a:lumMod val="75000"/>
                  </a:schemeClr>
                </a:solidFill>
              </a:rPr>
              <a:t>Belarus</a:t>
            </a:r>
          </a:p>
          <a:p>
            <a:pPr lvl="1"/>
            <a:r>
              <a:rPr lang="en-US" sz="3800" dirty="0">
                <a:solidFill>
                  <a:srgbClr val="C00000"/>
                </a:solidFill>
              </a:rPr>
              <a:t>Ukraine – pilot study</a:t>
            </a:r>
            <a:endParaRPr lang="en-US" sz="2600" dirty="0">
              <a:solidFill>
                <a:srgbClr val="C00000"/>
              </a:solidFill>
            </a:endParaRPr>
          </a:p>
        </p:txBody>
      </p:sp>
      <p:sp>
        <p:nvSpPr>
          <p:cNvPr id="5" name="Объект 3">
            <a:extLst>
              <a:ext uri="{FF2B5EF4-FFF2-40B4-BE49-F238E27FC236}">
                <a16:creationId xmlns:a16="http://schemas.microsoft.com/office/drawing/2014/main" id="{58EA6DB4-86D4-4903-91DC-292C0C46995A}"/>
              </a:ext>
            </a:extLst>
          </p:cNvPr>
          <p:cNvSpPr txBox="1">
            <a:spLocks/>
          </p:cNvSpPr>
          <p:nvPr/>
        </p:nvSpPr>
        <p:spPr>
          <a:xfrm>
            <a:off x="9089093" y="3645817"/>
            <a:ext cx="2648932" cy="2790334"/>
          </a:xfrm>
          <a:prstGeom prst="rect">
            <a:avLst/>
          </a:prstGeom>
          <a:solidFill>
            <a:schemeClr val="accent4">
              <a:lumMod val="40000"/>
              <a:lumOff val="60000"/>
            </a:schemeClr>
          </a:solidFill>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b="1" dirty="0"/>
              <a:t>Type sample:</a:t>
            </a:r>
          </a:p>
          <a:p>
            <a:pPr lvl="1"/>
            <a:r>
              <a:rPr lang="en-US" sz="1800" dirty="0"/>
              <a:t>Lakes</a:t>
            </a:r>
          </a:p>
          <a:p>
            <a:pPr lvl="1"/>
            <a:r>
              <a:rPr lang="en-US" sz="1800" dirty="0"/>
              <a:t>Rivers</a:t>
            </a:r>
          </a:p>
          <a:p>
            <a:pPr lvl="1"/>
            <a:r>
              <a:rPr lang="en-US" sz="1800" dirty="0"/>
              <a:t>Islands </a:t>
            </a:r>
          </a:p>
          <a:p>
            <a:pPr lvl="1"/>
            <a:r>
              <a:rPr lang="en-US" sz="1800" dirty="0"/>
              <a:t>Mountains</a:t>
            </a:r>
          </a:p>
          <a:p>
            <a:pPr lvl="1"/>
            <a:r>
              <a:rPr lang="en-US" sz="1800" dirty="0"/>
              <a:t>Settlements</a:t>
            </a:r>
          </a:p>
          <a:p>
            <a:pPr lvl="1"/>
            <a:r>
              <a:rPr lang="en-US" sz="1800" dirty="0"/>
              <a:t>Person names</a:t>
            </a:r>
          </a:p>
          <a:p>
            <a:endParaRPr lang="ru-RU" dirty="0"/>
          </a:p>
        </p:txBody>
      </p:sp>
    </p:spTree>
    <p:extLst>
      <p:ext uri="{BB962C8B-B14F-4D97-AF65-F5344CB8AC3E}">
        <p14:creationId xmlns:p14="http://schemas.microsoft.com/office/powerpoint/2010/main" val="2767014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CEA9EB-E321-4F2F-A315-87B420169A7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bwMode="auto">
          <a:xfrm>
            <a:off x="259768" y="3407466"/>
            <a:ext cx="4619947" cy="317621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42A9B402-66F6-477C-803C-FC8508A97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a:solidFill>
                  <a:srgbClr val="262626"/>
                </a:solidFill>
              </a:rPr>
              <a:t>Dataset: Overview</a:t>
            </a:r>
            <a:endParaRPr lang="ru-RU">
              <a:solidFill>
                <a:srgbClr val="262626"/>
              </a:solidFill>
            </a:endParaRPr>
          </a:p>
        </p:txBody>
      </p:sp>
      <p:pic>
        <p:nvPicPr>
          <p:cNvPr id="1028" name="Picture 4">
            <a:extLst>
              <a:ext uri="{FF2B5EF4-FFF2-40B4-BE49-F238E27FC236}">
                <a16:creationId xmlns:a16="http://schemas.microsoft.com/office/drawing/2014/main" id="{3FD70DCC-3A99-435F-90CF-AED1382365B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bwMode="auto">
          <a:xfrm>
            <a:off x="182880" y="45330"/>
            <a:ext cx="4704163" cy="3176213"/>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p:cNvSpPr>
            <a:spLocks noGrp="1"/>
          </p:cNvSpPr>
          <p:nvPr>
            <p:ph idx="1"/>
          </p:nvPr>
        </p:nvSpPr>
        <p:spPr>
          <a:xfrm>
            <a:off x="6119732" y="2858703"/>
            <a:ext cx="5285791" cy="3042547"/>
          </a:xfrm>
        </p:spPr>
        <p:txBody>
          <a:bodyPr>
            <a:normAutofit/>
          </a:bodyPr>
          <a:lstStyle/>
          <a:p>
            <a:pPr marL="0" indent="0">
              <a:buNone/>
            </a:pPr>
            <a:r>
              <a:rPr lang="en-US" sz="2400" dirty="0"/>
              <a:t>13410 objects</a:t>
            </a:r>
          </a:p>
          <a:p>
            <a:pPr marL="0" indent="0">
              <a:buNone/>
            </a:pPr>
            <a:r>
              <a:rPr lang="en-US" sz="2400" dirty="0"/>
              <a:t>Countries: 81% - Russia, 10% - USSR</a:t>
            </a:r>
          </a:p>
          <a:p>
            <a:pPr marL="0" indent="0">
              <a:buNone/>
            </a:pPr>
            <a:r>
              <a:rPr lang="en-US" sz="2400" dirty="0"/>
              <a:t>Types: 43% - settlements, 33% - names of persons, 11% - rivers</a:t>
            </a:r>
          </a:p>
          <a:p>
            <a:pPr marL="0" indent="0">
              <a:buNone/>
            </a:pPr>
            <a:endParaRPr lang="ru-RU" dirty="0"/>
          </a:p>
        </p:txBody>
      </p:sp>
      <p:sp>
        <p:nvSpPr>
          <p:cNvPr id="6" name="Номер слайда 5">
            <a:extLst>
              <a:ext uri="{FF2B5EF4-FFF2-40B4-BE49-F238E27FC236}">
                <a16:creationId xmlns:a16="http://schemas.microsoft.com/office/drawing/2014/main" id="{2E6AE1E4-0214-4EF1-8ACE-1A5037D1E149}"/>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27</a:t>
            </a:fld>
            <a:endParaRPr lang="ru-RU"/>
          </a:p>
        </p:txBody>
      </p:sp>
    </p:spTree>
    <p:extLst>
      <p:ext uri="{BB962C8B-B14F-4D97-AF65-F5344CB8AC3E}">
        <p14:creationId xmlns:p14="http://schemas.microsoft.com/office/powerpoint/2010/main" val="77839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a:extLst>
              <a:ext uri="{FF2B5EF4-FFF2-40B4-BE49-F238E27FC236}">
                <a16:creationId xmlns:a16="http://schemas.microsoft.com/office/drawing/2014/main" id="{7FA108FD-BFFF-4E99-BC88-9ED406857C2D}"/>
              </a:ext>
            </a:extLst>
          </p:cNvPr>
          <p:cNvSpPr>
            <a:spLocks noGrp="1"/>
          </p:cNvSpPr>
          <p:nvPr>
            <p:ph type="sldNum" sz="quarter" idx="12"/>
          </p:nvPr>
        </p:nvSpPr>
        <p:spPr/>
        <p:txBody>
          <a:bodyPr/>
          <a:lstStyle/>
          <a:p>
            <a:fld id="{D908B4C2-66BF-493E-A4A2-20618A00625B}" type="slidenum">
              <a:rPr lang="ru-RU" smtClean="0"/>
              <a:t>28</a:t>
            </a:fld>
            <a:endParaRPr lang="ru-RU"/>
          </a:p>
        </p:txBody>
      </p:sp>
      <p:pic>
        <p:nvPicPr>
          <p:cNvPr id="5122" name="Picture 2">
            <a:extLst>
              <a:ext uri="{FF2B5EF4-FFF2-40B4-BE49-F238E27FC236}">
                <a16:creationId xmlns:a16="http://schemas.microsoft.com/office/drawing/2014/main" id="{3D4333D1-B92E-4200-8B25-EB9CFCCA37F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578087" y="1626212"/>
            <a:ext cx="7145066" cy="4744771"/>
          </a:xfrm>
          <a:prstGeom prst="rect">
            <a:avLst/>
          </a:prstGeom>
          <a:noFill/>
          <a:extLst>
            <a:ext uri="{909E8E84-426E-40DD-AFC4-6F175D3DCCD1}">
              <a14:hiddenFill xmlns:a14="http://schemas.microsoft.com/office/drawing/2010/main">
                <a:solidFill>
                  <a:srgbClr val="FFFFFF"/>
                </a:solidFill>
              </a14:hiddenFill>
            </a:ext>
          </a:extLst>
        </p:spPr>
      </p:pic>
      <p:sp>
        <p:nvSpPr>
          <p:cNvPr id="8" name="Заголовок 1">
            <a:extLst>
              <a:ext uri="{FF2B5EF4-FFF2-40B4-BE49-F238E27FC236}">
                <a16:creationId xmlns:a16="http://schemas.microsoft.com/office/drawing/2014/main" id="{227FDA2E-8278-427D-8453-46E450B7515B}"/>
              </a:ext>
            </a:extLst>
          </p:cNvPr>
          <p:cNvSpPr txBox="1">
            <a:spLocks/>
          </p:cNvSpPr>
          <p:nvPr/>
        </p:nvSpPr>
        <p:spPr>
          <a:xfrm>
            <a:off x="2231136" y="249075"/>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Dataset: Study</a:t>
            </a:r>
            <a:endParaRPr lang="ru-RU" dirty="0"/>
          </a:p>
        </p:txBody>
      </p:sp>
      <p:sp>
        <p:nvSpPr>
          <p:cNvPr id="11" name="Объект 2">
            <a:extLst>
              <a:ext uri="{FF2B5EF4-FFF2-40B4-BE49-F238E27FC236}">
                <a16:creationId xmlns:a16="http://schemas.microsoft.com/office/drawing/2014/main" id="{C39F7045-F267-430D-B987-281C14388D2E}"/>
              </a:ext>
            </a:extLst>
          </p:cNvPr>
          <p:cNvSpPr txBox="1">
            <a:spLocks/>
          </p:cNvSpPr>
          <p:nvPr/>
        </p:nvSpPr>
        <p:spPr>
          <a:xfrm>
            <a:off x="96263" y="3206507"/>
            <a:ext cx="3481824" cy="1869076"/>
          </a:xfrm>
          <a:prstGeom prst="rect">
            <a:avLst/>
          </a:prstGeom>
          <a:solidFill>
            <a:schemeClr val="tx2">
              <a:lumMod val="40000"/>
              <a:lumOff val="60000"/>
            </a:schemeClr>
          </a:solidFill>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err="1"/>
              <a:t>Levenstein</a:t>
            </a:r>
            <a:r>
              <a:rPr lang="en-US" sz="2400" dirty="0"/>
              <a:t> distance:</a:t>
            </a:r>
          </a:p>
          <a:p>
            <a:pPr marL="228600" lvl="1" indent="0">
              <a:buNone/>
            </a:pPr>
            <a:r>
              <a:rPr lang="en-US" sz="2000" dirty="0"/>
              <a:t>Absolute: [0, ∞]; 0 – identical strings, </a:t>
            </a:r>
          </a:p>
          <a:p>
            <a:pPr marL="228600" lvl="1" indent="0">
              <a:buNone/>
            </a:pPr>
            <a:r>
              <a:rPr lang="en-US" sz="2000" dirty="0"/>
              <a:t>1-∞ - number of symbols to change</a:t>
            </a:r>
          </a:p>
        </p:txBody>
      </p:sp>
    </p:spTree>
    <p:extLst>
      <p:ext uri="{BB962C8B-B14F-4D97-AF65-F5344CB8AC3E}">
        <p14:creationId xmlns:p14="http://schemas.microsoft.com/office/powerpoint/2010/main" val="2074790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a:extLst>
              <a:ext uri="{FF2B5EF4-FFF2-40B4-BE49-F238E27FC236}">
                <a16:creationId xmlns:a16="http://schemas.microsoft.com/office/drawing/2014/main" id="{25A15373-1BFA-4BE1-8E7F-4F9FACF51BC7}"/>
              </a:ext>
            </a:extLst>
          </p:cNvPr>
          <p:cNvSpPr>
            <a:spLocks noGrp="1"/>
          </p:cNvSpPr>
          <p:nvPr>
            <p:ph type="sldNum" sz="quarter" idx="12"/>
          </p:nvPr>
        </p:nvSpPr>
        <p:spPr/>
        <p:txBody>
          <a:bodyPr/>
          <a:lstStyle/>
          <a:p>
            <a:fld id="{D908B4C2-66BF-493E-A4A2-20618A00625B}" type="slidenum">
              <a:rPr lang="ru-RU" smtClean="0"/>
              <a:t>29</a:t>
            </a:fld>
            <a:endParaRPr lang="ru-RU"/>
          </a:p>
        </p:txBody>
      </p:sp>
      <p:pic>
        <p:nvPicPr>
          <p:cNvPr id="6146" name="Picture 2">
            <a:extLst>
              <a:ext uri="{FF2B5EF4-FFF2-40B4-BE49-F238E27FC236}">
                <a16:creationId xmlns:a16="http://schemas.microsoft.com/office/drawing/2014/main" id="{FB89EE93-8F98-41A7-870A-C0F4C10A1F5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689382" y="1458887"/>
            <a:ext cx="6813236" cy="4796518"/>
          </a:xfrm>
          <a:prstGeom prst="rect">
            <a:avLst/>
          </a:prstGeom>
          <a:noFill/>
          <a:extLst>
            <a:ext uri="{909E8E84-426E-40DD-AFC4-6F175D3DCCD1}">
              <a14:hiddenFill xmlns:a14="http://schemas.microsoft.com/office/drawing/2010/main">
                <a:solidFill>
                  <a:srgbClr val="FFFFFF"/>
                </a:solidFill>
              </a14:hiddenFill>
            </a:ext>
          </a:extLst>
        </p:spPr>
      </p:pic>
      <p:sp>
        <p:nvSpPr>
          <p:cNvPr id="6" name="Скругленный прямоугольник 5"/>
          <p:cNvSpPr/>
          <p:nvPr/>
        </p:nvSpPr>
        <p:spPr>
          <a:xfrm>
            <a:off x="6316051" y="1962731"/>
            <a:ext cx="893380" cy="3967735"/>
          </a:xfrm>
          <a:prstGeom prst="round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2" name="Скругленный прямоугольник 11"/>
          <p:cNvSpPr/>
          <p:nvPr/>
        </p:nvSpPr>
        <p:spPr>
          <a:xfrm>
            <a:off x="7279242" y="4621696"/>
            <a:ext cx="893380" cy="1331284"/>
          </a:xfrm>
          <a:prstGeom prst="roundRect">
            <a:avLst/>
          </a:prstGeom>
          <a:noFill/>
          <a:ln w="5715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3" name="TextBox 12"/>
          <p:cNvSpPr txBox="1"/>
          <p:nvPr/>
        </p:nvSpPr>
        <p:spPr>
          <a:xfrm>
            <a:off x="4872357" y="6322070"/>
            <a:ext cx="3320143" cy="523220"/>
          </a:xfrm>
          <a:prstGeom prst="rect">
            <a:avLst/>
          </a:prstGeom>
          <a:noFill/>
        </p:spPr>
        <p:txBody>
          <a:bodyPr wrap="square" rtlCol="0">
            <a:spAutoFit/>
          </a:bodyPr>
          <a:lstStyle/>
          <a:p>
            <a:r>
              <a:rPr lang="en-US" sz="2800" dirty="0"/>
              <a:t>Classifiers?..</a:t>
            </a:r>
            <a:endParaRPr lang="ru-RU" sz="2800" dirty="0"/>
          </a:p>
        </p:txBody>
      </p:sp>
      <p:sp>
        <p:nvSpPr>
          <p:cNvPr id="14" name="Заголовок 1">
            <a:extLst>
              <a:ext uri="{FF2B5EF4-FFF2-40B4-BE49-F238E27FC236}">
                <a16:creationId xmlns:a16="http://schemas.microsoft.com/office/drawing/2014/main" id="{282062D6-0538-4853-9FF2-08ADE8F4B2F3}"/>
              </a:ext>
            </a:extLst>
          </p:cNvPr>
          <p:cNvSpPr txBox="1">
            <a:spLocks/>
          </p:cNvSpPr>
          <p:nvPr/>
        </p:nvSpPr>
        <p:spPr>
          <a:xfrm>
            <a:off x="2231136" y="249075"/>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Dataset: Study</a:t>
            </a:r>
            <a:endParaRPr lang="ru-RU" dirty="0"/>
          </a:p>
        </p:txBody>
      </p:sp>
    </p:spTree>
    <p:extLst>
      <p:ext uri="{BB962C8B-B14F-4D97-AF65-F5344CB8AC3E}">
        <p14:creationId xmlns:p14="http://schemas.microsoft.com/office/powerpoint/2010/main" val="398997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Object: </a:t>
            </a:r>
            <a:r>
              <a:rPr lang="en-US" sz="2400" b="1" dirty="0">
                <a:solidFill>
                  <a:schemeClr val="tx1"/>
                </a:solidFill>
              </a:rPr>
              <a:t>It Is</a:t>
            </a:r>
            <a:r>
              <a:rPr lang="en-US" sz="2400" dirty="0">
                <a:solidFill>
                  <a:schemeClr val="tx1"/>
                </a:solidFill>
              </a:rPr>
              <a:t> Important!</a:t>
            </a:r>
            <a:endParaRPr lang="ru-RU" sz="2400" dirty="0">
              <a:solidFill>
                <a:schemeClr val="tx1"/>
              </a:solidFill>
            </a:endParaRPr>
          </a:p>
        </p:txBody>
      </p:sp>
      <p:sp>
        <p:nvSpPr>
          <p:cNvPr id="11" name="Rectangle 10">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5455920" y="619760"/>
            <a:ext cx="6593840" cy="5435600"/>
          </a:xfrm>
        </p:spPr>
        <p:txBody>
          <a:bodyPr anchor="ctr">
            <a:normAutofit/>
          </a:bodyPr>
          <a:lstStyle/>
          <a:p>
            <a:pPr marL="0" indent="0">
              <a:buNone/>
            </a:pPr>
            <a:r>
              <a:rPr lang="en-US" sz="2800" dirty="0">
                <a:solidFill>
                  <a:schemeClr val="bg1"/>
                </a:solidFill>
              </a:rPr>
              <a:t>For the fundamental research:</a:t>
            </a:r>
          </a:p>
          <a:p>
            <a:pPr lvl="1"/>
            <a:r>
              <a:rPr lang="en-US" sz="2000" dirty="0">
                <a:solidFill>
                  <a:schemeClr val="bg1"/>
                </a:solidFill>
              </a:rPr>
              <a:t>phonetic adaptation in a language of different phonetic inventory</a:t>
            </a:r>
          </a:p>
          <a:p>
            <a:pPr marL="0" indent="0">
              <a:buNone/>
            </a:pPr>
            <a:r>
              <a:rPr lang="en-US" sz="2800" dirty="0">
                <a:solidFill>
                  <a:schemeClr val="bg1"/>
                </a:solidFill>
              </a:rPr>
              <a:t>For the natural language processing (NLP) purposes:</a:t>
            </a:r>
          </a:p>
          <a:p>
            <a:pPr lvl="1"/>
            <a:r>
              <a:rPr lang="en-US" sz="2000" dirty="0" err="1">
                <a:solidFill>
                  <a:schemeClr val="bg1"/>
                </a:solidFill>
              </a:rPr>
              <a:t>PoS</a:t>
            </a:r>
            <a:r>
              <a:rPr lang="en-US" sz="2000" dirty="0">
                <a:solidFill>
                  <a:schemeClr val="bg1"/>
                </a:solidFill>
              </a:rPr>
              <a:t>-tagger</a:t>
            </a:r>
          </a:p>
          <a:p>
            <a:pPr lvl="1"/>
            <a:r>
              <a:rPr lang="en-US" sz="2000" dirty="0">
                <a:solidFill>
                  <a:schemeClr val="bg1"/>
                </a:solidFill>
              </a:rPr>
              <a:t>NER (Named Entity Recognition)</a:t>
            </a:r>
          </a:p>
          <a:p>
            <a:pPr lvl="1"/>
            <a:r>
              <a:rPr lang="en-US" sz="2000" dirty="0">
                <a:solidFill>
                  <a:schemeClr val="bg1"/>
                </a:solidFill>
              </a:rPr>
              <a:t>MT (Machine translation)</a:t>
            </a:r>
          </a:p>
          <a:p>
            <a:pPr lvl="1"/>
            <a:r>
              <a:rPr lang="en-US" sz="2000" dirty="0" err="1">
                <a:solidFill>
                  <a:schemeClr val="bg1"/>
                </a:solidFill>
              </a:rPr>
              <a:t>etc</a:t>
            </a:r>
            <a:endParaRPr lang="en-US" sz="2000" dirty="0">
              <a:solidFill>
                <a:schemeClr val="bg1"/>
              </a:solidFill>
            </a:endParaRPr>
          </a:p>
        </p:txBody>
      </p:sp>
      <p:sp>
        <p:nvSpPr>
          <p:cNvPr id="6" name="Номер слайда 5">
            <a:extLst>
              <a:ext uri="{FF2B5EF4-FFF2-40B4-BE49-F238E27FC236}">
                <a16:creationId xmlns:a16="http://schemas.microsoft.com/office/drawing/2014/main" id="{B23581B9-6683-4C3F-A905-5A842B4DEAE4}"/>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3</a:t>
            </a:fld>
            <a:endParaRPr lang="ru-RU"/>
          </a:p>
        </p:txBody>
      </p:sp>
    </p:spTree>
    <p:extLst>
      <p:ext uri="{BB962C8B-B14F-4D97-AF65-F5344CB8AC3E}">
        <p14:creationId xmlns:p14="http://schemas.microsoft.com/office/powerpoint/2010/main" val="1055646095"/>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0556653-D293-48B0-BB77-623D197029AB}"/>
              </a:ext>
            </a:extLst>
          </p:cNvPr>
          <p:cNvSpPr>
            <a:spLocks noGrp="1"/>
          </p:cNvSpPr>
          <p:nvPr>
            <p:ph type="title"/>
          </p:nvPr>
        </p:nvSpPr>
        <p:spPr>
          <a:xfrm>
            <a:off x="2231136" y="467418"/>
            <a:ext cx="7729728" cy="1188720"/>
          </a:xfrm>
        </p:spPr>
        <p:txBody>
          <a:bodyPr>
            <a:normAutofit/>
          </a:bodyPr>
          <a:lstStyle/>
          <a:p>
            <a:r>
              <a:rPr lang="en-US"/>
              <a:t>Dataset: Results</a:t>
            </a:r>
            <a:endParaRPr lang="ru-RU" dirty="0"/>
          </a:p>
        </p:txBody>
      </p:sp>
      <p:sp>
        <p:nvSpPr>
          <p:cNvPr id="3" name="Объект 2">
            <a:extLst>
              <a:ext uri="{FF2B5EF4-FFF2-40B4-BE49-F238E27FC236}">
                <a16:creationId xmlns:a16="http://schemas.microsoft.com/office/drawing/2014/main" id="{E19B1E78-1A9D-4FB8-BB79-E3F51218CA44}"/>
              </a:ext>
            </a:extLst>
          </p:cNvPr>
          <p:cNvSpPr>
            <a:spLocks noGrp="1"/>
          </p:cNvSpPr>
          <p:nvPr>
            <p:ph idx="1"/>
          </p:nvPr>
        </p:nvSpPr>
        <p:spPr>
          <a:xfrm>
            <a:off x="1330960" y="2249424"/>
            <a:ext cx="9611360" cy="3104896"/>
          </a:xfrm>
        </p:spPr>
        <p:txBody>
          <a:bodyPr>
            <a:normAutofit/>
          </a:bodyPr>
          <a:lstStyle/>
          <a:p>
            <a:pPr marL="0" indent="0">
              <a:buNone/>
            </a:pPr>
            <a:r>
              <a:rPr lang="en-US" sz="2800" dirty="0">
                <a:solidFill>
                  <a:srgbClr val="404040"/>
                </a:solidFill>
              </a:rPr>
              <a:t>Xinhua rules are not so bad for personal names…</a:t>
            </a:r>
          </a:p>
          <a:p>
            <a:pPr marL="0" indent="0">
              <a:buNone/>
            </a:pPr>
            <a:r>
              <a:rPr lang="en-US" sz="2800" dirty="0">
                <a:solidFill>
                  <a:srgbClr val="404040"/>
                </a:solidFill>
              </a:rPr>
              <a:t>	…but are hardly applicable to other types of objects</a:t>
            </a:r>
          </a:p>
          <a:p>
            <a:endParaRPr lang="en-US" sz="2800" dirty="0">
              <a:solidFill>
                <a:srgbClr val="404040"/>
              </a:solidFill>
            </a:endParaRPr>
          </a:p>
          <a:p>
            <a:pPr marL="0" indent="0">
              <a:buNone/>
            </a:pPr>
            <a:r>
              <a:rPr lang="en-US" sz="2800" dirty="0">
                <a:solidFill>
                  <a:srgbClr val="404040"/>
                </a:solidFill>
              </a:rPr>
              <a:t>There might be some semantic elements which are translated to Chinese…</a:t>
            </a:r>
            <a:endParaRPr lang="ru-RU" sz="2800" dirty="0">
              <a:solidFill>
                <a:srgbClr val="404040"/>
              </a:solidFill>
            </a:endParaRPr>
          </a:p>
        </p:txBody>
      </p:sp>
      <p:sp>
        <p:nvSpPr>
          <p:cNvPr id="6" name="Номер слайда 5">
            <a:extLst>
              <a:ext uri="{FF2B5EF4-FFF2-40B4-BE49-F238E27FC236}">
                <a16:creationId xmlns:a16="http://schemas.microsoft.com/office/drawing/2014/main" id="{9E0E1853-99E3-4198-8345-10E292B1DC1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30</a:t>
            </a:fld>
            <a:endParaRPr lang="ru-RU"/>
          </a:p>
        </p:txBody>
      </p:sp>
    </p:spTree>
    <p:extLst>
      <p:ext uri="{BB962C8B-B14F-4D97-AF65-F5344CB8AC3E}">
        <p14:creationId xmlns:p14="http://schemas.microsoft.com/office/powerpoint/2010/main" val="378943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FF07232-A25F-4DD6-AA85-0D51CE5754C8}"/>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a:t>3. Semantic Elements in Transliteration</a:t>
            </a:r>
          </a:p>
        </p:txBody>
      </p:sp>
      <p:sp>
        <p:nvSpPr>
          <p:cNvPr id="3" name="Текст 2">
            <a:extLst>
              <a:ext uri="{FF2B5EF4-FFF2-40B4-BE49-F238E27FC236}">
                <a16:creationId xmlns:a16="http://schemas.microsoft.com/office/drawing/2014/main" id="{533D9B9B-16DE-4454-B692-15EA7722AC27}"/>
              </a:ext>
            </a:extLst>
          </p:cNvPr>
          <p:cNvSpPr>
            <a:spLocks noGrp="1"/>
          </p:cNvSpPr>
          <p:nvPr>
            <p:ph type="body" idx="1"/>
          </p:nvPr>
        </p:nvSpPr>
        <p:spPr>
          <a:xfrm>
            <a:off x="6579219" y="5583044"/>
            <a:ext cx="3995955" cy="653164"/>
          </a:xfrm>
        </p:spPr>
        <p:txBody>
          <a:bodyPr vert="horz" lIns="91440" tIns="45720" rIns="91440" bIns="45720" rtlCol="0">
            <a:normAutofit/>
          </a:bodyPr>
          <a:lstStyle/>
          <a:p>
            <a:pPr algn="r"/>
            <a:endParaRPr lang="en-US">
              <a:solidFill>
                <a:srgbClr val="FFFFFF"/>
              </a:solidFill>
            </a:endParaRPr>
          </a:p>
        </p:txBody>
      </p:sp>
      <p:sp>
        <p:nvSpPr>
          <p:cNvPr id="6" name="Номер слайда 5">
            <a:extLst>
              <a:ext uri="{FF2B5EF4-FFF2-40B4-BE49-F238E27FC236}">
                <a16:creationId xmlns:a16="http://schemas.microsoft.com/office/drawing/2014/main" id="{69E88B9E-343F-477E-8C55-3CE1E5E026E7}"/>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31</a:t>
            </a:fld>
            <a:endParaRPr lang="en-US"/>
          </a:p>
        </p:txBody>
      </p:sp>
    </p:spTree>
    <p:extLst>
      <p:ext uri="{BB962C8B-B14F-4D97-AF65-F5344CB8AC3E}">
        <p14:creationId xmlns:p14="http://schemas.microsoft.com/office/powerpoint/2010/main" val="3723187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s-ES">
                <a:solidFill>
                  <a:srgbClr val="0D0D0D"/>
                </a:solidFill>
              </a:rPr>
              <a:t>Classifiers</a:t>
            </a:r>
            <a:r>
              <a:rPr lang="en-US">
                <a:solidFill>
                  <a:srgbClr val="0D0D0D"/>
                </a:solidFill>
              </a:rPr>
              <a:t>: Overview</a:t>
            </a:r>
            <a:endParaRPr lang="ru-RU">
              <a:solidFill>
                <a:srgbClr val="0D0D0D"/>
              </a:solidFill>
            </a:endParaRPr>
          </a:p>
        </p:txBody>
      </p:sp>
      <p:sp useBgFill="1">
        <p:nvSpPr>
          <p:cNvPr id="15" name="Rectangle 14">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Номер слайда 5">
            <a:extLst>
              <a:ext uri="{FF2B5EF4-FFF2-40B4-BE49-F238E27FC236}">
                <a16:creationId xmlns:a16="http://schemas.microsoft.com/office/drawing/2014/main" id="{E8C80741-73E7-4FA7-87BB-0BB87F6CE5C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32</a:t>
            </a:fld>
            <a:endParaRPr lang="ru-RU"/>
          </a:p>
        </p:txBody>
      </p:sp>
      <p:graphicFrame>
        <p:nvGraphicFramePr>
          <p:cNvPr id="8" name="Объект 2">
            <a:extLst>
              <a:ext uri="{FF2B5EF4-FFF2-40B4-BE49-F238E27FC236}">
                <a16:creationId xmlns:a16="http://schemas.microsoft.com/office/drawing/2014/main" id="{952DC407-D622-4C8E-A401-E16017F0C3EC}"/>
              </a:ext>
            </a:extLst>
          </p:cNvPr>
          <p:cNvGraphicFramePr>
            <a:graphicFrameLocks noGrp="1"/>
          </p:cNvGraphicFramePr>
          <p:nvPr>
            <p:ph idx="1"/>
            <p:extLst>
              <p:ext uri="{D42A27DB-BD31-4B8C-83A1-F6EECF244321}">
                <p14:modId xmlns:p14="http://schemas.microsoft.com/office/powerpoint/2010/main" val="224158752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63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6000C08-843D-4342-A453-17BEBF1E8E6C}"/>
              </a:ext>
            </a:extLst>
          </p:cNvPr>
          <p:cNvSpPr>
            <a:spLocks noGrp="1"/>
          </p:cNvSpPr>
          <p:nvPr>
            <p:ph type="title"/>
          </p:nvPr>
        </p:nvSpPr>
        <p:spPr>
          <a:xfrm>
            <a:off x="637889" y="2893470"/>
            <a:ext cx="2787467" cy="1071062"/>
          </a:xfrm>
        </p:spPr>
        <p:txBody>
          <a:bodyPr vert="horz" lIns="182880" tIns="182880" rIns="182880" bIns="182880" rtlCol="0" anchor="ctr" anchorCtr="1">
            <a:normAutofit/>
          </a:bodyPr>
          <a:lstStyle/>
          <a:p>
            <a:r>
              <a:rPr lang="en-US" sz="2400"/>
              <a:t>Classifiers: Frequency</a:t>
            </a:r>
          </a:p>
        </p:txBody>
      </p:sp>
      <p:sp>
        <p:nvSpPr>
          <p:cNvPr id="137" name="Rectangle 136">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49E796A7-C8B8-41C6-B670-7494409CD7A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bwMode="auto">
          <a:xfrm>
            <a:off x="5082139" y="1108638"/>
            <a:ext cx="6142121" cy="4324053"/>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a:extLst>
              <a:ext uri="{FF2B5EF4-FFF2-40B4-BE49-F238E27FC236}">
                <a16:creationId xmlns:a16="http://schemas.microsoft.com/office/drawing/2014/main" id="{1D226443-5101-4525-A1E6-DA63C4758390}"/>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33</a:t>
            </a:fld>
            <a:endParaRPr lang="en-US"/>
          </a:p>
        </p:txBody>
      </p:sp>
    </p:spTree>
    <p:extLst>
      <p:ext uri="{BB962C8B-B14F-4D97-AF65-F5344CB8AC3E}">
        <p14:creationId xmlns:p14="http://schemas.microsoft.com/office/powerpoint/2010/main" val="3738905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sz="2000">
                <a:solidFill>
                  <a:srgbClr val="0D0D0D"/>
                </a:solidFill>
              </a:rPr>
              <a:t>Irresistible Compulsion to Semantic Elements</a:t>
            </a:r>
            <a:endParaRPr lang="ru-RU" sz="2000">
              <a:solidFill>
                <a:srgbClr val="0D0D0D"/>
              </a:solidFill>
            </a:endParaRPr>
          </a:p>
        </p:txBody>
      </p:sp>
      <p:sp useBgFill="1">
        <p:nvSpPr>
          <p:cNvPr id="18" name="Rectangle 17">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Номер слайда 3"/>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87F4E1E-75DD-4F51-A951-B31518B64823}" type="slidenum">
              <a:rPr lang="ru-RU" smtClean="0"/>
              <a:pPr>
                <a:lnSpc>
                  <a:spcPct val="90000"/>
                </a:lnSpc>
                <a:spcAft>
                  <a:spcPts val="600"/>
                </a:spcAft>
              </a:pPr>
              <a:t>34</a:t>
            </a:fld>
            <a:endParaRPr lang="ru-RU"/>
          </a:p>
        </p:txBody>
      </p:sp>
      <p:graphicFrame>
        <p:nvGraphicFramePr>
          <p:cNvPr id="11" name="Объект 2">
            <a:extLst>
              <a:ext uri="{FF2B5EF4-FFF2-40B4-BE49-F238E27FC236}">
                <a16:creationId xmlns:a16="http://schemas.microsoft.com/office/drawing/2014/main" id="{0CB913AB-D113-4E9A-A8CC-D1D26B90C9AD}"/>
              </a:ext>
            </a:extLst>
          </p:cNvPr>
          <p:cNvGraphicFramePr>
            <a:graphicFrameLocks noGrp="1"/>
          </p:cNvGraphicFramePr>
          <p:nvPr>
            <p:ph idx="1"/>
            <p:extLst>
              <p:ext uri="{D42A27DB-BD31-4B8C-83A1-F6EECF244321}">
                <p14:modId xmlns:p14="http://schemas.microsoft.com/office/powerpoint/2010/main" val="356436008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212139"/>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87C428-DEF2-4D72-AD04-92473279434B}"/>
              </a:ext>
            </a:extLst>
          </p:cNvPr>
          <p:cNvSpPr>
            <a:spLocks noGrp="1"/>
          </p:cNvSpPr>
          <p:nvPr>
            <p:ph type="title"/>
          </p:nvPr>
        </p:nvSpPr>
        <p:spPr>
          <a:xfrm>
            <a:off x="3906279" y="640080"/>
            <a:ext cx="4379439" cy="984885"/>
          </a:xfrm>
          <a:prstGeom prst="rect">
            <a:avLst/>
          </a:prstGeom>
          <a:solidFill>
            <a:schemeClr val="accent2"/>
          </a:solidFill>
          <a:ln w="190500" cap="sq" cmpd="thinThick">
            <a:solidFill>
              <a:schemeClr val="accent2"/>
            </a:solidFill>
            <a:miter lim="800000"/>
          </a:ln>
        </p:spPr>
        <p:txBody>
          <a:bodyPr wrap="square" anchor="ctr">
            <a:normAutofit/>
          </a:bodyPr>
          <a:lstStyle/>
          <a:p>
            <a:r>
              <a:rPr lang="en-US" sz="2200" dirty="0">
                <a:solidFill>
                  <a:srgbClr val="FFFFFF"/>
                </a:solidFill>
              </a:rPr>
              <a:t>Partial Semantic Translation</a:t>
            </a:r>
            <a:endParaRPr lang="ru-RU" sz="2200" dirty="0">
              <a:solidFill>
                <a:srgbClr val="FFFFFF"/>
              </a:solidFill>
            </a:endParaRPr>
          </a:p>
        </p:txBody>
      </p:sp>
      <p:sp>
        <p:nvSpPr>
          <p:cNvPr id="3" name="Объект 2">
            <a:extLst>
              <a:ext uri="{FF2B5EF4-FFF2-40B4-BE49-F238E27FC236}">
                <a16:creationId xmlns:a16="http://schemas.microsoft.com/office/drawing/2014/main" id="{656B9E37-58A7-419F-8F7F-D129E7048048}"/>
              </a:ext>
            </a:extLst>
          </p:cNvPr>
          <p:cNvSpPr>
            <a:spLocks noGrp="1"/>
          </p:cNvSpPr>
          <p:nvPr>
            <p:ph idx="1"/>
          </p:nvPr>
        </p:nvSpPr>
        <p:spPr>
          <a:xfrm>
            <a:off x="1737080" y="1874510"/>
            <a:ext cx="8717836" cy="3968496"/>
          </a:xfrm>
        </p:spPr>
        <p:txBody>
          <a:bodyPr anchor="ctr">
            <a:normAutofit/>
          </a:bodyPr>
          <a:lstStyle/>
          <a:p>
            <a:pPr marL="0" indent="0">
              <a:buNone/>
            </a:pPr>
            <a:r>
              <a:rPr lang="en-US" sz="3200" b="1" dirty="0">
                <a:solidFill>
                  <a:schemeClr val="tx1">
                    <a:lumMod val="75000"/>
                    <a:lumOff val="25000"/>
                  </a:schemeClr>
                </a:solidFill>
              </a:rPr>
              <a:t>Based on the rough data overview, we split the possible variants into 3 groups:</a:t>
            </a:r>
          </a:p>
          <a:p>
            <a:pPr lvl="1"/>
            <a:r>
              <a:rPr lang="en-US" sz="2800" dirty="0">
                <a:solidFill>
                  <a:schemeClr val="tx1">
                    <a:lumMod val="75000"/>
                    <a:lumOff val="25000"/>
                  </a:schemeClr>
                </a:solidFill>
              </a:rPr>
              <a:t>“Spatial” Adjectives (“Higher”, “Southern”, “Central” etc.)</a:t>
            </a:r>
          </a:p>
          <a:p>
            <a:pPr lvl="1"/>
            <a:r>
              <a:rPr lang="en-US" sz="2800" dirty="0">
                <a:solidFill>
                  <a:schemeClr val="tx1">
                    <a:lumMod val="75000"/>
                    <a:lumOff val="25000"/>
                  </a:schemeClr>
                </a:solidFill>
              </a:rPr>
              <a:t>Other </a:t>
            </a:r>
            <a:r>
              <a:rPr lang="en-US" sz="2800" dirty="0" err="1">
                <a:solidFill>
                  <a:schemeClr val="tx1">
                    <a:lumMod val="75000"/>
                    <a:lumOff val="25000"/>
                  </a:schemeClr>
                </a:solidFill>
              </a:rPr>
              <a:t>Adgectives</a:t>
            </a:r>
            <a:r>
              <a:rPr lang="en-US" sz="2800" dirty="0">
                <a:solidFill>
                  <a:schemeClr val="tx1">
                    <a:lumMod val="75000"/>
                    <a:lumOff val="25000"/>
                  </a:schemeClr>
                </a:solidFill>
              </a:rPr>
              <a:t> (“Greater”, “New”, “Red” etc.)</a:t>
            </a:r>
          </a:p>
          <a:p>
            <a:pPr lvl="1"/>
            <a:r>
              <a:rPr lang="en-US" sz="2800" dirty="0">
                <a:solidFill>
                  <a:schemeClr val="tx1">
                    <a:lumMod val="75000"/>
                    <a:lumOff val="25000"/>
                  </a:schemeClr>
                </a:solidFill>
              </a:rPr>
              <a:t>Affixes (“Trans-”, “-upon-” etc.)</a:t>
            </a:r>
            <a:endParaRPr lang="ru-RU" sz="2800" dirty="0">
              <a:solidFill>
                <a:schemeClr val="tx1">
                  <a:lumMod val="75000"/>
                  <a:lumOff val="25000"/>
                </a:schemeClr>
              </a:solidFill>
            </a:endParaRPr>
          </a:p>
        </p:txBody>
      </p:sp>
      <p:sp>
        <p:nvSpPr>
          <p:cNvPr id="6" name="Номер слайда 5">
            <a:extLst>
              <a:ext uri="{FF2B5EF4-FFF2-40B4-BE49-F238E27FC236}">
                <a16:creationId xmlns:a16="http://schemas.microsoft.com/office/drawing/2014/main" id="{EBD683DC-9760-4025-9F0B-502C366F5FBD}"/>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35</a:t>
            </a:fld>
            <a:endParaRPr lang="ru-RU"/>
          </a:p>
        </p:txBody>
      </p:sp>
    </p:spTree>
    <p:extLst>
      <p:ext uri="{BB962C8B-B14F-4D97-AF65-F5344CB8AC3E}">
        <p14:creationId xmlns:p14="http://schemas.microsoft.com/office/powerpoint/2010/main" val="3330949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815979-343A-4A98-BD28-D6A9F319E93E}"/>
              </a:ext>
            </a:extLst>
          </p:cNvPr>
          <p:cNvSpPr>
            <a:spLocks noGrp="1"/>
          </p:cNvSpPr>
          <p:nvPr>
            <p:ph type="title"/>
          </p:nvPr>
        </p:nvSpPr>
        <p:spPr>
          <a:xfrm>
            <a:off x="2383536" y="408188"/>
            <a:ext cx="7729728" cy="1188720"/>
          </a:xfrm>
        </p:spPr>
        <p:txBody>
          <a:bodyPr>
            <a:normAutofit/>
          </a:bodyPr>
          <a:lstStyle/>
          <a:p>
            <a:r>
              <a:rPr lang="en-US"/>
              <a:t>Partial Semantic Translation: </a:t>
            </a:r>
            <a:br>
              <a:rPr lang="en-US"/>
            </a:br>
            <a:r>
              <a:rPr lang="en-US"/>
              <a:t>“Spatial” Adjectives</a:t>
            </a:r>
            <a:endParaRPr lang="ru-RU" dirty="0"/>
          </a:p>
        </p:txBody>
      </p:sp>
      <p:sp>
        <p:nvSpPr>
          <p:cNvPr id="5" name="Номер слайда 4">
            <a:extLst>
              <a:ext uri="{FF2B5EF4-FFF2-40B4-BE49-F238E27FC236}">
                <a16:creationId xmlns:a16="http://schemas.microsoft.com/office/drawing/2014/main" id="{73A542B8-8378-4D8D-8E5D-BEA201D1D078}"/>
              </a:ext>
            </a:extLst>
          </p:cNvPr>
          <p:cNvSpPr>
            <a:spLocks noGrp="1"/>
          </p:cNvSpPr>
          <p:nvPr>
            <p:ph type="sldNum" sz="quarter" idx="12"/>
          </p:nvPr>
        </p:nvSpPr>
        <p:spPr>
          <a:xfrm>
            <a:off x="10758922" y="6217920"/>
            <a:ext cx="365760" cy="365760"/>
          </a:xfrm>
        </p:spPr>
        <p:txBody>
          <a:bodyPr/>
          <a:lstStyle/>
          <a:p>
            <a:fld id="{D908B4C2-66BF-493E-A4A2-20618A00625B}" type="slidenum">
              <a:rPr lang="ru-RU" smtClean="0"/>
              <a:t>36</a:t>
            </a:fld>
            <a:endParaRPr lang="ru-RU"/>
          </a:p>
        </p:txBody>
      </p:sp>
      <p:pic>
        <p:nvPicPr>
          <p:cNvPr id="11270" name="Picture 6">
            <a:extLst>
              <a:ext uri="{FF2B5EF4-FFF2-40B4-BE49-F238E27FC236}">
                <a16:creationId xmlns:a16="http://schemas.microsoft.com/office/drawing/2014/main" id="{9E19ECA2-9B93-4484-9F69-E6867FACB09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5888276" y="2143760"/>
            <a:ext cx="6246275" cy="3527308"/>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2A1AF446-5D83-47F0-A928-01327C75574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0" y="1882842"/>
            <a:ext cx="5724826" cy="403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67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EE4089-1511-4391-B207-9917C5C7D9C6}"/>
              </a:ext>
            </a:extLst>
          </p:cNvPr>
          <p:cNvSpPr>
            <a:spLocks noGrp="1"/>
          </p:cNvSpPr>
          <p:nvPr>
            <p:ph type="title"/>
          </p:nvPr>
        </p:nvSpPr>
        <p:spPr>
          <a:xfrm>
            <a:off x="2231136" y="292433"/>
            <a:ext cx="7729728" cy="1188720"/>
          </a:xfrm>
        </p:spPr>
        <p:txBody>
          <a:bodyPr>
            <a:normAutofit/>
          </a:bodyPr>
          <a:lstStyle/>
          <a:p>
            <a:r>
              <a:rPr lang="en-US" dirty="0"/>
              <a:t>Partial Semantic Translation:</a:t>
            </a:r>
            <a:br>
              <a:rPr lang="en-US" dirty="0"/>
            </a:br>
            <a:r>
              <a:rPr lang="en-US" dirty="0"/>
              <a:t>Other Adjectives</a:t>
            </a:r>
            <a:endParaRPr lang="ru-RU" dirty="0"/>
          </a:p>
        </p:txBody>
      </p:sp>
      <p:pic>
        <p:nvPicPr>
          <p:cNvPr id="12294" name="Picture 6">
            <a:extLst>
              <a:ext uri="{FF2B5EF4-FFF2-40B4-BE49-F238E27FC236}">
                <a16:creationId xmlns:a16="http://schemas.microsoft.com/office/drawing/2014/main" id="{F75ED759-AEA4-4811-9F1B-974254D911CF}"/>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bwMode="auto">
          <a:xfrm>
            <a:off x="5513388" y="1878012"/>
            <a:ext cx="6678612" cy="3811588"/>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a:extLst>
              <a:ext uri="{FF2B5EF4-FFF2-40B4-BE49-F238E27FC236}">
                <a16:creationId xmlns:a16="http://schemas.microsoft.com/office/drawing/2014/main" id="{A562E31B-771F-4C4E-B405-6A0153B2D4B8}"/>
              </a:ext>
            </a:extLst>
          </p:cNvPr>
          <p:cNvSpPr>
            <a:spLocks noGrp="1"/>
          </p:cNvSpPr>
          <p:nvPr>
            <p:ph type="sldNum" sz="quarter" idx="12"/>
          </p:nvPr>
        </p:nvSpPr>
        <p:spPr/>
        <p:txBody>
          <a:bodyPr/>
          <a:lstStyle/>
          <a:p>
            <a:fld id="{D908B4C2-66BF-493E-A4A2-20618A00625B}" type="slidenum">
              <a:rPr lang="ru-RU" smtClean="0"/>
              <a:t>37</a:t>
            </a:fld>
            <a:endParaRPr lang="ru-RU"/>
          </a:p>
        </p:txBody>
      </p:sp>
      <p:pic>
        <p:nvPicPr>
          <p:cNvPr id="12292" name="Picture 4">
            <a:extLst>
              <a:ext uri="{FF2B5EF4-FFF2-40B4-BE49-F238E27FC236}">
                <a16:creationId xmlns:a16="http://schemas.microsoft.com/office/drawing/2014/main" id="{FA29E2C6-7E15-49AE-A034-BF327062A17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0" y="1528128"/>
            <a:ext cx="5496560" cy="4309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58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FFAB78-DEAA-4B61-AC6E-6B9C729D7F17}"/>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a:solidFill>
                  <a:srgbClr val="262626"/>
                </a:solidFill>
              </a:rPr>
              <a:t>Partial Semantic Translation:</a:t>
            </a:r>
            <a:br>
              <a:rPr lang="en-US">
                <a:solidFill>
                  <a:srgbClr val="262626"/>
                </a:solidFill>
              </a:rPr>
            </a:br>
            <a:r>
              <a:rPr lang="en-US">
                <a:solidFill>
                  <a:srgbClr val="262626"/>
                </a:solidFill>
              </a:rPr>
              <a:t>Affixes</a:t>
            </a:r>
            <a:endParaRPr lang="ru-RU">
              <a:solidFill>
                <a:srgbClr val="262626"/>
              </a:solidFill>
            </a:endParaRPr>
          </a:p>
        </p:txBody>
      </p:sp>
      <p:sp>
        <p:nvSpPr>
          <p:cNvPr id="6" name="Номер слайда 5">
            <a:extLst>
              <a:ext uri="{FF2B5EF4-FFF2-40B4-BE49-F238E27FC236}">
                <a16:creationId xmlns:a16="http://schemas.microsoft.com/office/drawing/2014/main" id="{470FE5F7-4D33-456A-8AA2-C967E3884C6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38</a:t>
            </a:fld>
            <a:endParaRPr lang="ru-RU"/>
          </a:p>
        </p:txBody>
      </p:sp>
      <p:graphicFrame>
        <p:nvGraphicFramePr>
          <p:cNvPr id="8" name="Объект 2">
            <a:extLst>
              <a:ext uri="{FF2B5EF4-FFF2-40B4-BE49-F238E27FC236}">
                <a16:creationId xmlns:a16="http://schemas.microsoft.com/office/drawing/2014/main" id="{2A6EDBBC-1D79-4E4D-8F6F-D207A74CEE9E}"/>
              </a:ext>
            </a:extLst>
          </p:cNvPr>
          <p:cNvGraphicFramePr>
            <a:graphicFrameLocks noGrp="1"/>
          </p:cNvGraphicFramePr>
          <p:nvPr>
            <p:ph idx="1"/>
            <p:extLst>
              <p:ext uri="{D42A27DB-BD31-4B8C-83A1-F6EECF244321}">
                <p14:modId xmlns:p14="http://schemas.microsoft.com/office/powerpoint/2010/main" val="1239644534"/>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623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E31861F-8A8A-4C12-97FB-1C5AB1259B94}"/>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a:t>4. N-gram Frequency</a:t>
            </a:r>
          </a:p>
        </p:txBody>
      </p:sp>
      <p:sp>
        <p:nvSpPr>
          <p:cNvPr id="3" name="Текст 2">
            <a:extLst>
              <a:ext uri="{FF2B5EF4-FFF2-40B4-BE49-F238E27FC236}">
                <a16:creationId xmlns:a16="http://schemas.microsoft.com/office/drawing/2014/main" id="{EF3E00DC-9417-4EEB-BC72-BE6E43BA32B9}"/>
              </a:ext>
            </a:extLst>
          </p:cNvPr>
          <p:cNvSpPr>
            <a:spLocks noGrp="1"/>
          </p:cNvSpPr>
          <p:nvPr>
            <p:ph type="body" idx="1"/>
          </p:nvPr>
        </p:nvSpPr>
        <p:spPr>
          <a:xfrm>
            <a:off x="6579219" y="5583044"/>
            <a:ext cx="3995955" cy="653164"/>
          </a:xfrm>
        </p:spPr>
        <p:txBody>
          <a:bodyPr vert="horz" lIns="91440" tIns="45720" rIns="91440" bIns="45720" rtlCol="0">
            <a:normAutofit/>
          </a:bodyPr>
          <a:lstStyle/>
          <a:p>
            <a:pPr algn="r"/>
            <a:endParaRPr lang="en-US">
              <a:solidFill>
                <a:srgbClr val="FFFFFF"/>
              </a:solidFill>
            </a:endParaRPr>
          </a:p>
        </p:txBody>
      </p:sp>
      <p:sp>
        <p:nvSpPr>
          <p:cNvPr id="6" name="Номер слайда 5">
            <a:extLst>
              <a:ext uri="{FF2B5EF4-FFF2-40B4-BE49-F238E27FC236}">
                <a16:creationId xmlns:a16="http://schemas.microsoft.com/office/drawing/2014/main" id="{9ADF7CB7-FB31-4B50-A181-5B17E75C161D}"/>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39</a:t>
            </a:fld>
            <a:endParaRPr lang="en-US"/>
          </a:p>
        </p:txBody>
      </p:sp>
    </p:spTree>
    <p:extLst>
      <p:ext uri="{BB962C8B-B14F-4D97-AF65-F5344CB8AC3E}">
        <p14:creationId xmlns:p14="http://schemas.microsoft.com/office/powerpoint/2010/main" val="24674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8058" y="110710"/>
            <a:ext cx="8991600" cy="1264762"/>
          </a:xfrm>
        </p:spPr>
        <p:txBody>
          <a:bodyPr vert="horz" lIns="274320" tIns="182880" rIns="274320" bIns="182880" rtlCol="0" anchor="ctr" anchorCtr="1">
            <a:normAutofit/>
          </a:bodyPr>
          <a:lstStyle/>
          <a:p>
            <a:r>
              <a:rPr lang="en-US" sz="3200" dirty="0">
                <a:solidFill>
                  <a:srgbClr val="262626"/>
                </a:solidFill>
              </a:rPr>
              <a:t>Object</a:t>
            </a:r>
          </a:p>
        </p:txBody>
      </p:sp>
      <p:pic>
        <p:nvPicPr>
          <p:cNvPr id="4" name="Объект 3" descr="Изображение выглядит как текст, снимок экрана&#10;&#10;Автоматически созданное описание"/>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5400" b="17054"/>
          <a:stretch/>
        </p:blipFill>
        <p:spPr>
          <a:xfrm>
            <a:off x="6212650" y="1643657"/>
            <a:ext cx="2623932" cy="4069506"/>
          </a:xfrm>
          <a:prstGeom prst="rect">
            <a:avLst/>
          </a:prstGeom>
          <a:ln>
            <a:solidFill>
              <a:schemeClr val="tx1"/>
            </a:solidFill>
          </a:ln>
        </p:spPr>
      </p:pic>
      <p:sp>
        <p:nvSpPr>
          <p:cNvPr id="9" name="Номер слайда 8">
            <a:extLst>
              <a:ext uri="{FF2B5EF4-FFF2-40B4-BE49-F238E27FC236}">
                <a16:creationId xmlns:a16="http://schemas.microsoft.com/office/drawing/2014/main" id="{4FAD8488-083B-4717-99DD-FE2E41783EC4}"/>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z="1100" smtClean="0"/>
              <a:pPr>
                <a:lnSpc>
                  <a:spcPct val="90000"/>
                </a:lnSpc>
                <a:spcAft>
                  <a:spcPts val="600"/>
                </a:spcAft>
              </a:pPr>
              <a:t>4</a:t>
            </a:fld>
            <a:endParaRPr lang="en-US" sz="1100"/>
          </a:p>
        </p:txBody>
      </p:sp>
      <p:pic>
        <p:nvPicPr>
          <p:cNvPr id="7" name="Рисунок 6" descr="Изображение выглядит как снимок экрана&#10;&#10;Автоматически созданное описание"/>
          <p:cNvPicPr>
            <a:picLocks noChangeAspect="1"/>
          </p:cNvPicPr>
          <p:nvPr/>
        </p:nvPicPr>
        <p:blipFill rotWithShape="1">
          <a:blip r:embed="rId3" cstate="print">
            <a:extLst>
              <a:ext uri="{28A0092B-C50C-407E-A947-70E740481C1C}">
                <a14:useLocalDpi xmlns:a14="http://schemas.microsoft.com/office/drawing/2010/main" val="0"/>
              </a:ext>
            </a:extLst>
          </a:blip>
          <a:srcRect t="4319" b="13239"/>
          <a:stretch/>
        </p:blipFill>
        <p:spPr>
          <a:xfrm>
            <a:off x="665923" y="1643655"/>
            <a:ext cx="2623931" cy="4069507"/>
          </a:xfrm>
          <a:prstGeom prst="rect">
            <a:avLst/>
          </a:prstGeom>
          <a:ln>
            <a:solidFill>
              <a:schemeClr val="tx1"/>
            </a:solidFill>
          </a:ln>
        </p:spPr>
      </p:pic>
      <p:pic>
        <p:nvPicPr>
          <p:cNvPr id="5" name="Рисунок 4"/>
          <p:cNvPicPr>
            <a:picLocks noChangeAspect="1"/>
          </p:cNvPicPr>
          <p:nvPr/>
        </p:nvPicPr>
        <p:blipFill rotWithShape="1">
          <a:blip r:embed="rId4" cstate="print">
            <a:extLst>
              <a:ext uri="{28A0092B-C50C-407E-A947-70E740481C1C}">
                <a14:useLocalDpi xmlns:a14="http://schemas.microsoft.com/office/drawing/2010/main" val="0"/>
              </a:ext>
            </a:extLst>
          </a:blip>
          <a:srcRect t="3943" b="14178"/>
          <a:stretch/>
        </p:blipFill>
        <p:spPr>
          <a:xfrm>
            <a:off x="3414566" y="1643657"/>
            <a:ext cx="2623932" cy="4069506"/>
          </a:xfrm>
          <a:prstGeom prst="rect">
            <a:avLst/>
          </a:prstGeom>
          <a:ln>
            <a:solidFill>
              <a:schemeClr val="tx1"/>
            </a:solidFill>
          </a:ln>
        </p:spPr>
      </p:pic>
      <p:pic>
        <p:nvPicPr>
          <p:cNvPr id="6" name="Рисунок 5" descr="Изображение выглядит как текст, снимок экрана&#10;&#10;Автоматически созданное описание"/>
          <p:cNvPicPr>
            <a:picLocks noChangeAspect="1"/>
          </p:cNvPicPr>
          <p:nvPr/>
        </p:nvPicPr>
        <p:blipFill rotWithShape="1">
          <a:blip r:embed="rId5" cstate="print">
            <a:extLst>
              <a:ext uri="{28A0092B-C50C-407E-A947-70E740481C1C}">
                <a14:useLocalDpi xmlns:a14="http://schemas.microsoft.com/office/drawing/2010/main" val="0"/>
              </a:ext>
            </a:extLst>
          </a:blip>
          <a:srcRect t="4131" b="13803"/>
          <a:stretch/>
        </p:blipFill>
        <p:spPr>
          <a:xfrm>
            <a:off x="9015038" y="1643656"/>
            <a:ext cx="2549241" cy="4069508"/>
          </a:xfrm>
          <a:prstGeom prst="rect">
            <a:avLst/>
          </a:prstGeom>
          <a:ln>
            <a:solidFill>
              <a:schemeClr val="tx1"/>
            </a:solidFill>
          </a:ln>
        </p:spPr>
      </p:pic>
    </p:spTree>
    <p:extLst>
      <p:ext uri="{BB962C8B-B14F-4D97-AF65-F5344CB8AC3E}">
        <p14:creationId xmlns:p14="http://schemas.microsoft.com/office/powerpoint/2010/main" val="1439659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253916-601C-4C3D-BC29-D7E6B4F4C60A}"/>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solidFill>
                  <a:srgbClr val="262626"/>
                </a:solidFill>
              </a:rPr>
              <a:t>Bigrams</a:t>
            </a:r>
          </a:p>
        </p:txBody>
      </p:sp>
      <p:sp>
        <p:nvSpPr>
          <p:cNvPr id="3" name="Объект 2">
            <a:extLst>
              <a:ext uri="{FF2B5EF4-FFF2-40B4-BE49-F238E27FC236}">
                <a16:creationId xmlns:a16="http://schemas.microsoft.com/office/drawing/2014/main" id="{92A413D9-A973-45A9-A8B9-6BAA15189441}"/>
              </a:ext>
            </a:extLst>
          </p:cNvPr>
          <p:cNvSpPr>
            <a:spLocks noGrp="1"/>
          </p:cNvSpPr>
          <p:nvPr>
            <p:ph idx="1"/>
          </p:nvPr>
        </p:nvSpPr>
        <p:spPr>
          <a:xfrm>
            <a:off x="1121822" y="4352544"/>
            <a:ext cx="2410650" cy="1239894"/>
          </a:xfrm>
        </p:spPr>
        <p:txBody>
          <a:bodyPr vert="horz" lIns="91440" tIns="45720" rIns="91440" bIns="45720" rtlCol="0">
            <a:normAutofit/>
          </a:bodyPr>
          <a:lstStyle/>
          <a:p>
            <a:pPr marL="0" indent="0" algn="ctr">
              <a:buNone/>
            </a:pPr>
            <a:r>
              <a:rPr lang="en-US">
                <a:solidFill>
                  <a:schemeClr val="tx1">
                    <a:lumMod val="75000"/>
                    <a:lumOff val="25000"/>
                  </a:schemeClr>
                </a:solidFill>
              </a:rPr>
              <a:t>936 of Bigrams are not met in the reference corpus at all</a:t>
            </a:r>
          </a:p>
        </p:txBody>
      </p:sp>
      <p:sp>
        <p:nvSpPr>
          <p:cNvPr id="73" name="Rectangle 72">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0" name="Picture 4">
            <a:extLst>
              <a:ext uri="{FF2B5EF4-FFF2-40B4-BE49-F238E27FC236}">
                <a16:creationId xmlns:a16="http://schemas.microsoft.com/office/drawing/2014/main" id="{4528B771-5205-405E-B95B-5C19594B111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bwMode="auto">
          <a:xfrm>
            <a:off x="5294376" y="1041160"/>
            <a:ext cx="6257544" cy="4460974"/>
          </a:xfrm>
          <a:prstGeom prst="rect">
            <a:avLst/>
          </a:prstGeom>
          <a:noFill/>
          <a:extLst>
            <a:ext uri="{909E8E84-426E-40DD-AFC4-6F175D3DCCD1}">
              <a14:hiddenFill xmlns:a14="http://schemas.microsoft.com/office/drawing/2010/main">
                <a:solidFill>
                  <a:srgbClr val="FFFFFF"/>
                </a:solidFill>
              </a14:hiddenFill>
            </a:ext>
          </a:extLst>
        </p:spPr>
      </p:pic>
      <p:sp>
        <p:nvSpPr>
          <p:cNvPr id="6" name="Номер слайда 5">
            <a:extLst>
              <a:ext uri="{FF2B5EF4-FFF2-40B4-BE49-F238E27FC236}">
                <a16:creationId xmlns:a16="http://schemas.microsoft.com/office/drawing/2014/main" id="{6A4B11A4-5AED-42A7-93AD-F37E6BA88D28}"/>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40</a:t>
            </a:fld>
            <a:endParaRPr lang="en-US"/>
          </a:p>
        </p:txBody>
      </p:sp>
    </p:spTree>
    <p:extLst>
      <p:ext uri="{BB962C8B-B14F-4D97-AF65-F5344CB8AC3E}">
        <p14:creationId xmlns:p14="http://schemas.microsoft.com/office/powerpoint/2010/main" val="2119136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E86BFF-912A-424B-BDBF-9E217D7282D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solidFill>
                  <a:srgbClr val="262626"/>
                </a:solidFill>
              </a:rPr>
              <a:t>3-Grams</a:t>
            </a:r>
          </a:p>
        </p:txBody>
      </p:sp>
      <p:sp>
        <p:nvSpPr>
          <p:cNvPr id="3" name="Объект 2">
            <a:extLst>
              <a:ext uri="{FF2B5EF4-FFF2-40B4-BE49-F238E27FC236}">
                <a16:creationId xmlns:a16="http://schemas.microsoft.com/office/drawing/2014/main" id="{F95E9D71-4D2C-4187-A6B4-2D26CA7F9469}"/>
              </a:ext>
            </a:extLst>
          </p:cNvPr>
          <p:cNvSpPr>
            <a:spLocks noGrp="1"/>
          </p:cNvSpPr>
          <p:nvPr>
            <p:ph idx="1"/>
          </p:nvPr>
        </p:nvSpPr>
        <p:spPr>
          <a:xfrm>
            <a:off x="1121822" y="4352544"/>
            <a:ext cx="2410650" cy="1239894"/>
          </a:xfrm>
        </p:spPr>
        <p:txBody>
          <a:bodyPr vert="horz" lIns="91440" tIns="45720" rIns="91440" bIns="45720" rtlCol="0">
            <a:normAutofit/>
          </a:bodyPr>
          <a:lstStyle/>
          <a:p>
            <a:pPr marL="0" indent="0" algn="ctr">
              <a:buNone/>
            </a:pPr>
            <a:r>
              <a:rPr lang="en-US">
                <a:solidFill>
                  <a:schemeClr val="tx1">
                    <a:lumMod val="75000"/>
                    <a:lumOff val="25000"/>
                  </a:schemeClr>
                </a:solidFill>
              </a:rPr>
              <a:t>988 of 3-Grams are not met in the reference corpus at all</a:t>
            </a:r>
          </a:p>
        </p:txBody>
      </p:sp>
      <p:sp>
        <p:nvSpPr>
          <p:cNvPr id="71" name="Rectangle 70">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a:extLst>
              <a:ext uri="{FF2B5EF4-FFF2-40B4-BE49-F238E27FC236}">
                <a16:creationId xmlns:a16="http://schemas.microsoft.com/office/drawing/2014/main" id="{8F67695C-2382-40FA-8E81-769A135FA57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bwMode="auto">
          <a:xfrm>
            <a:off x="5294376" y="1041160"/>
            <a:ext cx="6257544" cy="4460974"/>
          </a:xfrm>
          <a:prstGeom prst="rect">
            <a:avLst/>
          </a:prstGeom>
          <a:noFill/>
          <a:extLst>
            <a:ext uri="{909E8E84-426E-40DD-AFC4-6F175D3DCCD1}">
              <a14:hiddenFill xmlns:a14="http://schemas.microsoft.com/office/drawing/2010/main">
                <a:solidFill>
                  <a:srgbClr val="FFFFFF"/>
                </a:solidFill>
              </a14:hiddenFill>
            </a:ext>
          </a:extLst>
        </p:spPr>
      </p:pic>
      <p:sp>
        <p:nvSpPr>
          <p:cNvPr id="6" name="Номер слайда 5">
            <a:extLst>
              <a:ext uri="{FF2B5EF4-FFF2-40B4-BE49-F238E27FC236}">
                <a16:creationId xmlns:a16="http://schemas.microsoft.com/office/drawing/2014/main" id="{6E723418-1742-4644-89FC-781C48FC31E7}"/>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41</a:t>
            </a:fld>
            <a:endParaRPr lang="en-US"/>
          </a:p>
        </p:txBody>
      </p:sp>
    </p:spTree>
    <p:extLst>
      <p:ext uri="{BB962C8B-B14F-4D97-AF65-F5344CB8AC3E}">
        <p14:creationId xmlns:p14="http://schemas.microsoft.com/office/powerpoint/2010/main" val="329287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84339EF-23AF-4FCA-958C-0E689821C67D}"/>
              </a:ext>
            </a:extLst>
          </p:cNvPr>
          <p:cNvSpPr>
            <a:spLocks noGrp="1"/>
          </p:cNvSpPr>
          <p:nvPr>
            <p:ph type="title"/>
          </p:nvPr>
        </p:nvSpPr>
        <p:spPr>
          <a:xfrm>
            <a:off x="2231136" y="467418"/>
            <a:ext cx="7729728" cy="1188720"/>
          </a:xfrm>
        </p:spPr>
        <p:txBody>
          <a:bodyPr>
            <a:normAutofit/>
          </a:bodyPr>
          <a:lstStyle/>
          <a:p>
            <a:r>
              <a:rPr lang="en-US"/>
              <a:t>Results</a:t>
            </a:r>
            <a:endParaRPr lang="ru-RU" dirty="0"/>
          </a:p>
        </p:txBody>
      </p:sp>
      <p:sp>
        <p:nvSpPr>
          <p:cNvPr id="3" name="Объект 2">
            <a:extLst>
              <a:ext uri="{FF2B5EF4-FFF2-40B4-BE49-F238E27FC236}">
                <a16:creationId xmlns:a16="http://schemas.microsoft.com/office/drawing/2014/main" id="{658E062E-AB8B-4289-ADE2-CF62AAE34447}"/>
              </a:ext>
            </a:extLst>
          </p:cNvPr>
          <p:cNvSpPr>
            <a:spLocks noGrp="1"/>
          </p:cNvSpPr>
          <p:nvPr>
            <p:ph idx="1"/>
          </p:nvPr>
        </p:nvSpPr>
        <p:spPr>
          <a:xfrm>
            <a:off x="1391920" y="1843590"/>
            <a:ext cx="9550400" cy="3683450"/>
          </a:xfrm>
        </p:spPr>
        <p:txBody>
          <a:bodyPr>
            <a:normAutofit lnSpcReduction="10000"/>
          </a:bodyPr>
          <a:lstStyle/>
          <a:p>
            <a:r>
              <a:rPr lang="en-US" sz="2400" dirty="0">
                <a:solidFill>
                  <a:srgbClr val="404040"/>
                </a:solidFill>
              </a:rPr>
              <a:t>Generally the trends of Russian loanwords’ phonetic adaptation are similar to those of other European languages</a:t>
            </a:r>
          </a:p>
          <a:p>
            <a:r>
              <a:rPr lang="en-US" sz="2400" dirty="0">
                <a:solidFill>
                  <a:srgbClr val="404040"/>
                </a:solidFill>
              </a:rPr>
              <a:t>But the official (Xinhua) prescriptions do not cover them</a:t>
            </a:r>
          </a:p>
          <a:p>
            <a:r>
              <a:rPr lang="en-US" sz="2400" dirty="0">
                <a:solidFill>
                  <a:srgbClr val="404040"/>
                </a:solidFill>
              </a:rPr>
              <a:t>The Chinese meaningful characters can be an efficient hint in limiting the loanwords</a:t>
            </a:r>
          </a:p>
          <a:p>
            <a:pPr lvl="1"/>
            <a:r>
              <a:rPr lang="en-US" sz="2000" dirty="0">
                <a:solidFill>
                  <a:srgbClr val="404040"/>
                </a:solidFill>
              </a:rPr>
              <a:t>Adjective-like affixes – from the left</a:t>
            </a:r>
          </a:p>
          <a:p>
            <a:pPr lvl="1"/>
            <a:r>
              <a:rPr lang="en-US" sz="2000" dirty="0">
                <a:solidFill>
                  <a:srgbClr val="404040"/>
                </a:solidFill>
              </a:rPr>
              <a:t>Classifiers (except personal names) – from the right</a:t>
            </a:r>
          </a:p>
          <a:p>
            <a:r>
              <a:rPr lang="en-US" sz="2400" dirty="0">
                <a:solidFill>
                  <a:srgbClr val="404040"/>
                </a:solidFill>
              </a:rPr>
              <a:t>The majority of N-grams in transliterations are rare in the usual Chinese texts</a:t>
            </a:r>
          </a:p>
        </p:txBody>
      </p:sp>
      <p:sp>
        <p:nvSpPr>
          <p:cNvPr id="6" name="Номер слайда 5">
            <a:extLst>
              <a:ext uri="{FF2B5EF4-FFF2-40B4-BE49-F238E27FC236}">
                <a16:creationId xmlns:a16="http://schemas.microsoft.com/office/drawing/2014/main" id="{CDCC8691-58C0-4010-BCCA-A6E8C748ABE1}"/>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42</a:t>
            </a:fld>
            <a:endParaRPr lang="ru-RU"/>
          </a:p>
        </p:txBody>
      </p:sp>
    </p:spTree>
    <p:extLst>
      <p:ext uri="{BB962C8B-B14F-4D97-AF65-F5344CB8AC3E}">
        <p14:creationId xmlns:p14="http://schemas.microsoft.com/office/powerpoint/2010/main" val="1991204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23B6F0C-00E3-471A-9B6C-6987B232F1E1}"/>
              </a:ext>
            </a:extLst>
          </p:cNvPr>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a:solidFill>
                  <a:srgbClr val="0D0D0D"/>
                </a:solidFill>
              </a:rPr>
              <a:t>Future Perspectives</a:t>
            </a:r>
            <a:endParaRPr lang="ru-RU">
              <a:solidFill>
                <a:srgbClr val="0D0D0D"/>
              </a:solidFill>
            </a:endParaRPr>
          </a:p>
        </p:txBody>
      </p:sp>
      <p:sp useBgFill="1">
        <p:nvSpPr>
          <p:cNvPr id="15" name="Rectangle 14">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Номер слайда 5">
            <a:extLst>
              <a:ext uri="{FF2B5EF4-FFF2-40B4-BE49-F238E27FC236}">
                <a16:creationId xmlns:a16="http://schemas.microsoft.com/office/drawing/2014/main" id="{CA3DB7EB-14DF-49EC-9E7E-2B0B93CA191F}"/>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43</a:t>
            </a:fld>
            <a:endParaRPr lang="ru-RU"/>
          </a:p>
        </p:txBody>
      </p:sp>
      <p:graphicFrame>
        <p:nvGraphicFramePr>
          <p:cNvPr id="8" name="Объект 2">
            <a:extLst>
              <a:ext uri="{FF2B5EF4-FFF2-40B4-BE49-F238E27FC236}">
                <a16:creationId xmlns:a16="http://schemas.microsoft.com/office/drawing/2014/main" id="{D15C89A7-5485-4329-8EBF-C92AFF58306D}"/>
              </a:ext>
            </a:extLst>
          </p:cNvPr>
          <p:cNvGraphicFramePr>
            <a:graphicFrameLocks noGrp="1"/>
          </p:cNvGraphicFramePr>
          <p:nvPr>
            <p:ph idx="1"/>
            <p:extLst>
              <p:ext uri="{D42A27DB-BD31-4B8C-83A1-F6EECF244321}">
                <p14:modId xmlns:p14="http://schemas.microsoft.com/office/powerpoint/2010/main" val="21838662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8351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D7A725-2BCE-4A4B-B67F-4FE7D3B6E047}"/>
              </a:ext>
            </a:extLst>
          </p:cNvPr>
          <p:cNvSpPr txBox="1"/>
          <p:nvPr/>
        </p:nvSpPr>
        <p:spPr>
          <a:xfrm>
            <a:off x="3495698" y="972629"/>
            <a:ext cx="5200603" cy="3693319"/>
          </a:xfrm>
          <a:prstGeom prst="rect">
            <a:avLst/>
          </a:prstGeom>
          <a:noFill/>
        </p:spPr>
        <p:txBody>
          <a:bodyPr wrap="square" rtlCol="0">
            <a:spAutoFit/>
          </a:bodyPr>
          <a:lstStyle/>
          <a:p>
            <a:pPr algn="ctr"/>
            <a:r>
              <a:rPr lang="en-US" sz="3600" dirty="0"/>
              <a:t>Thank you for your attention!</a:t>
            </a:r>
          </a:p>
          <a:p>
            <a:pPr algn="ctr"/>
            <a:endParaRPr lang="en-US" sz="3600" dirty="0"/>
          </a:p>
          <a:p>
            <a:pPr algn="ctr"/>
            <a:r>
              <a:rPr lang="en-US" sz="3600" dirty="0"/>
              <a:t>H</a:t>
            </a:r>
            <a:r>
              <a:rPr lang="cs-CZ" sz="3600" dirty="0"/>
              <a:t>vala na pažnji</a:t>
            </a:r>
            <a:r>
              <a:rPr lang="en-US" sz="3600" dirty="0"/>
              <a:t>!</a:t>
            </a:r>
          </a:p>
          <a:p>
            <a:pPr algn="ctr"/>
            <a:endParaRPr lang="en-US" sz="3600" dirty="0"/>
          </a:p>
          <a:p>
            <a:pPr algn="ctr"/>
            <a:r>
              <a:rPr lang="zh-CN" altLang="en-US" sz="3600" dirty="0"/>
              <a:t>非常感谢！</a:t>
            </a:r>
            <a:endParaRPr lang="ru-RU" sz="3600" dirty="0"/>
          </a:p>
          <a:p>
            <a:endParaRPr lang="ru-RU" dirty="0"/>
          </a:p>
        </p:txBody>
      </p:sp>
      <p:sp>
        <p:nvSpPr>
          <p:cNvPr id="7" name="TextBox 6">
            <a:extLst>
              <a:ext uri="{FF2B5EF4-FFF2-40B4-BE49-F238E27FC236}">
                <a16:creationId xmlns:a16="http://schemas.microsoft.com/office/drawing/2014/main" id="{1248CF00-2206-43FA-B733-7ADD5A1AA65C}"/>
              </a:ext>
            </a:extLst>
          </p:cNvPr>
          <p:cNvSpPr txBox="1"/>
          <p:nvPr/>
        </p:nvSpPr>
        <p:spPr>
          <a:xfrm>
            <a:off x="1636295" y="5183203"/>
            <a:ext cx="8975558" cy="1015663"/>
          </a:xfrm>
          <a:prstGeom prst="rect">
            <a:avLst/>
          </a:prstGeom>
          <a:noFill/>
        </p:spPr>
        <p:txBody>
          <a:bodyPr wrap="square" rtlCol="0">
            <a:spAutoFit/>
          </a:bodyPr>
          <a:lstStyle/>
          <a:p>
            <a:pPr algn="ctr"/>
            <a:r>
              <a:rPr lang="en-US" sz="2000" b="1" dirty="0"/>
              <a:t>Kirill Semenov, </a:t>
            </a:r>
          </a:p>
          <a:p>
            <a:pPr algn="ctr"/>
            <a:r>
              <a:rPr lang="en-US" sz="2000" b="1" dirty="0"/>
              <a:t>HSE – Moscow</a:t>
            </a:r>
          </a:p>
          <a:p>
            <a:pPr algn="ctr"/>
            <a:r>
              <a:rPr lang="en-US" sz="2000" b="1" dirty="0"/>
              <a:t>kir.semenow@yandex.ru</a:t>
            </a:r>
            <a:endParaRPr lang="ru-RU" sz="2000" b="1" dirty="0"/>
          </a:p>
        </p:txBody>
      </p:sp>
      <p:sp>
        <p:nvSpPr>
          <p:cNvPr id="5" name="Номер слайда 4">
            <a:extLst>
              <a:ext uri="{FF2B5EF4-FFF2-40B4-BE49-F238E27FC236}">
                <a16:creationId xmlns:a16="http://schemas.microsoft.com/office/drawing/2014/main" id="{FA6410DE-BF29-43D9-8C9F-4C71D9AFB252}"/>
              </a:ext>
            </a:extLst>
          </p:cNvPr>
          <p:cNvSpPr>
            <a:spLocks noGrp="1"/>
          </p:cNvSpPr>
          <p:nvPr>
            <p:ph type="sldNum" sz="quarter" idx="12"/>
          </p:nvPr>
        </p:nvSpPr>
        <p:spPr/>
        <p:txBody>
          <a:bodyPr/>
          <a:lstStyle/>
          <a:p>
            <a:fld id="{D908B4C2-66BF-493E-A4A2-20618A00625B}" type="slidenum">
              <a:rPr lang="ru-RU" smtClean="0"/>
              <a:t>44</a:t>
            </a:fld>
            <a:endParaRPr lang="ru-RU"/>
          </a:p>
        </p:txBody>
      </p:sp>
    </p:spTree>
    <p:extLst>
      <p:ext uri="{BB962C8B-B14F-4D97-AF65-F5344CB8AC3E}">
        <p14:creationId xmlns:p14="http://schemas.microsoft.com/office/powerpoint/2010/main" val="3928302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D6F1947-7699-4727-B4E6-A45C9DD46AF3}"/>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a:t>Additional Materials</a:t>
            </a:r>
          </a:p>
        </p:txBody>
      </p:sp>
      <p:sp>
        <p:nvSpPr>
          <p:cNvPr id="3" name="Текст 2">
            <a:extLst>
              <a:ext uri="{FF2B5EF4-FFF2-40B4-BE49-F238E27FC236}">
                <a16:creationId xmlns:a16="http://schemas.microsoft.com/office/drawing/2014/main" id="{7D94F019-D4C7-475C-9814-E29F13DD9056}"/>
              </a:ext>
            </a:extLst>
          </p:cNvPr>
          <p:cNvSpPr>
            <a:spLocks noGrp="1"/>
          </p:cNvSpPr>
          <p:nvPr>
            <p:ph type="body" idx="1"/>
          </p:nvPr>
        </p:nvSpPr>
        <p:spPr>
          <a:xfrm>
            <a:off x="1262729" y="5499895"/>
            <a:ext cx="9638443" cy="484633"/>
          </a:xfrm>
        </p:spPr>
        <p:txBody>
          <a:bodyPr vert="horz" lIns="91440" tIns="45720" rIns="91440" bIns="45720" rtlCol="0">
            <a:normAutofit/>
          </a:bodyPr>
          <a:lstStyle/>
          <a:p>
            <a:pPr algn="ctr"/>
            <a:endParaRPr lang="en-US">
              <a:solidFill>
                <a:schemeClr val="tx1">
                  <a:lumMod val="75000"/>
                  <a:lumOff val="25000"/>
                </a:schemeClr>
              </a:solidFill>
            </a:endParaRPr>
          </a:p>
        </p:txBody>
      </p:sp>
      <p:sp>
        <p:nvSpPr>
          <p:cNvPr id="6" name="Номер слайда 5">
            <a:extLst>
              <a:ext uri="{FF2B5EF4-FFF2-40B4-BE49-F238E27FC236}">
                <a16:creationId xmlns:a16="http://schemas.microsoft.com/office/drawing/2014/main" id="{FC12E402-B7BB-4A56-B2A3-485BF7FD37A1}"/>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45</a:t>
            </a:fld>
            <a:endParaRPr lang="en-US"/>
          </a:p>
        </p:txBody>
      </p:sp>
    </p:spTree>
    <p:extLst>
      <p:ext uri="{BB962C8B-B14F-4D97-AF65-F5344CB8AC3E}">
        <p14:creationId xmlns:p14="http://schemas.microsoft.com/office/powerpoint/2010/main" val="1328675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4672" y="964692"/>
            <a:ext cx="3066937" cy="1188720"/>
          </a:xfrm>
        </p:spPr>
        <p:txBody>
          <a:bodyPr>
            <a:normAutofit/>
          </a:bodyPr>
          <a:lstStyle/>
          <a:p>
            <a:r>
              <a:rPr lang="en-US" dirty="0"/>
              <a:t>Problems: all over Russia</a:t>
            </a:r>
            <a:endParaRPr lang="ru-RU" dirty="0"/>
          </a:p>
        </p:txBody>
      </p:sp>
      <p:sp>
        <p:nvSpPr>
          <p:cNvPr id="3" name="Объект 2"/>
          <p:cNvSpPr>
            <a:spLocks noGrp="1"/>
          </p:cNvSpPr>
          <p:nvPr>
            <p:ph idx="1"/>
          </p:nvPr>
        </p:nvSpPr>
        <p:spPr>
          <a:xfrm>
            <a:off x="803244" y="2638044"/>
            <a:ext cx="3063765" cy="3263206"/>
          </a:xfrm>
        </p:spPr>
        <p:txBody>
          <a:bodyPr>
            <a:normAutofit/>
          </a:bodyPr>
          <a:lstStyle/>
          <a:p>
            <a:pPr marL="0" indent="0">
              <a:buNone/>
            </a:pPr>
            <a:r>
              <a:rPr lang="en-US" altLang="zh-CN" dirty="0"/>
              <a:t>* </a:t>
            </a:r>
            <a:r>
              <a:rPr lang="zh-CN" altLang="en-US" dirty="0"/>
              <a:t>红场 </a:t>
            </a:r>
            <a:r>
              <a:rPr lang="en-US" altLang="zh-CN" dirty="0"/>
              <a:t>-</a:t>
            </a:r>
            <a:r>
              <a:rPr lang="zh-CN" altLang="en-US" dirty="0"/>
              <a:t> </a:t>
            </a:r>
            <a:r>
              <a:rPr lang="en-US" dirty="0"/>
              <a:t> </a:t>
            </a:r>
            <a:r>
              <a:rPr lang="en-US" dirty="0" err="1"/>
              <a:t>hóng</a:t>
            </a:r>
            <a:r>
              <a:rPr lang="en-US" dirty="0"/>
              <a:t> </a:t>
            </a:r>
            <a:r>
              <a:rPr lang="en-US" dirty="0" err="1"/>
              <a:t>chǎng</a:t>
            </a:r>
            <a:r>
              <a:rPr lang="zh-CN" altLang="en-US" dirty="0"/>
              <a:t> </a:t>
            </a:r>
            <a:r>
              <a:rPr lang="en-US" altLang="zh-CN" dirty="0"/>
              <a:t>–</a:t>
            </a:r>
            <a:r>
              <a:rPr lang="zh-CN" altLang="en-US" dirty="0"/>
              <a:t> </a:t>
            </a:r>
            <a:r>
              <a:rPr lang="es-ES" altLang="zh-CN" dirty="0"/>
              <a:t>Red Square</a:t>
            </a:r>
            <a:endParaRPr lang="en-US" altLang="zh-CN" dirty="0"/>
          </a:p>
          <a:p>
            <a:pPr marL="0" indent="0">
              <a:buNone/>
            </a:pPr>
            <a:r>
              <a:rPr lang="zh-CN" altLang="en-US" dirty="0"/>
              <a:t>   红肠 </a:t>
            </a:r>
            <a:r>
              <a:rPr lang="en-US" altLang="zh-CN" dirty="0"/>
              <a:t>-</a:t>
            </a:r>
            <a:r>
              <a:rPr lang="zh-CN" altLang="en-US" dirty="0"/>
              <a:t> </a:t>
            </a:r>
            <a:r>
              <a:rPr lang="en-US" dirty="0"/>
              <a:t> </a:t>
            </a:r>
            <a:r>
              <a:rPr lang="en-US" dirty="0" err="1"/>
              <a:t>hóng</a:t>
            </a:r>
            <a:r>
              <a:rPr lang="en-US" dirty="0"/>
              <a:t> </a:t>
            </a:r>
            <a:r>
              <a:rPr lang="en-US" dirty="0" err="1"/>
              <a:t>cháng</a:t>
            </a:r>
            <a:r>
              <a:rPr lang="en-US" dirty="0"/>
              <a:t> – Red Guts</a:t>
            </a:r>
            <a:endParaRPr lang="ru-RU" dirty="0"/>
          </a:p>
        </p:txBody>
      </p:sp>
      <p:sp>
        <p:nvSpPr>
          <p:cNvPr id="71" name="Rectangle 70">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ÐÐ°ÑÑÐ¸Ð½ÐºÐ¸ Ð¿Ð¾ Ð·Ð°Ð¿ÑÐ¾ÑÑ ÐºÑÐ°ÑÐ½Ð°Ñ Ð¿Ð»Ð¾ÑÐ°Ð´Ñ Ð¿Ð¾-ÐºÐ¸ÑÐ°Ð¹ÑÐºÐ¸"/>
          <p:cNvPicPr>
            <a:picLocks noChangeAspect="1" noChangeArrowheads="1"/>
          </p:cNvPicPr>
          <p:nvPr/>
        </p:nvPicPr>
        <p:blipFill rotWithShape="1">
          <a:blip r:embed="rId3">
            <a:extLst>
              <a:ext uri="{28A0092B-C50C-407E-A947-70E740481C1C}">
                <a14:useLocalDpi xmlns:a14="http://schemas.microsoft.com/office/drawing/2010/main" val="0"/>
              </a:ext>
            </a:extLst>
          </a:blip>
          <a:srcRect l="2321" t="13125" r="15932" b="14173"/>
          <a:stretch/>
        </p:blipFill>
        <p:spPr bwMode="auto">
          <a:xfrm>
            <a:off x="4823366" y="1875391"/>
            <a:ext cx="6227064" cy="3115159"/>
          </a:xfrm>
          <a:prstGeom prst="rect">
            <a:avLst/>
          </a:prstGeom>
          <a:noFill/>
          <a:extLst>
            <a:ext uri="{909E8E84-426E-40DD-AFC4-6F175D3DCCD1}">
              <a14:hiddenFill xmlns:a14="http://schemas.microsoft.com/office/drawing/2010/main">
                <a:solidFill>
                  <a:srgbClr val="FFFFFF"/>
                </a:solidFill>
              </a14:hiddenFill>
            </a:ext>
          </a:extLst>
        </p:spPr>
      </p:pic>
      <p:sp>
        <p:nvSpPr>
          <p:cNvPr id="6" name="Номер слайда 5">
            <a:extLst>
              <a:ext uri="{FF2B5EF4-FFF2-40B4-BE49-F238E27FC236}">
                <a16:creationId xmlns:a16="http://schemas.microsoft.com/office/drawing/2014/main" id="{4BFDF6C9-04E4-41E0-9BC4-10B4BE9A1B1B}"/>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46</a:t>
            </a:fld>
            <a:endParaRPr lang="ru-RU"/>
          </a:p>
        </p:txBody>
      </p:sp>
    </p:spTree>
    <p:extLst>
      <p:ext uri="{BB962C8B-B14F-4D97-AF65-F5344CB8AC3E}">
        <p14:creationId xmlns:p14="http://schemas.microsoft.com/office/powerpoint/2010/main" val="1452389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21343" y="2676939"/>
            <a:ext cx="4379439" cy="1616765"/>
          </a:xfrm>
          <a:prstGeom prst="rect">
            <a:avLst/>
          </a:prstGeom>
          <a:solidFill>
            <a:schemeClr val="accent2"/>
          </a:solidFill>
          <a:ln w="190500" cap="sq" cmpd="thinThick">
            <a:solidFill>
              <a:schemeClr val="accent2"/>
            </a:solidFill>
            <a:miter lim="800000"/>
          </a:ln>
        </p:spPr>
        <p:txBody>
          <a:bodyPr wrap="square" anchor="ctr">
            <a:normAutofit/>
          </a:bodyPr>
          <a:lstStyle/>
          <a:p>
            <a:r>
              <a:rPr lang="en-US" sz="1800" dirty="0">
                <a:solidFill>
                  <a:srgbClr val="FFFFFF"/>
                </a:solidFill>
              </a:rPr>
              <a:t>Phonetic Adaptation of the Russian Words in Chinese: the OT Approach</a:t>
            </a:r>
            <a:endParaRPr lang="ru-RU" sz="1800" dirty="0">
              <a:solidFill>
                <a:srgbClr val="FFFFFF"/>
              </a:solidFill>
            </a:endParaRPr>
          </a:p>
        </p:txBody>
      </p:sp>
      <p:sp>
        <p:nvSpPr>
          <p:cNvPr id="3" name="Объект 2"/>
          <p:cNvSpPr>
            <a:spLocks noGrp="1"/>
          </p:cNvSpPr>
          <p:nvPr>
            <p:ph idx="1"/>
          </p:nvPr>
        </p:nvSpPr>
        <p:spPr>
          <a:xfrm>
            <a:off x="6095999" y="1444752"/>
            <a:ext cx="4816392" cy="3968496"/>
          </a:xfrm>
        </p:spPr>
        <p:txBody>
          <a:bodyPr anchor="ctr">
            <a:normAutofit/>
          </a:bodyPr>
          <a:lstStyle/>
          <a:p>
            <a:r>
              <a:rPr lang="en-US" sz="2400" dirty="0">
                <a:solidFill>
                  <a:schemeClr val="tx1">
                    <a:lumMod val="75000"/>
                    <a:lumOff val="25000"/>
                  </a:schemeClr>
                </a:solidFill>
              </a:rPr>
              <a:t>Sources: </a:t>
            </a:r>
          </a:p>
          <a:p>
            <a:pPr lvl="1"/>
            <a:r>
              <a:rPr lang="zh-CN" altLang="en-US" sz="2000" dirty="0">
                <a:solidFill>
                  <a:schemeClr val="tx1">
                    <a:lumMod val="75000"/>
                    <a:lumOff val="25000"/>
                  </a:schemeClr>
                </a:solidFill>
              </a:rPr>
              <a:t>汉语外来词词典 </a:t>
            </a:r>
            <a:r>
              <a:rPr lang="en-US" altLang="zh-CN" sz="2000" dirty="0">
                <a:solidFill>
                  <a:schemeClr val="tx1">
                    <a:lumMod val="75000"/>
                    <a:lumOff val="25000"/>
                  </a:schemeClr>
                </a:solidFill>
              </a:rPr>
              <a:t>(Chinese Loanword Dictionary), 1984 – 387 words</a:t>
            </a:r>
          </a:p>
          <a:p>
            <a:pPr lvl="1"/>
            <a:r>
              <a:rPr lang="ru-RU" altLang="zh-CN" sz="2000" dirty="0">
                <a:solidFill>
                  <a:schemeClr val="tx1">
                    <a:lumMod val="75000"/>
                    <a:lumOff val="25000"/>
                  </a:schemeClr>
                </a:solidFill>
              </a:rPr>
              <a:t>БКРС</a:t>
            </a:r>
            <a:r>
              <a:rPr lang="en-US" altLang="zh-CN" sz="2000" dirty="0">
                <a:solidFill>
                  <a:schemeClr val="tx1">
                    <a:lumMod val="75000"/>
                    <a:lumOff val="25000"/>
                  </a:schemeClr>
                </a:solidFill>
              </a:rPr>
              <a:t>-Online</a:t>
            </a:r>
            <a:r>
              <a:rPr lang="ru-RU" altLang="zh-CN" sz="2000" dirty="0">
                <a:solidFill>
                  <a:schemeClr val="tx1">
                    <a:lumMod val="75000"/>
                    <a:lumOff val="25000"/>
                  </a:schemeClr>
                </a:solidFill>
              </a:rPr>
              <a:t> </a:t>
            </a:r>
            <a:r>
              <a:rPr lang="en-US" altLang="zh-CN" sz="2000" dirty="0">
                <a:solidFill>
                  <a:schemeClr val="tx1">
                    <a:lumMod val="75000"/>
                    <a:lumOff val="25000"/>
                  </a:schemeClr>
                </a:solidFill>
              </a:rPr>
              <a:t>(Big Chinese-Russian Dictionary Online) – 1494 items</a:t>
            </a:r>
          </a:p>
        </p:txBody>
      </p:sp>
      <p:sp>
        <p:nvSpPr>
          <p:cNvPr id="6" name="Номер слайда 5">
            <a:extLst>
              <a:ext uri="{FF2B5EF4-FFF2-40B4-BE49-F238E27FC236}">
                <a16:creationId xmlns:a16="http://schemas.microsoft.com/office/drawing/2014/main" id="{9A8E4077-5A37-436B-858E-798103D78A9A}"/>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47</a:t>
            </a:fld>
            <a:endParaRPr lang="ru-RU"/>
          </a:p>
        </p:txBody>
      </p:sp>
    </p:spTree>
    <p:extLst>
      <p:ext uri="{BB962C8B-B14F-4D97-AF65-F5344CB8AC3E}">
        <p14:creationId xmlns:p14="http://schemas.microsoft.com/office/powerpoint/2010/main" val="4130708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a:solidFill>
                  <a:srgbClr val="0D0D0D"/>
                </a:solidFill>
              </a:rPr>
              <a:t>Case Study: Material</a:t>
            </a:r>
            <a:endParaRPr lang="ru-RU">
              <a:solidFill>
                <a:srgbClr val="0D0D0D"/>
              </a:solidFill>
            </a:endParaRPr>
          </a:p>
        </p:txBody>
      </p:sp>
      <p:sp useBgFill="1">
        <p:nvSpPr>
          <p:cNvPr id="22" name="Rectangle 21">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Номер слайда 5">
            <a:extLst>
              <a:ext uri="{FF2B5EF4-FFF2-40B4-BE49-F238E27FC236}">
                <a16:creationId xmlns:a16="http://schemas.microsoft.com/office/drawing/2014/main" id="{43B87179-81F2-441F-9FD6-46B25F54EABA}"/>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48</a:t>
            </a:fld>
            <a:endParaRPr lang="ru-RU"/>
          </a:p>
        </p:txBody>
      </p:sp>
      <p:graphicFrame>
        <p:nvGraphicFramePr>
          <p:cNvPr id="8" name="Объект 2">
            <a:extLst>
              <a:ext uri="{FF2B5EF4-FFF2-40B4-BE49-F238E27FC236}">
                <a16:creationId xmlns:a16="http://schemas.microsoft.com/office/drawing/2014/main" id="{2D77512B-5C50-49C2-A4B4-27A00A3356A8}"/>
              </a:ext>
            </a:extLst>
          </p:cNvPr>
          <p:cNvGraphicFramePr>
            <a:graphicFrameLocks noGrp="1"/>
          </p:cNvGraphicFramePr>
          <p:nvPr>
            <p:ph idx="1"/>
            <p:extLst>
              <p:ext uri="{D42A27DB-BD31-4B8C-83A1-F6EECF244321}">
                <p14:modId xmlns:p14="http://schemas.microsoft.com/office/powerpoint/2010/main" val="182544490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9315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ABFDC8-E38B-4594-B2A2-589843690407}"/>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200">
                <a:solidFill>
                  <a:srgbClr val="262626"/>
                </a:solidFill>
              </a:rPr>
              <a:t>Levenstein Distance for Ukrainian Settlements</a:t>
            </a:r>
          </a:p>
        </p:txBody>
      </p:sp>
      <p:sp>
        <p:nvSpPr>
          <p:cNvPr id="71" name="Rectangle 70">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5BC3678B-2E9D-4ABC-8509-DA14141B8A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4376" y="1193947"/>
            <a:ext cx="6257544" cy="4155400"/>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a:extLst>
              <a:ext uri="{FF2B5EF4-FFF2-40B4-BE49-F238E27FC236}">
                <a16:creationId xmlns:a16="http://schemas.microsoft.com/office/drawing/2014/main" id="{758747C3-66F6-4075-9AE7-50FBB8BDE624}"/>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49</a:t>
            </a:fld>
            <a:endParaRPr lang="en-US"/>
          </a:p>
        </p:txBody>
      </p:sp>
    </p:spTree>
    <p:extLst>
      <p:ext uri="{BB962C8B-B14F-4D97-AF65-F5344CB8AC3E}">
        <p14:creationId xmlns:p14="http://schemas.microsoft.com/office/powerpoint/2010/main" val="337186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31136" y="407851"/>
            <a:ext cx="7729728" cy="1188720"/>
          </a:xfrm>
        </p:spPr>
        <p:txBody>
          <a:bodyPr/>
          <a:lstStyle/>
          <a:p>
            <a:r>
              <a:rPr lang="en-US" dirty="0"/>
              <a:t>Problems: Phonetic Aspect</a:t>
            </a:r>
            <a:endParaRPr lang="ru-RU" dirty="0"/>
          </a:p>
        </p:txBody>
      </p:sp>
      <p:graphicFrame>
        <p:nvGraphicFramePr>
          <p:cNvPr id="5" name="Объект 4">
            <a:extLst>
              <a:ext uri="{FF2B5EF4-FFF2-40B4-BE49-F238E27FC236}">
                <a16:creationId xmlns:a16="http://schemas.microsoft.com/office/drawing/2014/main" id="{DDE5D148-A79A-44DD-8EC7-2DCA68A2420B}"/>
              </a:ext>
            </a:extLst>
          </p:cNvPr>
          <p:cNvGraphicFramePr>
            <a:graphicFrameLocks noGrp="1"/>
          </p:cNvGraphicFramePr>
          <p:nvPr>
            <p:ph idx="1"/>
            <p:extLst>
              <p:ext uri="{D42A27DB-BD31-4B8C-83A1-F6EECF244321}">
                <p14:modId xmlns:p14="http://schemas.microsoft.com/office/powerpoint/2010/main" val="688784987"/>
              </p:ext>
            </p:extLst>
          </p:nvPr>
        </p:nvGraphicFramePr>
        <p:xfrm>
          <a:off x="636104" y="1679714"/>
          <a:ext cx="10923105" cy="4538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Номер слайда 6">
            <a:extLst>
              <a:ext uri="{FF2B5EF4-FFF2-40B4-BE49-F238E27FC236}">
                <a16:creationId xmlns:a16="http://schemas.microsoft.com/office/drawing/2014/main" id="{D76C4ECD-A689-440E-9CE0-59556F7C2037}"/>
              </a:ext>
            </a:extLst>
          </p:cNvPr>
          <p:cNvSpPr>
            <a:spLocks noGrp="1"/>
          </p:cNvSpPr>
          <p:nvPr>
            <p:ph type="sldNum" sz="quarter" idx="12"/>
          </p:nvPr>
        </p:nvSpPr>
        <p:spPr/>
        <p:txBody>
          <a:bodyPr/>
          <a:lstStyle/>
          <a:p>
            <a:fld id="{D908B4C2-66BF-493E-A4A2-20618A00625B}" type="slidenum">
              <a:rPr lang="ru-RU" smtClean="0"/>
              <a:t>5</a:t>
            </a:fld>
            <a:endParaRPr lang="ru-RU"/>
          </a:p>
        </p:txBody>
      </p:sp>
      <p:graphicFrame>
        <p:nvGraphicFramePr>
          <p:cNvPr id="8" name="Таблица 7">
            <a:extLst>
              <a:ext uri="{FF2B5EF4-FFF2-40B4-BE49-F238E27FC236}">
                <a16:creationId xmlns:a16="http://schemas.microsoft.com/office/drawing/2014/main" id="{7758F3A8-B3C5-40B0-B5AB-2E1FAC75F482}"/>
              </a:ext>
            </a:extLst>
          </p:cNvPr>
          <p:cNvGraphicFramePr>
            <a:graphicFrameLocks noGrp="1"/>
          </p:cNvGraphicFramePr>
          <p:nvPr>
            <p:extLst>
              <p:ext uri="{D42A27DB-BD31-4B8C-83A1-F6EECF244321}">
                <p14:modId xmlns:p14="http://schemas.microsoft.com/office/powerpoint/2010/main" val="3788353421"/>
              </p:ext>
            </p:extLst>
          </p:nvPr>
        </p:nvGraphicFramePr>
        <p:xfrm>
          <a:off x="632791" y="2733773"/>
          <a:ext cx="8567770" cy="1597238"/>
        </p:xfrm>
        <a:graphic>
          <a:graphicData uri="http://schemas.openxmlformats.org/drawingml/2006/table">
            <a:tbl>
              <a:tblPr firstRow="1" bandRow="1">
                <a:tableStyleId>{93296810-A885-4BE3-A3E7-6D5BEEA58F35}</a:tableStyleId>
              </a:tblPr>
              <a:tblGrid>
                <a:gridCol w="4283885">
                  <a:extLst>
                    <a:ext uri="{9D8B030D-6E8A-4147-A177-3AD203B41FA5}">
                      <a16:colId xmlns:a16="http://schemas.microsoft.com/office/drawing/2014/main" val="20000"/>
                    </a:ext>
                  </a:extLst>
                </a:gridCol>
                <a:gridCol w="4283885">
                  <a:extLst>
                    <a:ext uri="{9D8B030D-6E8A-4147-A177-3AD203B41FA5}">
                      <a16:colId xmlns:a16="http://schemas.microsoft.com/office/drawing/2014/main" val="20001"/>
                    </a:ext>
                  </a:extLst>
                </a:gridCol>
              </a:tblGrid>
              <a:tr h="399310">
                <a:tc>
                  <a:txBody>
                    <a:bodyPr/>
                    <a:lstStyle/>
                    <a:p>
                      <a:pPr algn="ctr"/>
                      <a:r>
                        <a:rPr lang="en-US" sz="1800" dirty="0"/>
                        <a:t>SAE</a:t>
                      </a:r>
                      <a:endParaRPr lang="ru-RU" sz="1800" b="1" dirty="0"/>
                    </a:p>
                  </a:txBody>
                  <a:tcPr/>
                </a:tc>
                <a:tc>
                  <a:txBody>
                    <a:bodyPr/>
                    <a:lstStyle/>
                    <a:p>
                      <a:pPr algn="ctr"/>
                      <a:r>
                        <a:rPr lang="en-US" sz="1800" dirty="0"/>
                        <a:t>Chinese</a:t>
                      </a:r>
                      <a:endParaRPr lang="ru-RU" sz="1800" b="1" dirty="0"/>
                    </a:p>
                  </a:txBody>
                  <a:tcPr/>
                </a:tc>
                <a:extLst>
                  <a:ext uri="{0D108BD9-81ED-4DB2-BD59-A6C34878D82A}">
                    <a16:rowId xmlns:a16="http://schemas.microsoft.com/office/drawing/2014/main" val="10000"/>
                  </a:ext>
                </a:extLst>
              </a:tr>
              <a:tr h="765343">
                <a:tc>
                  <a:txBody>
                    <a:bodyPr/>
                    <a:lstStyle/>
                    <a:p>
                      <a:pPr algn="ctr"/>
                      <a:r>
                        <a:rPr lang="en-US" sz="2000" dirty="0"/>
                        <a:t>Voiced VS Voiceless</a:t>
                      </a:r>
                      <a:r>
                        <a:rPr lang="en-US" sz="2000" baseline="0" dirty="0"/>
                        <a:t> consonants</a:t>
                      </a:r>
                      <a:endParaRPr lang="ru-RU" sz="2000" b="1" dirty="0"/>
                    </a:p>
                  </a:txBody>
                  <a:tcPr/>
                </a:tc>
                <a:tc>
                  <a:txBody>
                    <a:bodyPr/>
                    <a:lstStyle/>
                    <a:p>
                      <a:pPr algn="ctr"/>
                      <a:r>
                        <a:rPr lang="en-US" sz="2000" dirty="0"/>
                        <a:t>Aspirated</a:t>
                      </a:r>
                      <a:r>
                        <a:rPr lang="en-US" sz="2000" baseline="0" dirty="0"/>
                        <a:t> VS Unaspirated consonants</a:t>
                      </a:r>
                      <a:endParaRPr lang="ru-RU" sz="2000" b="1" dirty="0"/>
                    </a:p>
                  </a:txBody>
                  <a:tcPr/>
                </a:tc>
                <a:extLst>
                  <a:ext uri="{0D108BD9-81ED-4DB2-BD59-A6C34878D82A}">
                    <a16:rowId xmlns:a16="http://schemas.microsoft.com/office/drawing/2014/main" val="10001"/>
                  </a:ext>
                </a:extLst>
              </a:tr>
              <a:tr h="432585">
                <a:tc>
                  <a:txBody>
                    <a:bodyPr/>
                    <a:lstStyle/>
                    <a:p>
                      <a:pPr algn="ctr"/>
                      <a:r>
                        <a:rPr lang="en-US" sz="2000" dirty="0"/>
                        <a:t>Stress</a:t>
                      </a:r>
                      <a:endParaRPr lang="ru-RU" sz="2000" b="1" dirty="0"/>
                    </a:p>
                  </a:txBody>
                  <a:tcPr/>
                </a:tc>
                <a:tc>
                  <a:txBody>
                    <a:bodyPr/>
                    <a:lstStyle/>
                    <a:p>
                      <a:pPr algn="ctr"/>
                      <a:r>
                        <a:rPr lang="en-US" sz="2000" dirty="0"/>
                        <a:t>Tone</a:t>
                      </a:r>
                      <a:endParaRPr lang="ru-RU" sz="2000" b="1"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0948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8439A4-8988-4C37-A166-D6DCCBB9B6F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solidFill>
                  <a:srgbClr val="262626"/>
                </a:solidFill>
              </a:rPr>
              <a:t>Dataset: Overview</a:t>
            </a:r>
          </a:p>
        </p:txBody>
      </p:sp>
      <p:sp>
        <p:nvSpPr>
          <p:cNvPr id="74" name="Rectangle 73">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4">
            <a:extLst>
              <a:ext uri="{FF2B5EF4-FFF2-40B4-BE49-F238E27FC236}">
                <a16:creationId xmlns:a16="http://schemas.microsoft.com/office/drawing/2014/main" id="{0D018F0B-1F70-4C47-8150-F8467F995E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398641"/>
            <a:ext cx="6257544" cy="3746012"/>
          </a:xfrm>
          <a:prstGeom prst="rect">
            <a:avLst/>
          </a:prstGeom>
          <a:noFill/>
          <a:extLst>
            <a:ext uri="{909E8E84-426E-40DD-AFC4-6F175D3DCCD1}">
              <a14:hiddenFill xmlns:a14="http://schemas.microsoft.com/office/drawing/2010/main">
                <a:solidFill>
                  <a:srgbClr val="FFFFFF"/>
                </a:solidFill>
              </a14:hiddenFill>
            </a:ext>
          </a:extLst>
        </p:spPr>
      </p:pic>
      <p:sp>
        <p:nvSpPr>
          <p:cNvPr id="6" name="Номер слайда 5">
            <a:extLst>
              <a:ext uri="{FF2B5EF4-FFF2-40B4-BE49-F238E27FC236}">
                <a16:creationId xmlns:a16="http://schemas.microsoft.com/office/drawing/2014/main" id="{3790DA56-C9EC-4C51-9967-FAE656A5F2BA}"/>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50</a:t>
            </a:fld>
            <a:endParaRPr lang="en-US"/>
          </a:p>
        </p:txBody>
      </p:sp>
    </p:spTree>
    <p:extLst>
      <p:ext uri="{BB962C8B-B14F-4D97-AF65-F5344CB8AC3E}">
        <p14:creationId xmlns:p14="http://schemas.microsoft.com/office/powerpoint/2010/main" val="212655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C440F5-0A52-43C4-ADD4-45F9D01F1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600200" y="253870"/>
            <a:ext cx="8991600" cy="1264762"/>
          </a:xfrm>
        </p:spPr>
        <p:txBody>
          <a:bodyPr vert="horz" lIns="274320" tIns="182880" rIns="274320" bIns="182880" rtlCol="0" anchor="ctr" anchorCtr="1">
            <a:normAutofit/>
          </a:bodyPr>
          <a:lstStyle/>
          <a:p>
            <a:r>
              <a:rPr lang="en-US" sz="3200">
                <a:solidFill>
                  <a:srgbClr val="262626"/>
                </a:solidFill>
              </a:rPr>
              <a:t>Dataset: Study</a:t>
            </a:r>
          </a:p>
        </p:txBody>
      </p:sp>
      <p:sp>
        <p:nvSpPr>
          <p:cNvPr id="6" name="Номер слайда 5">
            <a:extLst>
              <a:ext uri="{FF2B5EF4-FFF2-40B4-BE49-F238E27FC236}">
                <a16:creationId xmlns:a16="http://schemas.microsoft.com/office/drawing/2014/main" id="{9DA7216D-1819-4B1E-95B2-99DC8559EF3C}"/>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51</a:t>
            </a:fld>
            <a:endParaRPr lang="en-US"/>
          </a:p>
        </p:txBody>
      </p:sp>
      <p:graphicFrame>
        <p:nvGraphicFramePr>
          <p:cNvPr id="5" name="Таблица 4"/>
          <p:cNvGraphicFramePr>
            <a:graphicFrameLocks noGrp="1"/>
          </p:cNvGraphicFramePr>
          <p:nvPr>
            <p:extLst>
              <p:ext uri="{D42A27DB-BD31-4B8C-83A1-F6EECF244321}">
                <p14:modId xmlns:p14="http://schemas.microsoft.com/office/powerpoint/2010/main" val="1190079282"/>
              </p:ext>
            </p:extLst>
          </p:nvPr>
        </p:nvGraphicFramePr>
        <p:xfrm>
          <a:off x="2695194" y="2535392"/>
          <a:ext cx="6801613" cy="3115272"/>
        </p:xfrm>
        <a:graphic>
          <a:graphicData uri="http://schemas.openxmlformats.org/drawingml/2006/table">
            <a:tbl>
              <a:tblPr firstRow="1" bandRow="1">
                <a:tableStyleId>{16D9F66E-5EB9-4882-86FB-DCBF35E3C3E4}</a:tableStyleId>
              </a:tblPr>
              <a:tblGrid>
                <a:gridCol w="4366718">
                  <a:extLst>
                    <a:ext uri="{9D8B030D-6E8A-4147-A177-3AD203B41FA5}">
                      <a16:colId xmlns:a16="http://schemas.microsoft.com/office/drawing/2014/main" val="20000"/>
                    </a:ext>
                  </a:extLst>
                </a:gridCol>
                <a:gridCol w="2434895">
                  <a:extLst>
                    <a:ext uri="{9D8B030D-6E8A-4147-A177-3AD203B41FA5}">
                      <a16:colId xmlns:a16="http://schemas.microsoft.com/office/drawing/2014/main" val="20001"/>
                    </a:ext>
                  </a:extLst>
                </a:gridCol>
              </a:tblGrid>
              <a:tr h="11021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a:t>Character diversity in Wikidata items</a:t>
                      </a:r>
                      <a:endParaRPr lang="ru-RU" sz="3000" b="1">
                        <a:solidFill>
                          <a:schemeClr val="tx1">
                            <a:lumMod val="95000"/>
                            <a:lumOff val="5000"/>
                          </a:schemeClr>
                        </a:solidFill>
                      </a:endParaRPr>
                    </a:p>
                  </a:txBody>
                  <a:tcPr marL="136635" marR="136635" marT="68317" marB="68317" anchor="ctr"/>
                </a:tc>
                <a:tc>
                  <a:txBody>
                    <a:bodyPr/>
                    <a:lstStyle/>
                    <a:p>
                      <a:pPr algn="ctr"/>
                      <a:r>
                        <a:rPr lang="en-US" sz="4800"/>
                        <a:t>877</a:t>
                      </a:r>
                      <a:endParaRPr lang="ru-RU" sz="4800" b="1">
                        <a:solidFill>
                          <a:schemeClr val="tx1">
                            <a:lumMod val="95000"/>
                            <a:lumOff val="5000"/>
                          </a:schemeClr>
                        </a:solidFill>
                      </a:endParaRPr>
                    </a:p>
                  </a:txBody>
                  <a:tcPr marL="136635" marR="136635" marT="68317" marB="68317" anchor="ctr"/>
                </a:tc>
                <a:extLst>
                  <a:ext uri="{0D108BD9-81ED-4DB2-BD59-A6C34878D82A}">
                    <a16:rowId xmlns:a16="http://schemas.microsoft.com/office/drawing/2014/main" val="10000"/>
                  </a:ext>
                </a:extLst>
              </a:tr>
              <a:tr h="20130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t>Character diversity of Xinhua-based transliterations</a:t>
                      </a:r>
                      <a:endParaRPr lang="ru-RU" sz="3000" dirty="0"/>
                    </a:p>
                    <a:p>
                      <a:pPr algn="ctr"/>
                      <a:endParaRPr lang="ru-RU" sz="3000" b="1" dirty="0">
                        <a:solidFill>
                          <a:schemeClr val="tx1">
                            <a:lumMod val="95000"/>
                            <a:lumOff val="5000"/>
                          </a:schemeClr>
                        </a:solidFill>
                      </a:endParaRPr>
                    </a:p>
                  </a:txBody>
                  <a:tcPr marL="136635" marR="136635" marT="68317" marB="68317" anchor="ctr"/>
                </a:tc>
                <a:tc>
                  <a:txBody>
                    <a:bodyPr/>
                    <a:lstStyle/>
                    <a:p>
                      <a:pPr algn="ctr"/>
                      <a:r>
                        <a:rPr lang="en-US" sz="4800" dirty="0"/>
                        <a:t>260</a:t>
                      </a:r>
                      <a:endParaRPr lang="ru-RU" sz="4800" b="1" dirty="0">
                        <a:solidFill>
                          <a:schemeClr val="tx1">
                            <a:lumMod val="95000"/>
                            <a:lumOff val="5000"/>
                          </a:schemeClr>
                        </a:solidFill>
                      </a:endParaRPr>
                    </a:p>
                  </a:txBody>
                  <a:tcPr marL="136635" marR="136635" marT="68317" marB="68317"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1682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470607-04EE-4327-B5C5-C7FBDB1957D0}"/>
              </a:ext>
            </a:extLst>
          </p:cNvPr>
          <p:cNvSpPr>
            <a:spLocks noGrp="1"/>
          </p:cNvSpPr>
          <p:nvPr>
            <p:ph type="title"/>
          </p:nvPr>
        </p:nvSpPr>
        <p:spPr>
          <a:xfrm>
            <a:off x="562983" y="362055"/>
            <a:ext cx="10515600" cy="1325563"/>
          </a:xfrm>
        </p:spPr>
        <p:txBody>
          <a:bodyPr/>
          <a:lstStyle/>
          <a:p>
            <a:r>
              <a:rPr lang="en-US" dirty="0"/>
              <a:t>Dataset: Distribution by Type</a:t>
            </a:r>
            <a:endParaRPr lang="ru-RU" dirty="0"/>
          </a:p>
        </p:txBody>
      </p:sp>
      <p:sp>
        <p:nvSpPr>
          <p:cNvPr id="9" name="Номер слайда 8">
            <a:extLst>
              <a:ext uri="{FF2B5EF4-FFF2-40B4-BE49-F238E27FC236}">
                <a16:creationId xmlns:a16="http://schemas.microsoft.com/office/drawing/2014/main" id="{B812A72C-69CB-4B0B-AF36-FD7CD7F0253A}"/>
              </a:ext>
            </a:extLst>
          </p:cNvPr>
          <p:cNvSpPr>
            <a:spLocks noGrp="1"/>
          </p:cNvSpPr>
          <p:nvPr>
            <p:ph type="sldNum" sz="quarter" idx="12"/>
          </p:nvPr>
        </p:nvSpPr>
        <p:spPr/>
        <p:txBody>
          <a:bodyPr/>
          <a:lstStyle/>
          <a:p>
            <a:fld id="{D908B4C2-66BF-493E-A4A2-20618A00625B}" type="slidenum">
              <a:rPr lang="ru-RU" smtClean="0"/>
              <a:t>52</a:t>
            </a:fld>
            <a:endParaRPr lang="ru-RU"/>
          </a:p>
        </p:txBody>
      </p:sp>
      <p:pic>
        <p:nvPicPr>
          <p:cNvPr id="4" name="Picture 6">
            <a:extLst>
              <a:ext uri="{FF2B5EF4-FFF2-40B4-BE49-F238E27FC236}">
                <a16:creationId xmlns:a16="http://schemas.microsoft.com/office/drawing/2014/main" id="{4323226C-8CF8-4766-BB68-148D2A068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152" y="1687618"/>
            <a:ext cx="5239998" cy="3779670"/>
          </a:xfrm>
          <a:prstGeom prst="rect">
            <a:avLst/>
          </a:prstGeom>
          <a:noFill/>
          <a:extLst>
            <a:ext uri="{909E8E84-426E-40DD-AFC4-6F175D3DCCD1}">
              <a14:hiddenFill xmlns:a14="http://schemas.microsoft.com/office/drawing/2010/main">
                <a:solidFill>
                  <a:srgbClr val="FFFFFF"/>
                </a:solidFill>
              </a14:hiddenFill>
            </a:ext>
          </a:extLst>
        </p:spPr>
      </p:pic>
      <p:sp>
        <p:nvSpPr>
          <p:cNvPr id="5" name="Скругленный прямоугольник 9">
            <a:extLst>
              <a:ext uri="{FF2B5EF4-FFF2-40B4-BE49-F238E27FC236}">
                <a16:creationId xmlns:a16="http://schemas.microsoft.com/office/drawing/2014/main" id="{CF149AA3-0D39-4278-9D27-CE956A8C2139}"/>
              </a:ext>
            </a:extLst>
          </p:cNvPr>
          <p:cNvSpPr/>
          <p:nvPr/>
        </p:nvSpPr>
        <p:spPr>
          <a:xfrm>
            <a:off x="5093312" y="2054370"/>
            <a:ext cx="957943" cy="3421626"/>
          </a:xfrm>
          <a:prstGeom prst="round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6" name="Скругленный прямоугольник 7">
            <a:extLst>
              <a:ext uri="{FF2B5EF4-FFF2-40B4-BE49-F238E27FC236}">
                <a16:creationId xmlns:a16="http://schemas.microsoft.com/office/drawing/2014/main" id="{58181AF4-E0D3-41E9-8A47-EBB211AAF14D}"/>
              </a:ext>
            </a:extLst>
          </p:cNvPr>
          <p:cNvSpPr/>
          <p:nvPr/>
        </p:nvSpPr>
        <p:spPr>
          <a:xfrm>
            <a:off x="3331362" y="3478220"/>
            <a:ext cx="870857" cy="1997776"/>
          </a:xfrm>
          <a:prstGeom prst="roundRect">
            <a:avLst/>
          </a:prstGeom>
          <a:noFill/>
          <a:ln w="5715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7" name="TextBox 6">
            <a:extLst>
              <a:ext uri="{FF2B5EF4-FFF2-40B4-BE49-F238E27FC236}">
                <a16:creationId xmlns:a16="http://schemas.microsoft.com/office/drawing/2014/main" id="{F1A03BEF-18C6-4AE3-998B-99001DE70304}"/>
              </a:ext>
            </a:extLst>
          </p:cNvPr>
          <p:cNvSpPr txBox="1"/>
          <p:nvPr/>
        </p:nvSpPr>
        <p:spPr>
          <a:xfrm>
            <a:off x="3322656" y="5786000"/>
            <a:ext cx="4345577" cy="369332"/>
          </a:xfrm>
          <a:prstGeom prst="rect">
            <a:avLst/>
          </a:prstGeom>
          <a:noFill/>
        </p:spPr>
        <p:txBody>
          <a:bodyPr wrap="square" rtlCol="0">
            <a:spAutoFit/>
          </a:bodyPr>
          <a:lstStyle/>
          <a:p>
            <a:r>
              <a:rPr lang="en-US" dirty="0"/>
              <a:t>Communist names?..</a:t>
            </a:r>
            <a:endParaRPr lang="ru-RU" dirty="0"/>
          </a:p>
        </p:txBody>
      </p:sp>
    </p:spTree>
    <p:extLst>
      <p:ext uri="{BB962C8B-B14F-4D97-AF65-F5344CB8AC3E}">
        <p14:creationId xmlns:p14="http://schemas.microsoft.com/office/powerpoint/2010/main" val="38773102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0171DA-5CB6-4B06-9759-6D412C9BFE96}"/>
              </a:ext>
            </a:extLst>
          </p:cNvPr>
          <p:cNvSpPr>
            <a:spLocks noGrp="1"/>
          </p:cNvSpPr>
          <p:nvPr>
            <p:ph type="title"/>
          </p:nvPr>
        </p:nvSpPr>
        <p:spPr>
          <a:xfrm>
            <a:off x="804672" y="964692"/>
            <a:ext cx="3066937" cy="1188720"/>
          </a:xfrm>
        </p:spPr>
        <p:txBody>
          <a:bodyPr>
            <a:normAutofit/>
          </a:bodyPr>
          <a:lstStyle/>
          <a:p>
            <a:r>
              <a:rPr lang="en-US" dirty="0"/>
              <a:t>Dataset: Study</a:t>
            </a:r>
            <a:endParaRPr lang="ru-RU" dirty="0"/>
          </a:p>
        </p:txBody>
      </p:sp>
      <p:sp>
        <p:nvSpPr>
          <p:cNvPr id="3" name="Объект 2">
            <a:extLst>
              <a:ext uri="{FF2B5EF4-FFF2-40B4-BE49-F238E27FC236}">
                <a16:creationId xmlns:a16="http://schemas.microsoft.com/office/drawing/2014/main" id="{A0870B38-8C8E-4579-B6B8-6D00DDE96561}"/>
              </a:ext>
            </a:extLst>
          </p:cNvPr>
          <p:cNvSpPr>
            <a:spLocks noGrp="1"/>
          </p:cNvSpPr>
          <p:nvPr>
            <p:ph idx="1"/>
          </p:nvPr>
        </p:nvSpPr>
        <p:spPr>
          <a:xfrm>
            <a:off x="803244" y="2638044"/>
            <a:ext cx="3063765" cy="3263206"/>
          </a:xfrm>
        </p:spPr>
        <p:txBody>
          <a:bodyPr>
            <a:normAutofit/>
          </a:bodyPr>
          <a:lstStyle/>
          <a:p>
            <a:r>
              <a:rPr lang="en-US" dirty="0"/>
              <a:t>Normalized </a:t>
            </a:r>
            <a:r>
              <a:rPr lang="en-US" dirty="0" err="1"/>
              <a:t>Levenstein</a:t>
            </a:r>
            <a:r>
              <a:rPr lang="en-US" dirty="0"/>
              <a:t> distance:</a:t>
            </a:r>
          </a:p>
          <a:p>
            <a:r>
              <a:rPr lang="en-US" dirty="0"/>
              <a:t>[0, 1]; 0 – identical strings, 1 – totally different strings</a:t>
            </a:r>
            <a:endParaRPr lang="ru-RU" dirty="0"/>
          </a:p>
        </p:txBody>
      </p:sp>
      <p:sp>
        <p:nvSpPr>
          <p:cNvPr id="71" name="Rectangle 70">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EC667A38-6777-4309-B379-4E7690DAD6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1461589"/>
            <a:ext cx="6227064" cy="3942763"/>
          </a:xfrm>
          <a:prstGeom prst="rect">
            <a:avLst/>
          </a:prstGeom>
          <a:noFill/>
          <a:extLst>
            <a:ext uri="{909E8E84-426E-40DD-AFC4-6F175D3DCCD1}">
              <a14:hiddenFill xmlns:a14="http://schemas.microsoft.com/office/drawing/2010/main">
                <a:solidFill>
                  <a:srgbClr val="FFFFFF"/>
                </a:solidFill>
              </a14:hiddenFill>
            </a:ext>
          </a:extLst>
        </p:spPr>
      </p:pic>
      <p:sp>
        <p:nvSpPr>
          <p:cNvPr id="6" name="Номер слайда 5">
            <a:extLst>
              <a:ext uri="{FF2B5EF4-FFF2-40B4-BE49-F238E27FC236}">
                <a16:creationId xmlns:a16="http://schemas.microsoft.com/office/drawing/2014/main" id="{08FBE6AE-7804-4413-92F4-A3E1E4FE468B}"/>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53</a:t>
            </a:fld>
            <a:endParaRPr lang="ru-RU"/>
          </a:p>
        </p:txBody>
      </p:sp>
    </p:spTree>
    <p:extLst>
      <p:ext uri="{BB962C8B-B14F-4D97-AF65-F5344CB8AC3E}">
        <p14:creationId xmlns:p14="http://schemas.microsoft.com/office/powerpoint/2010/main" val="2323044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E9872A-BA9D-4779-99F4-475992EFB91B}"/>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solidFill>
                  <a:srgbClr val="262626"/>
                </a:solidFill>
              </a:rPr>
              <a:t>Dataset: Study</a:t>
            </a:r>
          </a:p>
        </p:txBody>
      </p:sp>
      <p:sp>
        <p:nvSpPr>
          <p:cNvPr id="3" name="Объект 2">
            <a:extLst>
              <a:ext uri="{FF2B5EF4-FFF2-40B4-BE49-F238E27FC236}">
                <a16:creationId xmlns:a16="http://schemas.microsoft.com/office/drawing/2014/main" id="{E9C6F23C-C43A-4D90-98CA-9E9E6FA2AA6A}"/>
              </a:ext>
            </a:extLst>
          </p:cNvPr>
          <p:cNvSpPr>
            <a:spLocks noGrp="1"/>
          </p:cNvSpPr>
          <p:nvPr>
            <p:ph idx="1"/>
          </p:nvPr>
        </p:nvSpPr>
        <p:spPr>
          <a:xfrm>
            <a:off x="1121822" y="4352544"/>
            <a:ext cx="2410650" cy="1239894"/>
          </a:xfrm>
        </p:spPr>
        <p:txBody>
          <a:bodyPr vert="horz" lIns="91440" tIns="45720" rIns="91440" bIns="45720" rtlCol="0">
            <a:normAutofit/>
          </a:bodyPr>
          <a:lstStyle/>
          <a:p>
            <a:pPr marL="0" indent="0" algn="ctr">
              <a:buNone/>
            </a:pPr>
            <a:r>
              <a:rPr lang="en-US">
                <a:solidFill>
                  <a:schemeClr val="tx1">
                    <a:lumMod val="75000"/>
                    <a:lumOff val="25000"/>
                  </a:schemeClr>
                </a:solidFill>
              </a:rPr>
              <a:t>Jaccard Index: [0, 1]; 0 – the same set of symbols, 1 – no overlap </a:t>
            </a:r>
          </a:p>
        </p:txBody>
      </p:sp>
      <p:sp>
        <p:nvSpPr>
          <p:cNvPr id="71" name="Rectangle 70">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E265E32-5DCD-43F2-992E-63E9EC9843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4376" y="1290616"/>
            <a:ext cx="6257544" cy="3962062"/>
          </a:xfrm>
          <a:prstGeom prst="rect">
            <a:avLst/>
          </a:prstGeom>
          <a:noFill/>
          <a:extLst>
            <a:ext uri="{909E8E84-426E-40DD-AFC4-6F175D3DCCD1}">
              <a14:hiddenFill xmlns:a14="http://schemas.microsoft.com/office/drawing/2010/main">
                <a:solidFill>
                  <a:srgbClr val="FFFFFF"/>
                </a:solidFill>
              </a14:hiddenFill>
            </a:ext>
          </a:extLst>
        </p:spPr>
      </p:pic>
      <p:sp>
        <p:nvSpPr>
          <p:cNvPr id="6" name="Номер слайда 5">
            <a:extLst>
              <a:ext uri="{FF2B5EF4-FFF2-40B4-BE49-F238E27FC236}">
                <a16:creationId xmlns:a16="http://schemas.microsoft.com/office/drawing/2014/main" id="{8029780A-9A4E-4400-9D3E-01939E41968E}"/>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54</a:t>
            </a:fld>
            <a:endParaRPr lang="en-US"/>
          </a:p>
        </p:txBody>
      </p:sp>
    </p:spTree>
    <p:extLst>
      <p:ext uri="{BB962C8B-B14F-4D97-AF65-F5344CB8AC3E}">
        <p14:creationId xmlns:p14="http://schemas.microsoft.com/office/powerpoint/2010/main" val="2320738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CDCD4C-25DF-4F6C-8917-E9030C4058DE}"/>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solidFill>
                  <a:srgbClr val="262626"/>
                </a:solidFill>
              </a:rPr>
              <a:t>Classifiers: Absolute Numbers</a:t>
            </a:r>
          </a:p>
        </p:txBody>
      </p:sp>
      <p:sp>
        <p:nvSpPr>
          <p:cNvPr id="72" name="Rectangle 71">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5" name="Picture 2">
            <a:extLst>
              <a:ext uri="{FF2B5EF4-FFF2-40B4-BE49-F238E27FC236}">
                <a16:creationId xmlns:a16="http://schemas.microsoft.com/office/drawing/2014/main" id="{8168C15A-F497-4AC7-99D4-C0ABB2CC79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456960"/>
            <a:ext cx="6257544" cy="3629374"/>
          </a:xfrm>
          <a:prstGeom prst="rect">
            <a:avLst/>
          </a:prstGeom>
          <a:noFill/>
          <a:extLst>
            <a:ext uri="{909E8E84-426E-40DD-AFC4-6F175D3DCCD1}">
              <a14:hiddenFill xmlns:a14="http://schemas.microsoft.com/office/drawing/2010/main">
                <a:solidFill>
                  <a:srgbClr val="FFFFFF"/>
                </a:solidFill>
              </a14:hiddenFill>
            </a:ext>
          </a:extLst>
        </p:spPr>
      </p:pic>
      <p:sp>
        <p:nvSpPr>
          <p:cNvPr id="6" name="Номер слайда 5">
            <a:extLst>
              <a:ext uri="{FF2B5EF4-FFF2-40B4-BE49-F238E27FC236}">
                <a16:creationId xmlns:a16="http://schemas.microsoft.com/office/drawing/2014/main" id="{E0F94135-F490-46F1-997D-1EA628A725BC}"/>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55</a:t>
            </a:fld>
            <a:endParaRPr lang="en-US"/>
          </a:p>
        </p:txBody>
      </p:sp>
    </p:spTree>
    <p:extLst>
      <p:ext uri="{BB962C8B-B14F-4D97-AF65-F5344CB8AC3E}">
        <p14:creationId xmlns:p14="http://schemas.microsoft.com/office/powerpoint/2010/main" val="1623830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4A9E8ABE-38A5-4BE5-8272-FA35D64DECF1}"/>
              </a:ext>
            </a:extLst>
          </p:cNvPr>
          <p:cNvSpPr>
            <a:spLocks noGrp="1"/>
          </p:cNvSpPr>
          <p:nvPr>
            <p:ph type="title"/>
          </p:nvPr>
        </p:nvSpPr>
        <p:spPr>
          <a:xfrm>
            <a:off x="2231136" y="467418"/>
            <a:ext cx="7729728" cy="1188720"/>
          </a:xfrm>
        </p:spPr>
        <p:txBody>
          <a:bodyPr>
            <a:normAutofit/>
          </a:bodyPr>
          <a:lstStyle/>
          <a:p>
            <a:r>
              <a:rPr lang="en-US" dirty="0"/>
              <a:t>Total Semantic Translations</a:t>
            </a:r>
            <a:endParaRPr lang="ru-RU" dirty="0"/>
          </a:p>
        </p:txBody>
      </p:sp>
      <p:sp>
        <p:nvSpPr>
          <p:cNvPr id="3" name="Объект 2">
            <a:extLst>
              <a:ext uri="{FF2B5EF4-FFF2-40B4-BE49-F238E27FC236}">
                <a16:creationId xmlns:a16="http://schemas.microsoft.com/office/drawing/2014/main" id="{31D07088-15AB-4C67-A57C-98C2FB7F05F8}"/>
              </a:ext>
            </a:extLst>
          </p:cNvPr>
          <p:cNvSpPr>
            <a:spLocks noGrp="1"/>
          </p:cNvSpPr>
          <p:nvPr>
            <p:ph idx="1"/>
          </p:nvPr>
        </p:nvSpPr>
        <p:spPr>
          <a:xfrm>
            <a:off x="1452880" y="1843590"/>
            <a:ext cx="9306042" cy="3642810"/>
          </a:xfrm>
        </p:spPr>
        <p:txBody>
          <a:bodyPr>
            <a:normAutofit fontScale="92500" lnSpcReduction="10000"/>
          </a:bodyPr>
          <a:lstStyle/>
          <a:p>
            <a:pPr>
              <a:lnSpc>
                <a:spcPct val="90000"/>
              </a:lnSpc>
            </a:pPr>
            <a:r>
              <a:rPr lang="en-US" dirty="0">
                <a:solidFill>
                  <a:srgbClr val="404040"/>
                </a:solidFill>
              </a:rPr>
              <a:t>East Asian Toponyms</a:t>
            </a:r>
          </a:p>
          <a:p>
            <a:pPr lvl="1">
              <a:lnSpc>
                <a:spcPct val="90000"/>
              </a:lnSpc>
            </a:pPr>
            <a:r>
              <a:rPr lang="en-US" sz="1800" dirty="0">
                <a:solidFill>
                  <a:srgbClr val="404040"/>
                </a:solidFill>
              </a:rPr>
              <a:t>Especially former Japanese territories – Kuril </a:t>
            </a:r>
            <a:r>
              <a:rPr lang="en-US" sz="1800" dirty="0" err="1">
                <a:solidFill>
                  <a:srgbClr val="404040"/>
                </a:solidFill>
              </a:rPr>
              <a:t>islads</a:t>
            </a:r>
            <a:r>
              <a:rPr lang="en-US" sz="1800" dirty="0">
                <a:solidFill>
                  <a:srgbClr val="404040"/>
                </a:solidFill>
              </a:rPr>
              <a:t>, Sakhalin, etc.</a:t>
            </a:r>
          </a:p>
          <a:p>
            <a:pPr lvl="1">
              <a:lnSpc>
                <a:spcPct val="90000"/>
              </a:lnSpc>
            </a:pPr>
            <a:r>
              <a:rPr lang="en-US" sz="1800" dirty="0">
                <a:solidFill>
                  <a:srgbClr val="404040"/>
                </a:solidFill>
              </a:rPr>
              <a:t>On-border settlements: </a:t>
            </a:r>
            <a:endParaRPr lang="ru-RU" sz="1800" dirty="0">
              <a:solidFill>
                <a:srgbClr val="404040"/>
              </a:solidFill>
            </a:endParaRPr>
          </a:p>
          <a:p>
            <a:pPr lvl="2">
              <a:lnSpc>
                <a:spcPct val="90000"/>
              </a:lnSpc>
            </a:pPr>
            <a:r>
              <a:rPr lang="zh-CN" altLang="en-US" sz="1800" dirty="0">
                <a:solidFill>
                  <a:srgbClr val="404040"/>
                </a:solidFill>
              </a:rPr>
              <a:t>海参崴 </a:t>
            </a:r>
            <a:r>
              <a:rPr lang="cs-CZ" sz="1800" dirty="0">
                <a:solidFill>
                  <a:srgbClr val="404040"/>
                </a:solidFill>
              </a:rPr>
              <a:t>hǎishēnwǎi</a:t>
            </a:r>
            <a:r>
              <a:rPr lang="ru-RU" sz="1800" dirty="0">
                <a:solidFill>
                  <a:srgbClr val="404040"/>
                </a:solidFill>
              </a:rPr>
              <a:t> (</a:t>
            </a:r>
            <a:r>
              <a:rPr lang="en-US" sz="1800" dirty="0">
                <a:solidFill>
                  <a:srgbClr val="404040"/>
                </a:solidFill>
              </a:rPr>
              <a:t>Sea cucumber river bend) = </a:t>
            </a:r>
            <a:r>
              <a:rPr lang="ru-RU" sz="1800" dirty="0">
                <a:solidFill>
                  <a:srgbClr val="404040"/>
                </a:solidFill>
              </a:rPr>
              <a:t>Владивосток</a:t>
            </a:r>
          </a:p>
          <a:p>
            <a:pPr>
              <a:lnSpc>
                <a:spcPct val="90000"/>
              </a:lnSpc>
            </a:pPr>
            <a:r>
              <a:rPr lang="en-US" dirty="0">
                <a:solidFill>
                  <a:srgbClr val="404040"/>
                </a:solidFill>
              </a:rPr>
              <a:t>Communist Toponyms</a:t>
            </a:r>
          </a:p>
          <a:p>
            <a:pPr lvl="1">
              <a:lnSpc>
                <a:spcPct val="90000"/>
              </a:lnSpc>
            </a:pPr>
            <a:r>
              <a:rPr lang="ru-RU" sz="1800" dirty="0">
                <a:solidFill>
                  <a:srgbClr val="404040"/>
                </a:solidFill>
              </a:rPr>
              <a:t>Октябрьское, Первомайское, </a:t>
            </a:r>
            <a:r>
              <a:rPr lang="en-US" sz="1800" dirty="0">
                <a:solidFill>
                  <a:srgbClr val="404040"/>
                </a:solidFill>
              </a:rPr>
              <a:t>etc.</a:t>
            </a:r>
          </a:p>
          <a:p>
            <a:pPr>
              <a:lnSpc>
                <a:spcPct val="90000"/>
              </a:lnSpc>
            </a:pPr>
            <a:r>
              <a:rPr lang="en-US" dirty="0">
                <a:solidFill>
                  <a:srgbClr val="404040"/>
                </a:solidFill>
              </a:rPr>
              <a:t>Other literal translations:</a:t>
            </a:r>
          </a:p>
          <a:p>
            <a:pPr lvl="1">
              <a:lnSpc>
                <a:spcPct val="90000"/>
              </a:lnSpc>
            </a:pPr>
            <a:r>
              <a:rPr lang="ru-RU" sz="1800" dirty="0">
                <a:solidFill>
                  <a:srgbClr val="404040"/>
                </a:solidFill>
              </a:rPr>
              <a:t>Белая (деревня)</a:t>
            </a:r>
          </a:p>
          <a:p>
            <a:pPr lvl="1">
              <a:lnSpc>
                <a:spcPct val="90000"/>
              </a:lnSpc>
            </a:pPr>
            <a:r>
              <a:rPr lang="ru-RU" sz="1800" dirty="0">
                <a:solidFill>
                  <a:srgbClr val="404040"/>
                </a:solidFill>
              </a:rPr>
              <a:t>Старое (село)</a:t>
            </a:r>
          </a:p>
          <a:p>
            <a:pPr lvl="1">
              <a:lnSpc>
                <a:spcPct val="90000"/>
              </a:lnSpc>
            </a:pPr>
            <a:r>
              <a:rPr lang="ru-RU" sz="1800" dirty="0">
                <a:solidFill>
                  <a:srgbClr val="404040"/>
                </a:solidFill>
              </a:rPr>
              <a:t>Аэропорт (район)</a:t>
            </a:r>
          </a:p>
          <a:p>
            <a:pPr lvl="1">
              <a:lnSpc>
                <a:spcPct val="90000"/>
              </a:lnSpc>
            </a:pPr>
            <a:r>
              <a:rPr lang="ru-RU" sz="1800" dirty="0">
                <a:solidFill>
                  <a:srgbClr val="404040"/>
                </a:solidFill>
              </a:rPr>
              <a:t>Чистые пруды </a:t>
            </a:r>
            <a:endParaRPr lang="en-US" sz="1800" dirty="0">
              <a:solidFill>
                <a:srgbClr val="404040"/>
              </a:solidFill>
            </a:endParaRPr>
          </a:p>
          <a:p>
            <a:pPr>
              <a:lnSpc>
                <a:spcPct val="90000"/>
              </a:lnSpc>
            </a:pPr>
            <a:endParaRPr lang="ru-RU" sz="1000" dirty="0">
              <a:solidFill>
                <a:srgbClr val="404040"/>
              </a:solidFill>
            </a:endParaRPr>
          </a:p>
        </p:txBody>
      </p:sp>
      <p:sp>
        <p:nvSpPr>
          <p:cNvPr id="6" name="Номер слайда 5">
            <a:extLst>
              <a:ext uri="{FF2B5EF4-FFF2-40B4-BE49-F238E27FC236}">
                <a16:creationId xmlns:a16="http://schemas.microsoft.com/office/drawing/2014/main" id="{D35505AA-E08F-4D63-81A5-1F649480D01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56</a:t>
            </a:fld>
            <a:endParaRPr lang="ru-RU"/>
          </a:p>
        </p:txBody>
      </p:sp>
    </p:spTree>
    <p:extLst>
      <p:ext uri="{BB962C8B-B14F-4D97-AF65-F5344CB8AC3E}">
        <p14:creationId xmlns:p14="http://schemas.microsoft.com/office/powerpoint/2010/main" val="2296565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B62C152-B7DE-4B44-AE41-71948090142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N-grams: Chinese Wikidata 3-grams</a:t>
            </a:r>
            <a:endParaRPr lang="ru-RU" sz="3000">
              <a:solidFill>
                <a:srgbClr val="FFFFFF"/>
              </a:solidFill>
            </a:endParaRPr>
          </a:p>
        </p:txBody>
      </p:sp>
      <p:sp>
        <p:nvSpPr>
          <p:cNvPr id="3" name="Объект 2">
            <a:extLst>
              <a:ext uri="{FF2B5EF4-FFF2-40B4-BE49-F238E27FC236}">
                <a16:creationId xmlns:a16="http://schemas.microsoft.com/office/drawing/2014/main" id="{DE525E07-78AB-4C0A-AC8D-C6E1A2A0555C}"/>
              </a:ext>
            </a:extLst>
          </p:cNvPr>
          <p:cNvSpPr>
            <a:spLocks noGrp="1"/>
          </p:cNvSpPr>
          <p:nvPr>
            <p:ph idx="1"/>
          </p:nvPr>
        </p:nvSpPr>
        <p:spPr>
          <a:xfrm>
            <a:off x="5591695" y="1402080"/>
            <a:ext cx="5320696" cy="4053840"/>
          </a:xfrm>
        </p:spPr>
        <p:txBody>
          <a:bodyPr numCol="3" anchor="ctr">
            <a:normAutofit/>
          </a:bodyPr>
          <a:lstStyle/>
          <a:p>
            <a:pPr marL="0" indent="0">
              <a:buNone/>
            </a:pPr>
            <a:r>
              <a:rPr lang="zh-CN" altLang="en-US"/>
              <a:t>维奇</a:t>
            </a:r>
            <a:r>
              <a:rPr lang="en-US" altLang="zh-CN"/>
              <a:t>· 739</a:t>
            </a:r>
          </a:p>
          <a:p>
            <a:pPr marL="0" indent="0">
              <a:buNone/>
            </a:pPr>
            <a:r>
              <a:rPr lang="zh-CN" altLang="en-US" dirty="0"/>
              <a:t>夫卡</a:t>
            </a:r>
            <a:r>
              <a:rPr lang="en-US" altLang="zh-CN" dirty="0"/>
              <a:t>$ 491</a:t>
            </a:r>
          </a:p>
          <a:p>
            <a:pPr marL="0" indent="0">
              <a:buNone/>
            </a:pPr>
            <a:r>
              <a:rPr lang="zh-CN" altLang="en-US"/>
              <a:t>斯基</a:t>
            </a:r>
            <a:r>
              <a:rPr lang="en-US" altLang="zh-CN"/>
              <a:t>$ 466</a:t>
            </a:r>
          </a:p>
          <a:p>
            <a:pPr marL="0" indent="0">
              <a:buNone/>
            </a:pPr>
            <a:r>
              <a:rPr lang="zh-CN" altLang="en-US" dirty="0"/>
              <a:t>夫斯</a:t>
            </a:r>
            <a:r>
              <a:rPr lang="en-US" altLang="zh-CN" dirty="0"/>
              <a:t>$ 434</a:t>
            </a:r>
          </a:p>
          <a:p>
            <a:pPr marL="0" indent="0">
              <a:buNone/>
            </a:pPr>
            <a:r>
              <a:rPr lang="zh-CN" altLang="en-US" dirty="0"/>
              <a:t>科耶</a:t>
            </a:r>
            <a:r>
              <a:rPr lang="en-US" altLang="zh-CN" dirty="0"/>
              <a:t>$ 410</a:t>
            </a:r>
          </a:p>
          <a:p>
            <a:pPr marL="0" indent="0">
              <a:buNone/>
            </a:pPr>
            <a:r>
              <a:rPr lang="zh-CN" altLang="en-US" dirty="0"/>
              <a:t>斯克</a:t>
            </a:r>
            <a:r>
              <a:rPr lang="en-US" altLang="zh-CN" dirty="0"/>
              <a:t>$ 396</a:t>
            </a:r>
          </a:p>
          <a:p>
            <a:pPr marL="0" indent="0">
              <a:buNone/>
            </a:pPr>
            <a:r>
              <a:rPr lang="zh-CN" altLang="en-US"/>
              <a:t>亚历山 </a:t>
            </a:r>
            <a:r>
              <a:rPr lang="en-US" altLang="zh-CN"/>
              <a:t>355</a:t>
            </a:r>
          </a:p>
          <a:p>
            <a:pPr marL="0" indent="0">
              <a:buNone/>
            </a:pPr>
            <a:r>
              <a:rPr lang="zh-CN" altLang="en-US" dirty="0"/>
              <a:t>斯科耶 </a:t>
            </a:r>
            <a:r>
              <a:rPr lang="en-US" altLang="zh-CN" dirty="0"/>
              <a:t>350</a:t>
            </a:r>
          </a:p>
          <a:p>
            <a:pPr marL="0" indent="0">
              <a:buNone/>
            </a:pPr>
            <a:r>
              <a:rPr lang="en-US" altLang="zh-CN"/>
              <a:t>$</a:t>
            </a:r>
            <a:r>
              <a:rPr lang="zh-CN" altLang="en-US"/>
              <a:t>亚历 </a:t>
            </a:r>
            <a:r>
              <a:rPr lang="en-US" altLang="zh-CN"/>
              <a:t>280</a:t>
            </a:r>
          </a:p>
          <a:p>
            <a:pPr marL="0" indent="0">
              <a:buNone/>
            </a:pPr>
            <a:r>
              <a:rPr lang="zh-CN" altLang="en-US"/>
              <a:t>科夫</a:t>
            </a:r>
            <a:r>
              <a:rPr lang="en-US" altLang="zh-CN"/>
              <a:t>$ 273</a:t>
            </a:r>
          </a:p>
          <a:p>
            <a:pPr marL="0" indent="0">
              <a:buNone/>
            </a:pPr>
            <a:r>
              <a:rPr lang="zh-CN" altLang="en-US"/>
              <a:t>历山大 </a:t>
            </a:r>
            <a:r>
              <a:rPr lang="en-US" altLang="zh-CN"/>
              <a:t>253</a:t>
            </a:r>
          </a:p>
          <a:p>
            <a:pPr marL="0" indent="0">
              <a:buNone/>
            </a:pPr>
            <a:r>
              <a:rPr lang="zh-CN" altLang="en-US" dirty="0"/>
              <a:t>诺夫</a:t>
            </a:r>
            <a:r>
              <a:rPr lang="en-US" altLang="zh-CN" dirty="0"/>
              <a:t>$ 251</a:t>
            </a:r>
          </a:p>
          <a:p>
            <a:pPr marL="0" indent="0">
              <a:buNone/>
            </a:pPr>
            <a:r>
              <a:rPr lang="zh-CN" altLang="en-US" dirty="0"/>
              <a:t>耶维奇 </a:t>
            </a:r>
            <a:r>
              <a:rPr lang="en-US" altLang="zh-CN" dirty="0"/>
              <a:t>242</a:t>
            </a:r>
          </a:p>
          <a:p>
            <a:pPr marL="0" indent="0">
              <a:buNone/>
            </a:pPr>
            <a:r>
              <a:rPr lang="zh-CN" altLang="en-US"/>
              <a:t>山大</a:t>
            </a:r>
            <a:r>
              <a:rPr lang="en-US" altLang="zh-CN"/>
              <a:t>· 231</a:t>
            </a:r>
          </a:p>
          <a:p>
            <a:pPr marL="0" indent="0">
              <a:buNone/>
            </a:pPr>
            <a:r>
              <a:rPr lang="zh-CN" altLang="en-US" dirty="0"/>
              <a:t>夫斯基 </a:t>
            </a:r>
            <a:r>
              <a:rPr lang="en-US" altLang="zh-CN" dirty="0"/>
              <a:t>215</a:t>
            </a:r>
          </a:p>
          <a:p>
            <a:pPr marL="0" indent="0">
              <a:buNone/>
            </a:pPr>
            <a:r>
              <a:rPr lang="zh-CN" altLang="en-US" dirty="0"/>
              <a:t>尼古拉 </a:t>
            </a:r>
            <a:r>
              <a:rPr lang="en-US" altLang="zh-CN" dirty="0"/>
              <a:t>210</a:t>
            </a:r>
          </a:p>
          <a:p>
            <a:pPr marL="0" indent="0">
              <a:buNone/>
            </a:pPr>
            <a:r>
              <a:rPr lang="zh-CN" altLang="en-US" dirty="0"/>
              <a:t>米哈伊 </a:t>
            </a:r>
            <a:r>
              <a:rPr lang="en-US" altLang="zh-CN" dirty="0"/>
              <a:t>200</a:t>
            </a:r>
          </a:p>
          <a:p>
            <a:pPr marL="0" indent="0">
              <a:buNone/>
            </a:pPr>
            <a:r>
              <a:rPr lang="zh-CN" altLang="en-US" dirty="0"/>
              <a:t>耶夫</a:t>
            </a:r>
            <a:r>
              <a:rPr lang="en-US" altLang="zh-CN" dirty="0"/>
              <a:t>$ 189</a:t>
            </a:r>
          </a:p>
          <a:p>
            <a:pPr marL="0" indent="0">
              <a:buNone/>
            </a:pPr>
            <a:r>
              <a:rPr lang="zh-CN" altLang="en-US" dirty="0"/>
              <a:t>谢尔盖 </a:t>
            </a:r>
            <a:r>
              <a:rPr lang="en-US" altLang="zh-CN" dirty="0"/>
              <a:t>185</a:t>
            </a:r>
          </a:p>
          <a:p>
            <a:pPr marL="0" indent="0">
              <a:buNone/>
            </a:pPr>
            <a:r>
              <a:rPr lang="en-US" altLang="zh-CN" dirty="0"/>
              <a:t>$</a:t>
            </a:r>
            <a:r>
              <a:rPr lang="zh-CN" altLang="en-US" dirty="0"/>
              <a:t>谢尔 </a:t>
            </a:r>
            <a:r>
              <a:rPr lang="en-US" altLang="zh-CN" dirty="0"/>
              <a:t>182</a:t>
            </a:r>
          </a:p>
          <a:p>
            <a:pPr marL="0" indent="0">
              <a:buNone/>
            </a:pPr>
            <a:r>
              <a:rPr lang="zh-CN" altLang="en-US" dirty="0"/>
              <a:t>诺耶</a:t>
            </a:r>
            <a:r>
              <a:rPr lang="en-US" altLang="zh-CN" dirty="0"/>
              <a:t>$ 164</a:t>
            </a:r>
          </a:p>
          <a:p>
            <a:pPr marL="0" indent="0">
              <a:buNone/>
            </a:pPr>
            <a:r>
              <a:rPr lang="en-US" altLang="zh-CN" dirty="0"/>
              <a:t>$</a:t>
            </a:r>
            <a:r>
              <a:rPr lang="zh-CN" altLang="en-US" dirty="0"/>
              <a:t>弗拉 </a:t>
            </a:r>
            <a:r>
              <a:rPr lang="en-US" altLang="zh-CN" dirty="0"/>
              <a:t>160</a:t>
            </a:r>
          </a:p>
          <a:p>
            <a:pPr marL="0" indent="0">
              <a:buNone/>
            </a:pPr>
            <a:r>
              <a:rPr lang="zh-CN" altLang="en-US" dirty="0"/>
              <a:t>洛夫</a:t>
            </a:r>
            <a:r>
              <a:rPr lang="en-US" altLang="zh-CN" dirty="0"/>
              <a:t>$ 157</a:t>
            </a:r>
          </a:p>
          <a:p>
            <a:pPr marL="0" indent="0">
              <a:buNone/>
            </a:pPr>
            <a:r>
              <a:rPr lang="zh-CN" altLang="en-US" dirty="0"/>
              <a:t>诺维奇 </a:t>
            </a:r>
            <a:r>
              <a:rPr lang="en-US" altLang="zh-CN" dirty="0"/>
              <a:t>154</a:t>
            </a:r>
          </a:p>
          <a:p>
            <a:pPr marL="0" indent="0">
              <a:buNone/>
            </a:pPr>
            <a:r>
              <a:rPr lang="en-US" altLang="zh-CN"/>
              <a:t>$</a:t>
            </a:r>
            <a:r>
              <a:rPr lang="zh-CN" altLang="en-US"/>
              <a:t>尼古 </a:t>
            </a:r>
            <a:r>
              <a:rPr lang="en-US" altLang="zh-CN"/>
              <a:t>148</a:t>
            </a:r>
          </a:p>
          <a:p>
            <a:pPr marL="0" indent="0">
              <a:buNone/>
            </a:pPr>
            <a:r>
              <a:rPr lang="zh-CN" altLang="en-US" dirty="0"/>
              <a:t>拉基米 </a:t>
            </a:r>
            <a:r>
              <a:rPr lang="en-US" altLang="zh-CN" dirty="0"/>
              <a:t>146</a:t>
            </a:r>
          </a:p>
          <a:p>
            <a:pPr marL="0" indent="0">
              <a:buNone/>
            </a:pPr>
            <a:r>
              <a:rPr lang="zh-CN" altLang="en-US" dirty="0"/>
              <a:t>尔盖</a:t>
            </a:r>
            <a:r>
              <a:rPr lang="en-US" altLang="zh-CN" dirty="0"/>
              <a:t>· 146</a:t>
            </a:r>
          </a:p>
          <a:p>
            <a:pPr marL="0" indent="0">
              <a:buNone/>
            </a:pPr>
            <a:r>
              <a:rPr lang="zh-CN" altLang="en-US" dirty="0"/>
              <a:t>弗拉基 </a:t>
            </a:r>
            <a:r>
              <a:rPr lang="en-US" altLang="zh-CN" dirty="0"/>
              <a:t>145</a:t>
            </a:r>
          </a:p>
          <a:p>
            <a:pPr marL="0" indent="0">
              <a:buNone/>
            </a:pPr>
            <a:r>
              <a:rPr lang="zh-CN" altLang="en-US" dirty="0"/>
              <a:t>罗维奇 </a:t>
            </a:r>
            <a:r>
              <a:rPr lang="en-US" altLang="zh-CN" dirty="0"/>
              <a:t>142</a:t>
            </a:r>
          </a:p>
          <a:p>
            <a:pPr marL="0" indent="0">
              <a:buNone/>
            </a:pPr>
            <a:r>
              <a:rPr lang="zh-CN" altLang="en-US" dirty="0"/>
              <a:t>米尔</a:t>
            </a:r>
            <a:r>
              <a:rPr lang="en-US" altLang="zh-CN" dirty="0"/>
              <a:t>· 137</a:t>
            </a:r>
            <a:endParaRPr lang="ru-RU" dirty="0"/>
          </a:p>
        </p:txBody>
      </p:sp>
      <p:sp>
        <p:nvSpPr>
          <p:cNvPr id="6" name="Номер слайда 5">
            <a:extLst>
              <a:ext uri="{FF2B5EF4-FFF2-40B4-BE49-F238E27FC236}">
                <a16:creationId xmlns:a16="http://schemas.microsoft.com/office/drawing/2014/main" id="{AF7D560A-56B8-4B4E-A7D7-FD0ADAD0A87F}"/>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57</a:t>
            </a:fld>
            <a:endParaRPr lang="ru-RU"/>
          </a:p>
        </p:txBody>
      </p:sp>
    </p:spTree>
    <p:extLst>
      <p:ext uri="{BB962C8B-B14F-4D97-AF65-F5344CB8AC3E}">
        <p14:creationId xmlns:p14="http://schemas.microsoft.com/office/powerpoint/2010/main" val="3314398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007F369-F3A7-4D0D-A0E8-59191850671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N-grams: Russian Wikidata 4-grams</a:t>
            </a:r>
            <a:endParaRPr lang="ru-RU" sz="3000">
              <a:solidFill>
                <a:srgbClr val="FFFFFF"/>
              </a:solidFill>
            </a:endParaRPr>
          </a:p>
        </p:txBody>
      </p:sp>
      <p:sp>
        <p:nvSpPr>
          <p:cNvPr id="3" name="Объект 2">
            <a:extLst>
              <a:ext uri="{FF2B5EF4-FFF2-40B4-BE49-F238E27FC236}">
                <a16:creationId xmlns:a16="http://schemas.microsoft.com/office/drawing/2014/main" id="{0BAF828E-DA23-4794-A558-4425A7CF6114}"/>
              </a:ext>
            </a:extLst>
          </p:cNvPr>
          <p:cNvSpPr>
            <a:spLocks noGrp="1"/>
          </p:cNvSpPr>
          <p:nvPr>
            <p:ph idx="1"/>
          </p:nvPr>
        </p:nvSpPr>
        <p:spPr>
          <a:xfrm>
            <a:off x="5591695" y="1402080"/>
            <a:ext cx="5320696" cy="4053840"/>
          </a:xfrm>
        </p:spPr>
        <p:txBody>
          <a:bodyPr numCol="3" anchor="ctr">
            <a:normAutofit/>
          </a:bodyPr>
          <a:lstStyle/>
          <a:p>
            <a:pPr marL="0" indent="0">
              <a:buNone/>
            </a:pPr>
            <a:r>
              <a:rPr lang="ru-RU" dirty="0"/>
              <a:t>кий$ 2550</a:t>
            </a:r>
          </a:p>
          <a:p>
            <a:pPr marL="0" indent="0">
              <a:buNone/>
            </a:pPr>
            <a:r>
              <a:rPr lang="ru-RU" err="1"/>
              <a:t>ский</a:t>
            </a:r>
            <a:r>
              <a:rPr lang="ru-RU"/>
              <a:t> 2508</a:t>
            </a:r>
          </a:p>
          <a:p>
            <a:pPr marL="0" indent="0">
              <a:buNone/>
            </a:pPr>
            <a:r>
              <a:rPr lang="ru-RU" dirty="0"/>
              <a:t>кое$ 2204</a:t>
            </a:r>
          </a:p>
          <a:p>
            <a:pPr marL="0" indent="0">
              <a:buNone/>
            </a:pPr>
            <a:r>
              <a:rPr lang="ru-RU" dirty="0" err="1"/>
              <a:t>ское</a:t>
            </a:r>
            <a:r>
              <a:rPr lang="ru-RU" dirty="0"/>
              <a:t> 2100</a:t>
            </a:r>
          </a:p>
          <a:p>
            <a:pPr marL="0" indent="0">
              <a:buNone/>
            </a:pPr>
            <a:r>
              <a:rPr lang="ru-RU" dirty="0" err="1"/>
              <a:t>овск</a:t>
            </a:r>
            <a:r>
              <a:rPr lang="ru-RU" dirty="0"/>
              <a:t> 1385</a:t>
            </a:r>
          </a:p>
          <a:p>
            <a:pPr marL="0" indent="0">
              <a:buNone/>
            </a:pPr>
            <a:r>
              <a:rPr lang="ru-RU" dirty="0" err="1"/>
              <a:t>вско</a:t>
            </a:r>
            <a:r>
              <a:rPr lang="ru-RU" dirty="0"/>
              <a:t> 937</a:t>
            </a:r>
          </a:p>
          <a:p>
            <a:pPr marL="0" indent="0">
              <a:buNone/>
            </a:pPr>
            <a:r>
              <a:rPr lang="ru-RU" dirty="0" err="1"/>
              <a:t>инск</a:t>
            </a:r>
            <a:r>
              <a:rPr lang="ru-RU" dirty="0"/>
              <a:t> 904</a:t>
            </a:r>
          </a:p>
          <a:p>
            <a:pPr marL="0" indent="0">
              <a:buNone/>
            </a:pPr>
            <a:r>
              <a:rPr lang="ru-RU" dirty="0" err="1"/>
              <a:t>вски</a:t>
            </a:r>
            <a:r>
              <a:rPr lang="ru-RU" dirty="0"/>
              <a:t> 864</a:t>
            </a:r>
          </a:p>
          <a:p>
            <a:pPr marL="0" indent="0">
              <a:buNone/>
            </a:pPr>
            <a:r>
              <a:rPr lang="ru-RU" dirty="0" err="1"/>
              <a:t>нски</a:t>
            </a:r>
            <a:r>
              <a:rPr lang="ru-RU" dirty="0"/>
              <a:t> 834</a:t>
            </a:r>
          </a:p>
          <a:p>
            <a:pPr marL="0" indent="0">
              <a:buNone/>
            </a:pPr>
            <a:r>
              <a:rPr lang="ru-RU"/>
              <a:t>вич  753</a:t>
            </a:r>
          </a:p>
          <a:p>
            <a:pPr marL="0" indent="0">
              <a:buNone/>
            </a:pPr>
            <a:r>
              <a:rPr lang="ru-RU" dirty="0" err="1"/>
              <a:t>нско</a:t>
            </a:r>
            <a:r>
              <a:rPr lang="ru-RU" dirty="0"/>
              <a:t> 655</a:t>
            </a:r>
          </a:p>
          <a:p>
            <a:pPr marL="0" indent="0">
              <a:buNone/>
            </a:pPr>
            <a:r>
              <a:rPr lang="ru-RU" dirty="0" err="1"/>
              <a:t>ович</a:t>
            </a:r>
            <a:r>
              <a:rPr lang="ru-RU" dirty="0"/>
              <a:t> 583</a:t>
            </a:r>
          </a:p>
          <a:p>
            <a:pPr marL="0" indent="0">
              <a:buNone/>
            </a:pPr>
            <a:r>
              <a:rPr lang="ru-RU" err="1"/>
              <a:t>андр</a:t>
            </a:r>
            <a:r>
              <a:rPr lang="ru-RU"/>
              <a:t> 536</a:t>
            </a:r>
          </a:p>
          <a:p>
            <a:pPr marL="0" indent="0">
              <a:buNone/>
            </a:pPr>
            <a:r>
              <a:rPr lang="ru-RU" dirty="0" err="1"/>
              <a:t>лекс</a:t>
            </a:r>
            <a:r>
              <a:rPr lang="ru-RU" dirty="0"/>
              <a:t> 525</a:t>
            </a:r>
          </a:p>
          <a:p>
            <a:pPr marL="0" indent="0">
              <a:buNone/>
            </a:pPr>
            <a:r>
              <a:rPr lang="ru-RU" dirty="0" err="1"/>
              <a:t>алек</a:t>
            </a:r>
            <a:r>
              <a:rPr lang="ru-RU" dirty="0"/>
              <a:t> 521</a:t>
            </a:r>
          </a:p>
          <a:p>
            <a:pPr marL="0" indent="0">
              <a:buNone/>
            </a:pPr>
            <a:r>
              <a:rPr lang="ru-RU" dirty="0"/>
              <a:t>$але 421</a:t>
            </a:r>
          </a:p>
          <a:p>
            <a:pPr marL="0" indent="0">
              <a:buNone/>
            </a:pPr>
            <a:r>
              <a:rPr lang="ru-RU" dirty="0" err="1"/>
              <a:t>евск</a:t>
            </a:r>
            <a:r>
              <a:rPr lang="ru-RU" dirty="0"/>
              <a:t> 408</a:t>
            </a:r>
          </a:p>
          <a:p>
            <a:pPr marL="0" indent="0">
              <a:buNone/>
            </a:pPr>
            <a:r>
              <a:rPr lang="ru-RU" err="1"/>
              <a:t>ксан</a:t>
            </a:r>
            <a:r>
              <a:rPr lang="ru-RU"/>
              <a:t> 390</a:t>
            </a:r>
          </a:p>
          <a:p>
            <a:pPr marL="0" indent="0">
              <a:buNone/>
            </a:pPr>
            <a:r>
              <a:rPr lang="ru-RU" err="1"/>
              <a:t>санд</a:t>
            </a:r>
            <a:r>
              <a:rPr lang="ru-RU"/>
              <a:t> 379</a:t>
            </a:r>
          </a:p>
          <a:p>
            <a:pPr marL="0" indent="0">
              <a:buNone/>
            </a:pPr>
            <a:r>
              <a:rPr lang="ru-RU" err="1"/>
              <a:t>нико</a:t>
            </a:r>
            <a:r>
              <a:rPr lang="ru-RU"/>
              <a:t> 379</a:t>
            </a:r>
          </a:p>
          <a:p>
            <a:pPr marL="0" indent="0">
              <a:buNone/>
            </a:pPr>
            <a:r>
              <a:rPr lang="ru-RU" dirty="0" err="1"/>
              <a:t>екса</a:t>
            </a:r>
            <a:r>
              <a:rPr lang="ru-RU" dirty="0"/>
              <a:t> 376</a:t>
            </a:r>
          </a:p>
          <a:p>
            <a:pPr marL="0" indent="0">
              <a:buNone/>
            </a:pPr>
            <a:r>
              <a:rPr lang="ru-RU" dirty="0" err="1"/>
              <a:t>енск</a:t>
            </a:r>
            <a:r>
              <a:rPr lang="ru-RU" dirty="0"/>
              <a:t> 344</a:t>
            </a:r>
          </a:p>
          <a:p>
            <a:pPr marL="0" indent="0">
              <a:buNone/>
            </a:pPr>
            <a:r>
              <a:rPr lang="ru-RU" dirty="0" err="1"/>
              <a:t>ий$к</a:t>
            </a:r>
            <a:r>
              <a:rPr lang="ru-RU" dirty="0"/>
              <a:t> 339</a:t>
            </a:r>
          </a:p>
          <a:p>
            <a:pPr marL="0" indent="0">
              <a:buNone/>
            </a:pPr>
            <a:r>
              <a:rPr lang="ru-RU" dirty="0" err="1"/>
              <a:t>евич</a:t>
            </a:r>
            <a:r>
              <a:rPr lang="ru-RU" dirty="0"/>
              <a:t> 330</a:t>
            </a:r>
          </a:p>
          <a:p>
            <a:pPr marL="0" indent="0">
              <a:buNone/>
            </a:pPr>
            <a:r>
              <a:rPr lang="ru-RU" dirty="0" err="1"/>
              <a:t>анов</a:t>
            </a:r>
            <a:r>
              <a:rPr lang="ru-RU" dirty="0"/>
              <a:t> 319</a:t>
            </a:r>
          </a:p>
          <a:p>
            <a:pPr marL="0" indent="0">
              <a:buNone/>
            </a:pPr>
            <a:r>
              <a:rPr lang="ru-RU" dirty="0" err="1"/>
              <a:t>ова</a:t>
            </a:r>
            <a:r>
              <a:rPr lang="ru-RU" dirty="0"/>
              <a:t>$ 318</a:t>
            </a:r>
          </a:p>
          <a:p>
            <a:pPr marL="0" indent="0">
              <a:buNone/>
            </a:pPr>
            <a:r>
              <a:rPr lang="ru-RU"/>
              <a:t>ков$ 300</a:t>
            </a:r>
          </a:p>
          <a:p>
            <a:pPr marL="0" indent="0">
              <a:buNone/>
            </a:pPr>
            <a:r>
              <a:rPr lang="ru-RU" dirty="0" err="1"/>
              <a:t>новс</a:t>
            </a:r>
            <a:r>
              <a:rPr lang="ru-RU" dirty="0"/>
              <a:t> 295</a:t>
            </a:r>
          </a:p>
          <a:p>
            <a:pPr marL="0" indent="0">
              <a:buNone/>
            </a:pPr>
            <a:r>
              <a:rPr lang="ru-RU" dirty="0" err="1"/>
              <a:t>ковс</a:t>
            </a:r>
            <a:r>
              <a:rPr lang="ru-RU" dirty="0"/>
              <a:t> 285</a:t>
            </a:r>
          </a:p>
          <a:p>
            <a:pPr marL="0" indent="0">
              <a:buNone/>
            </a:pPr>
            <a:r>
              <a:rPr lang="ru-RU" dirty="0" err="1"/>
              <a:t>ое$к</a:t>
            </a:r>
            <a:r>
              <a:rPr lang="ru-RU" dirty="0"/>
              <a:t> 279</a:t>
            </a:r>
          </a:p>
        </p:txBody>
      </p:sp>
      <p:sp>
        <p:nvSpPr>
          <p:cNvPr id="6" name="Номер слайда 5">
            <a:extLst>
              <a:ext uri="{FF2B5EF4-FFF2-40B4-BE49-F238E27FC236}">
                <a16:creationId xmlns:a16="http://schemas.microsoft.com/office/drawing/2014/main" id="{031501CD-43A2-4D80-9AEF-3549F4FA387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58</a:t>
            </a:fld>
            <a:endParaRPr lang="ru-RU"/>
          </a:p>
        </p:txBody>
      </p:sp>
    </p:spTree>
    <p:extLst>
      <p:ext uri="{BB962C8B-B14F-4D97-AF65-F5344CB8AC3E}">
        <p14:creationId xmlns:p14="http://schemas.microsoft.com/office/powerpoint/2010/main" val="56870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Algorithm Application: Part 1</a:t>
            </a:r>
            <a:endParaRPr lang="ru-RU" sz="2400">
              <a:solidFill>
                <a:schemeClr val="tx1"/>
              </a:solidFill>
            </a:endParaRPr>
          </a:p>
        </p:txBody>
      </p:sp>
      <p:sp>
        <p:nvSpPr>
          <p:cNvPr id="11" name="Rectangle 10">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6049182" y="802638"/>
            <a:ext cx="5408696" cy="5252722"/>
          </a:xfrm>
        </p:spPr>
        <p:txBody>
          <a:bodyPr anchor="ctr">
            <a:normAutofit/>
          </a:bodyPr>
          <a:lstStyle/>
          <a:p>
            <a:r>
              <a:rPr lang="en-US">
                <a:solidFill>
                  <a:schemeClr val="bg1"/>
                </a:solidFill>
              </a:rPr>
              <a:t>Chinese Loanwords’ Dictionary (</a:t>
            </a:r>
            <a:r>
              <a:rPr lang="zh-CN" altLang="en-US">
                <a:solidFill>
                  <a:schemeClr val="bg1"/>
                </a:solidFill>
              </a:rPr>
              <a:t>汉语外来词词典</a:t>
            </a:r>
            <a:r>
              <a:rPr lang="en-US" altLang="zh-CN">
                <a:solidFill>
                  <a:schemeClr val="bg1"/>
                </a:solidFill>
              </a:rPr>
              <a:t>), Shanghai, 1984</a:t>
            </a:r>
          </a:p>
          <a:p>
            <a:r>
              <a:rPr lang="en-US">
                <a:solidFill>
                  <a:schemeClr val="bg1"/>
                </a:solidFill>
              </a:rPr>
              <a:t>378 words of Russian origin</a:t>
            </a:r>
          </a:p>
          <a:p>
            <a:pPr lvl="1"/>
            <a:r>
              <a:rPr lang="en-US">
                <a:solidFill>
                  <a:schemeClr val="bg1"/>
                </a:solidFill>
              </a:rPr>
              <a:t>Or borrowed into Chinese via Russian</a:t>
            </a:r>
          </a:p>
          <a:p>
            <a:endParaRPr lang="en-US">
              <a:solidFill>
                <a:schemeClr val="bg1"/>
              </a:solidFill>
            </a:endParaRPr>
          </a:p>
        </p:txBody>
      </p:sp>
      <p:sp>
        <p:nvSpPr>
          <p:cNvPr id="6" name="Номер слайда 5">
            <a:extLst>
              <a:ext uri="{FF2B5EF4-FFF2-40B4-BE49-F238E27FC236}">
                <a16:creationId xmlns:a16="http://schemas.microsoft.com/office/drawing/2014/main" id="{509A78EB-D54D-4FFE-B784-0870CE3D4F8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59</a:t>
            </a:fld>
            <a:endParaRPr lang="ru-RU"/>
          </a:p>
        </p:txBody>
      </p:sp>
    </p:spTree>
    <p:extLst>
      <p:ext uri="{BB962C8B-B14F-4D97-AF65-F5344CB8AC3E}">
        <p14:creationId xmlns:p14="http://schemas.microsoft.com/office/powerpoint/2010/main" val="11787832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31136" y="523240"/>
            <a:ext cx="7729728" cy="1188720"/>
          </a:xfrm>
          <a:solidFill>
            <a:srgbClr val="FFFFFF"/>
          </a:solidFill>
          <a:ln>
            <a:solidFill>
              <a:srgbClr val="404040"/>
            </a:solidFill>
          </a:ln>
        </p:spPr>
        <p:txBody>
          <a:bodyPr>
            <a:normAutofit/>
          </a:bodyPr>
          <a:lstStyle/>
          <a:p>
            <a:r>
              <a:rPr lang="en-US">
                <a:solidFill>
                  <a:srgbClr val="262626"/>
                </a:solidFill>
              </a:rPr>
              <a:t>Problems: Graphical Aspect</a:t>
            </a:r>
            <a:endParaRPr lang="ru-RU">
              <a:solidFill>
                <a:srgbClr val="262626"/>
              </a:solidFill>
            </a:endParaRPr>
          </a:p>
        </p:txBody>
      </p:sp>
      <p:sp>
        <p:nvSpPr>
          <p:cNvPr id="6" name="Номер слайда 5">
            <a:extLst>
              <a:ext uri="{FF2B5EF4-FFF2-40B4-BE49-F238E27FC236}">
                <a16:creationId xmlns:a16="http://schemas.microsoft.com/office/drawing/2014/main" id="{8EDD6F50-CE59-4815-AF21-A2BA95F2CE15}"/>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6</a:t>
            </a:fld>
            <a:endParaRPr lang="ru-RU"/>
          </a:p>
        </p:txBody>
      </p:sp>
      <p:graphicFrame>
        <p:nvGraphicFramePr>
          <p:cNvPr id="8" name="Объект 2">
            <a:extLst>
              <a:ext uri="{FF2B5EF4-FFF2-40B4-BE49-F238E27FC236}">
                <a16:creationId xmlns:a16="http://schemas.microsoft.com/office/drawing/2014/main" id="{E27777CB-FFCD-47B8-BEF4-80BDB01EDD7E}"/>
              </a:ext>
            </a:extLst>
          </p:cNvPr>
          <p:cNvGraphicFramePr>
            <a:graphicFrameLocks noGrp="1"/>
          </p:cNvGraphicFramePr>
          <p:nvPr>
            <p:ph idx="1"/>
            <p:extLst>
              <p:ext uri="{D42A27DB-BD31-4B8C-83A1-F6EECF244321}">
                <p14:modId xmlns:p14="http://schemas.microsoft.com/office/powerpoint/2010/main" val="914289061"/>
              </p:ext>
            </p:extLst>
          </p:nvPr>
        </p:nvGraphicFramePr>
        <p:xfrm>
          <a:off x="944880" y="1879600"/>
          <a:ext cx="10281921" cy="4338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51952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4672" y="964692"/>
            <a:ext cx="3066937" cy="1188720"/>
          </a:xfrm>
        </p:spPr>
        <p:txBody>
          <a:bodyPr>
            <a:normAutofit/>
          </a:bodyPr>
          <a:lstStyle/>
          <a:p>
            <a:r>
              <a:rPr lang="en-US" sz="2000"/>
              <a:t>Algorithm Application: Part 1</a:t>
            </a:r>
            <a:endParaRPr lang="ru-RU" sz="2000"/>
          </a:p>
        </p:txBody>
      </p:sp>
      <p:sp>
        <p:nvSpPr>
          <p:cNvPr id="3" name="Объект 2"/>
          <p:cNvSpPr>
            <a:spLocks noGrp="1"/>
          </p:cNvSpPr>
          <p:nvPr>
            <p:ph idx="1"/>
          </p:nvPr>
        </p:nvSpPr>
        <p:spPr>
          <a:xfrm>
            <a:off x="803244" y="2638044"/>
            <a:ext cx="3063765" cy="3263206"/>
          </a:xfrm>
        </p:spPr>
        <p:txBody>
          <a:bodyPr>
            <a:normAutofit/>
          </a:bodyPr>
          <a:lstStyle/>
          <a:p>
            <a:r>
              <a:rPr lang="en-US" dirty="0"/>
              <a:t>Dataset:</a:t>
            </a:r>
          </a:p>
          <a:p>
            <a:pPr lvl="1"/>
            <a:r>
              <a:rPr lang="en-US" dirty="0"/>
              <a:t>Chinese dictionary occurrence</a:t>
            </a:r>
          </a:p>
          <a:p>
            <a:pPr lvl="1"/>
            <a:r>
              <a:rPr lang="en-US" dirty="0"/>
              <a:t>Russian analogue</a:t>
            </a:r>
          </a:p>
          <a:p>
            <a:pPr lvl="1"/>
            <a:r>
              <a:rPr lang="en-US" dirty="0"/>
              <a:t>Xinhua-generated transliteration of the Russian word</a:t>
            </a:r>
          </a:p>
          <a:p>
            <a:pPr lvl="1"/>
            <a:r>
              <a:rPr lang="en-US" dirty="0" err="1"/>
              <a:t>Levenstein</a:t>
            </a:r>
            <a:r>
              <a:rPr lang="en-US" dirty="0"/>
              <a:t> distance between the dictionary and Xinhua words</a:t>
            </a:r>
          </a:p>
          <a:p>
            <a:pPr marL="0" indent="0">
              <a:buNone/>
            </a:pPr>
            <a:endParaRPr lang="ru-RU" dirty="0"/>
          </a:p>
        </p:txBody>
      </p:sp>
      <p:sp>
        <p:nvSpPr>
          <p:cNvPr id="12" name="Rectangle 11">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p:cNvPicPr>
            <a:picLocks noChangeAspect="1"/>
          </p:cNvPicPr>
          <p:nvPr/>
        </p:nvPicPr>
        <p:blipFill rotWithShape="1">
          <a:blip r:embed="rId2">
            <a:extLst>
              <a:ext uri="{28A0092B-C50C-407E-A947-70E740481C1C}">
                <a14:useLocalDpi xmlns:a14="http://schemas.microsoft.com/office/drawing/2010/main" val="0"/>
              </a:ext>
            </a:extLst>
          </a:blip>
          <a:srcRect l="10076"/>
          <a:stretch/>
        </p:blipFill>
        <p:spPr>
          <a:xfrm>
            <a:off x="5555388" y="1293275"/>
            <a:ext cx="4763019" cy="4279392"/>
          </a:xfrm>
          <a:prstGeom prst="rect">
            <a:avLst/>
          </a:prstGeom>
        </p:spPr>
      </p:pic>
      <p:sp>
        <p:nvSpPr>
          <p:cNvPr id="7" name="Номер слайда 6">
            <a:extLst>
              <a:ext uri="{FF2B5EF4-FFF2-40B4-BE49-F238E27FC236}">
                <a16:creationId xmlns:a16="http://schemas.microsoft.com/office/drawing/2014/main" id="{79060C29-1505-4A55-BD88-BA88E56E210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60</a:t>
            </a:fld>
            <a:endParaRPr lang="ru-RU"/>
          </a:p>
        </p:txBody>
      </p:sp>
    </p:spTree>
    <p:extLst>
      <p:ext uri="{BB962C8B-B14F-4D97-AF65-F5344CB8AC3E}">
        <p14:creationId xmlns:p14="http://schemas.microsoft.com/office/powerpoint/2010/main" val="2182387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95D7B6-AE12-4B2D-ABEC-CDEDF0DD8897}"/>
              </a:ext>
            </a:extLst>
          </p:cNvPr>
          <p:cNvSpPr>
            <a:spLocks noGrp="1"/>
          </p:cNvSpPr>
          <p:nvPr>
            <p:ph type="title"/>
          </p:nvPr>
        </p:nvSpPr>
        <p:spPr>
          <a:xfrm>
            <a:off x="838200" y="140039"/>
            <a:ext cx="10515600" cy="746223"/>
          </a:xfrm>
        </p:spPr>
        <p:txBody>
          <a:bodyPr>
            <a:normAutofit fontScale="90000"/>
          </a:bodyPr>
          <a:lstStyle/>
          <a:p>
            <a:r>
              <a:rPr lang="en-US" dirty="0"/>
              <a:t>Algorithm Application: Part II</a:t>
            </a:r>
            <a:endParaRPr lang="ru-RU" dirty="0"/>
          </a:p>
        </p:txBody>
      </p:sp>
      <p:sp>
        <p:nvSpPr>
          <p:cNvPr id="3" name="Объект 2">
            <a:extLst>
              <a:ext uri="{FF2B5EF4-FFF2-40B4-BE49-F238E27FC236}">
                <a16:creationId xmlns:a16="http://schemas.microsoft.com/office/drawing/2014/main" id="{A75DD6FB-4BB7-41D3-B705-39D4774D3355}"/>
              </a:ext>
            </a:extLst>
          </p:cNvPr>
          <p:cNvSpPr>
            <a:spLocks noGrp="1"/>
          </p:cNvSpPr>
          <p:nvPr>
            <p:ph idx="1"/>
          </p:nvPr>
        </p:nvSpPr>
        <p:spPr>
          <a:xfrm>
            <a:off x="827649" y="4803291"/>
            <a:ext cx="10515600" cy="1933001"/>
          </a:xfrm>
        </p:spPr>
        <p:txBody>
          <a:bodyPr>
            <a:normAutofit/>
          </a:bodyPr>
          <a:lstStyle/>
          <a:p>
            <a:r>
              <a:rPr lang="en-US"/>
              <a:t>Explanation: </a:t>
            </a:r>
            <a:r>
              <a:rPr lang="en-US" dirty="0"/>
              <a:t>there is a bigger variance of the Chinese characters in the dictionary, and the problem is in multiple choice of a character based on one phonetic reading:</a:t>
            </a:r>
          </a:p>
          <a:p>
            <a:pPr lvl="1"/>
            <a:r>
              <a:rPr lang="en-US" dirty="0"/>
              <a:t>“li”: </a:t>
            </a:r>
            <a:r>
              <a:rPr lang="zh-CN" altLang="en-US" dirty="0"/>
              <a:t>利 </a:t>
            </a:r>
            <a:r>
              <a:rPr lang="en-US" altLang="zh-CN" dirty="0"/>
              <a:t>(Xinhua)</a:t>
            </a:r>
            <a:br>
              <a:rPr lang="en-US" altLang="zh-CN" dirty="0"/>
            </a:br>
            <a:r>
              <a:rPr lang="en-US" altLang="zh-CN" dirty="0"/>
              <a:t>        </a:t>
            </a:r>
            <a:r>
              <a:rPr lang="zh-CN" altLang="en-US" dirty="0"/>
              <a:t>利</a:t>
            </a:r>
            <a:r>
              <a:rPr lang="en-US" altLang="zh-CN" dirty="0"/>
              <a:t>, </a:t>
            </a:r>
            <a:r>
              <a:rPr lang="zh-CN" altLang="en-US" dirty="0"/>
              <a:t>里</a:t>
            </a:r>
            <a:r>
              <a:rPr lang="en-US" altLang="zh-CN" dirty="0"/>
              <a:t>, </a:t>
            </a:r>
            <a:r>
              <a:rPr lang="zh-CN" altLang="en-US" dirty="0"/>
              <a:t>理</a:t>
            </a:r>
            <a:r>
              <a:rPr lang="en-US" altLang="zh-CN" dirty="0"/>
              <a:t>, </a:t>
            </a:r>
            <a:r>
              <a:rPr lang="zh-CN" altLang="en-US" dirty="0"/>
              <a:t>立</a:t>
            </a:r>
            <a:r>
              <a:rPr lang="en-US" altLang="zh-CN" dirty="0"/>
              <a:t>, </a:t>
            </a:r>
            <a:r>
              <a:rPr lang="zh-CN" altLang="en-US" dirty="0"/>
              <a:t>列 </a:t>
            </a:r>
            <a:r>
              <a:rPr lang="en-US" altLang="zh-CN" dirty="0"/>
              <a:t>(dictionary)</a:t>
            </a:r>
            <a:endParaRPr lang="ru-RU" dirty="0"/>
          </a:p>
        </p:txBody>
      </p:sp>
      <p:sp>
        <p:nvSpPr>
          <p:cNvPr id="7" name="Номер слайда 6">
            <a:extLst>
              <a:ext uri="{FF2B5EF4-FFF2-40B4-BE49-F238E27FC236}">
                <a16:creationId xmlns:a16="http://schemas.microsoft.com/office/drawing/2014/main" id="{3ACD0643-E746-4EE3-977D-590F02DCA807}"/>
              </a:ext>
            </a:extLst>
          </p:cNvPr>
          <p:cNvSpPr>
            <a:spLocks noGrp="1"/>
          </p:cNvSpPr>
          <p:nvPr>
            <p:ph type="sldNum" sz="quarter" idx="12"/>
          </p:nvPr>
        </p:nvSpPr>
        <p:spPr/>
        <p:txBody>
          <a:bodyPr/>
          <a:lstStyle/>
          <a:p>
            <a:fld id="{D908B4C2-66BF-493E-A4A2-20618A00625B}" type="slidenum">
              <a:rPr lang="ru-RU" smtClean="0"/>
              <a:t>61</a:t>
            </a:fld>
            <a:endParaRPr lang="ru-RU"/>
          </a:p>
        </p:txBody>
      </p:sp>
      <p:pic>
        <p:nvPicPr>
          <p:cNvPr id="1026" name="Picture 2">
            <a:extLst>
              <a:ext uri="{FF2B5EF4-FFF2-40B4-BE49-F238E27FC236}">
                <a16:creationId xmlns:a16="http://schemas.microsoft.com/office/drawing/2014/main" id="{E1B33FE8-90E9-4D34-8369-6D5F1AB27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025" y="932336"/>
            <a:ext cx="5247249" cy="39220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Таблица 3"/>
          <p:cNvGraphicFramePr>
            <a:graphicFrameLocks noGrp="1"/>
          </p:cNvGraphicFramePr>
          <p:nvPr>
            <p:extLst>
              <p:ext uri="{D42A27DB-BD31-4B8C-83A1-F6EECF244321}">
                <p14:modId xmlns:p14="http://schemas.microsoft.com/office/powerpoint/2010/main" val="322903062"/>
              </p:ext>
            </p:extLst>
          </p:nvPr>
        </p:nvGraphicFramePr>
        <p:xfrm>
          <a:off x="198013" y="1490501"/>
          <a:ext cx="5844674" cy="2620195"/>
        </p:xfrm>
        <a:graphic>
          <a:graphicData uri="http://schemas.openxmlformats.org/drawingml/2006/table">
            <a:tbl>
              <a:tblPr firstRow="1" bandRow="1">
                <a:tableStyleId>{16D9F66E-5EB9-4882-86FB-DCBF35E3C3E4}</a:tableStyleId>
              </a:tblPr>
              <a:tblGrid>
                <a:gridCol w="2922337">
                  <a:extLst>
                    <a:ext uri="{9D8B030D-6E8A-4147-A177-3AD203B41FA5}">
                      <a16:colId xmlns:a16="http://schemas.microsoft.com/office/drawing/2014/main" val="20000"/>
                    </a:ext>
                  </a:extLst>
                </a:gridCol>
                <a:gridCol w="2922337">
                  <a:extLst>
                    <a:ext uri="{9D8B030D-6E8A-4147-A177-3AD203B41FA5}">
                      <a16:colId xmlns:a16="http://schemas.microsoft.com/office/drawing/2014/main" val="20001"/>
                    </a:ext>
                  </a:extLst>
                </a:gridCol>
              </a:tblGrid>
              <a:tr h="13095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Character diversity in dictionary items</a:t>
                      </a:r>
                      <a:endParaRPr lang="ru-RU" sz="2000" b="1" dirty="0">
                        <a:solidFill>
                          <a:schemeClr val="tx1">
                            <a:lumMod val="95000"/>
                            <a:lumOff val="5000"/>
                          </a:schemeClr>
                        </a:solidFill>
                      </a:endParaRPr>
                    </a:p>
                  </a:txBody>
                  <a:tcPr anchor="ctr"/>
                </a:tc>
                <a:tc>
                  <a:txBody>
                    <a:bodyPr/>
                    <a:lstStyle/>
                    <a:p>
                      <a:pPr algn="ctr"/>
                      <a:r>
                        <a:rPr lang="en-US" sz="3200" dirty="0"/>
                        <a:t>319</a:t>
                      </a:r>
                      <a:endParaRPr lang="ru-RU" sz="3200" b="1" dirty="0">
                        <a:solidFill>
                          <a:schemeClr val="tx1">
                            <a:lumMod val="95000"/>
                            <a:lumOff val="5000"/>
                          </a:schemeClr>
                        </a:solidFill>
                      </a:endParaRPr>
                    </a:p>
                  </a:txBody>
                  <a:tcPr anchor="ctr"/>
                </a:tc>
                <a:extLst>
                  <a:ext uri="{0D108BD9-81ED-4DB2-BD59-A6C34878D82A}">
                    <a16:rowId xmlns:a16="http://schemas.microsoft.com/office/drawing/2014/main" val="10000"/>
                  </a:ext>
                </a:extLst>
              </a:tr>
              <a:tr h="7626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Character diversity of Xinhua-based transliterations</a:t>
                      </a:r>
                      <a:endParaRPr lang="ru-RU" sz="2000" dirty="0"/>
                    </a:p>
                    <a:p>
                      <a:pPr algn="ctr"/>
                      <a:endParaRPr lang="ru-RU" sz="2000" b="1" dirty="0">
                        <a:solidFill>
                          <a:schemeClr val="tx1">
                            <a:lumMod val="95000"/>
                            <a:lumOff val="5000"/>
                          </a:schemeClr>
                        </a:solidFill>
                      </a:endParaRPr>
                    </a:p>
                  </a:txBody>
                  <a:tcPr anchor="ctr"/>
                </a:tc>
                <a:tc>
                  <a:txBody>
                    <a:bodyPr/>
                    <a:lstStyle/>
                    <a:p>
                      <a:pPr algn="ctr"/>
                      <a:r>
                        <a:rPr lang="en-US" sz="3200" dirty="0"/>
                        <a:t>168</a:t>
                      </a:r>
                      <a:endParaRPr lang="ru-RU" sz="3200" b="1" dirty="0">
                        <a:solidFill>
                          <a:schemeClr val="tx1">
                            <a:lumMod val="95000"/>
                            <a:lumOff val="5000"/>
                          </a:schemeClr>
                        </a:solidFill>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4258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2C0725E5-5939-42B1-BE6D-700D2941A4BA}"/>
              </a:ext>
            </a:extLst>
          </p:cNvPr>
          <p:cNvSpPr>
            <a:spLocks noGrp="1"/>
          </p:cNvSpPr>
          <p:nvPr>
            <p:ph type="sldNum" sz="quarter" idx="12"/>
          </p:nvPr>
        </p:nvSpPr>
        <p:spPr/>
        <p:txBody>
          <a:bodyPr/>
          <a:lstStyle/>
          <a:p>
            <a:fld id="{D908B4C2-66BF-493E-A4A2-20618A00625B}" type="slidenum">
              <a:rPr lang="ru-RU" smtClean="0"/>
              <a:t>7</a:t>
            </a:fld>
            <a:endParaRPr lang="ru-RU"/>
          </a:p>
        </p:txBody>
      </p:sp>
      <p:graphicFrame>
        <p:nvGraphicFramePr>
          <p:cNvPr id="5" name="Схема 4">
            <a:extLst>
              <a:ext uri="{FF2B5EF4-FFF2-40B4-BE49-F238E27FC236}">
                <a16:creationId xmlns:a16="http://schemas.microsoft.com/office/drawing/2014/main" id="{95BDF126-B67F-4293-9B22-0E5FFAA6ABA5}"/>
              </a:ext>
            </a:extLst>
          </p:cNvPr>
          <p:cNvGraphicFramePr/>
          <p:nvPr>
            <p:extLst>
              <p:ext uri="{D42A27DB-BD31-4B8C-83A1-F6EECF244321}">
                <p14:modId xmlns:p14="http://schemas.microsoft.com/office/powerpoint/2010/main" val="1018638605"/>
              </p:ext>
            </p:extLst>
          </p:nvPr>
        </p:nvGraphicFramePr>
        <p:xfrm>
          <a:off x="2032000" y="964692"/>
          <a:ext cx="8128000" cy="5173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430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Our Tasks</a:t>
            </a:r>
            <a:endParaRPr lang="ru-RU" sz="2400" dirty="0">
              <a:solidFill>
                <a:schemeClr val="tx1"/>
              </a:solidFill>
            </a:endParaRPr>
          </a:p>
        </p:txBody>
      </p:sp>
      <p:sp>
        <p:nvSpPr>
          <p:cNvPr id="11" name="Rectangle 10">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5414211" y="274321"/>
            <a:ext cx="6581273" cy="5849754"/>
          </a:xfrm>
        </p:spPr>
        <p:txBody>
          <a:bodyPr anchor="ctr">
            <a:normAutofit fontScale="92500"/>
          </a:bodyPr>
          <a:lstStyle/>
          <a:p>
            <a:pPr marL="0" indent="0">
              <a:buNone/>
            </a:pPr>
            <a:r>
              <a:rPr lang="en-US" sz="2400" dirty="0">
                <a:solidFill>
                  <a:schemeClr val="bg1"/>
                </a:solidFill>
              </a:rPr>
              <a:t>1. To check whether the transliteration trends of English and German are applicable to the Russian loanwords</a:t>
            </a:r>
          </a:p>
          <a:p>
            <a:pPr lvl="1"/>
            <a:r>
              <a:rPr lang="en-US" sz="2000" dirty="0">
                <a:solidFill>
                  <a:schemeClr val="bg1"/>
                </a:solidFill>
              </a:rPr>
              <a:t>Case study: to check whether there is influence of a Chinese-Russian pidgin on the current Russian loanwords’ adaptation</a:t>
            </a:r>
            <a:br>
              <a:rPr lang="ru-RU" sz="2000" dirty="0">
                <a:solidFill>
                  <a:schemeClr val="bg1"/>
                </a:solidFill>
              </a:rPr>
            </a:br>
            <a:endParaRPr lang="en-US" sz="2000" dirty="0">
              <a:solidFill>
                <a:schemeClr val="bg1"/>
              </a:solidFill>
            </a:endParaRPr>
          </a:p>
          <a:p>
            <a:pPr marL="0" indent="0">
              <a:buNone/>
            </a:pPr>
            <a:r>
              <a:rPr lang="en-US" sz="2400" dirty="0">
                <a:solidFill>
                  <a:schemeClr val="bg1"/>
                </a:solidFill>
              </a:rPr>
              <a:t>2. To compare the prescribed transliteration rules (Xinhua) to the real data (</a:t>
            </a:r>
            <a:r>
              <a:rPr lang="en-US" sz="2400" dirty="0" err="1">
                <a:solidFill>
                  <a:schemeClr val="bg1"/>
                </a:solidFill>
              </a:rPr>
              <a:t>Wikidata</a:t>
            </a:r>
            <a:r>
              <a:rPr lang="en-US" sz="2400" dirty="0">
                <a:solidFill>
                  <a:schemeClr val="bg1"/>
                </a:solidFill>
              </a:rPr>
              <a:t>, dictionaries)</a:t>
            </a:r>
            <a:endParaRPr lang="ru-RU" sz="2400" dirty="0">
              <a:solidFill>
                <a:schemeClr val="bg1"/>
              </a:solidFill>
            </a:endParaRPr>
          </a:p>
          <a:p>
            <a:pPr marL="0" indent="0">
              <a:buNone/>
            </a:pPr>
            <a:endParaRPr lang="en-US" sz="2400" dirty="0">
              <a:solidFill>
                <a:schemeClr val="bg1"/>
              </a:solidFill>
            </a:endParaRPr>
          </a:p>
          <a:p>
            <a:pPr marL="0" indent="0">
              <a:buNone/>
            </a:pPr>
            <a:r>
              <a:rPr lang="en-US" sz="2400" dirty="0">
                <a:solidFill>
                  <a:schemeClr val="bg1"/>
                </a:solidFill>
              </a:rPr>
              <a:t>3. To analyze the cases of the partial semantic translation of the Named Entities (</a:t>
            </a:r>
            <a:r>
              <a:rPr lang="en-US" sz="2400" dirty="0" err="1">
                <a:solidFill>
                  <a:schemeClr val="bg1"/>
                </a:solidFill>
              </a:rPr>
              <a:t>Wikidata</a:t>
            </a:r>
            <a:r>
              <a:rPr lang="en-US" sz="2400" dirty="0">
                <a:solidFill>
                  <a:schemeClr val="bg1"/>
                </a:solidFill>
              </a:rPr>
              <a:t>, dictionaries)</a:t>
            </a:r>
            <a:endParaRPr lang="ru-RU" sz="2400" dirty="0">
              <a:solidFill>
                <a:schemeClr val="bg1"/>
              </a:solidFill>
            </a:endParaRPr>
          </a:p>
          <a:p>
            <a:pPr marL="0" indent="0">
              <a:buNone/>
            </a:pPr>
            <a:endParaRPr lang="en-US" sz="2400" dirty="0">
              <a:solidFill>
                <a:schemeClr val="bg1"/>
              </a:solidFill>
            </a:endParaRPr>
          </a:p>
          <a:p>
            <a:pPr marL="0" indent="0">
              <a:buNone/>
            </a:pPr>
            <a:r>
              <a:rPr lang="en-US" sz="2400" dirty="0">
                <a:solidFill>
                  <a:schemeClr val="bg1"/>
                </a:solidFill>
              </a:rPr>
              <a:t>4. To </a:t>
            </a:r>
            <a:r>
              <a:rPr lang="cs-CZ" sz="2400" dirty="0">
                <a:solidFill>
                  <a:schemeClr val="bg1"/>
                </a:solidFill>
              </a:rPr>
              <a:t>compare the most frequent N</a:t>
            </a:r>
            <a:r>
              <a:rPr lang="en-US" sz="2400" dirty="0">
                <a:solidFill>
                  <a:schemeClr val="bg1"/>
                </a:solidFill>
              </a:rPr>
              <a:t>-grams in the Russian NE, Chinese NE and the reference corpus (</a:t>
            </a:r>
            <a:r>
              <a:rPr lang="en-US" sz="2400" dirty="0" err="1">
                <a:solidFill>
                  <a:schemeClr val="bg1"/>
                </a:solidFill>
              </a:rPr>
              <a:t>Wikidata</a:t>
            </a:r>
            <a:r>
              <a:rPr lang="en-US" sz="2400" dirty="0">
                <a:solidFill>
                  <a:schemeClr val="bg1"/>
                </a:solidFill>
              </a:rPr>
              <a:t>)</a:t>
            </a:r>
            <a:endParaRPr lang="ru-RU" sz="2400" dirty="0">
              <a:solidFill>
                <a:schemeClr val="bg1"/>
              </a:solidFill>
            </a:endParaRPr>
          </a:p>
        </p:txBody>
      </p:sp>
      <p:sp>
        <p:nvSpPr>
          <p:cNvPr id="6" name="Номер слайда 5">
            <a:extLst>
              <a:ext uri="{FF2B5EF4-FFF2-40B4-BE49-F238E27FC236}">
                <a16:creationId xmlns:a16="http://schemas.microsoft.com/office/drawing/2014/main" id="{78FFE353-1DC0-429C-B32C-574C8B9E8C5B}"/>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908B4C2-66BF-493E-A4A2-20618A00625B}" type="slidenum">
              <a:rPr lang="ru-RU" smtClean="0"/>
              <a:pPr>
                <a:lnSpc>
                  <a:spcPct val="90000"/>
                </a:lnSpc>
                <a:spcAft>
                  <a:spcPts val="600"/>
                </a:spcAft>
              </a:pPr>
              <a:t>8</a:t>
            </a:fld>
            <a:endParaRPr lang="ru-RU"/>
          </a:p>
        </p:txBody>
      </p:sp>
    </p:spTree>
    <p:extLst>
      <p:ext uri="{BB962C8B-B14F-4D97-AF65-F5344CB8AC3E}">
        <p14:creationId xmlns:p14="http://schemas.microsoft.com/office/powerpoint/2010/main" val="28743067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2D27238-6BDB-4876-9E29-DA9B8190DD4C}"/>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3100"/>
              <a:t>1. Phonetic Adaptation of the Russian Words in Chinese: the OT Approach</a:t>
            </a:r>
          </a:p>
        </p:txBody>
      </p:sp>
      <p:sp>
        <p:nvSpPr>
          <p:cNvPr id="8" name="Номер слайда 7">
            <a:extLst>
              <a:ext uri="{FF2B5EF4-FFF2-40B4-BE49-F238E27FC236}">
                <a16:creationId xmlns:a16="http://schemas.microsoft.com/office/drawing/2014/main" id="{4321E341-0F3F-44F0-86EF-0545B178A53A}"/>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908B4C2-66BF-493E-A4A2-20618A00625B}"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3259274370"/>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2123</Words>
  <Application>Microsoft Office PowerPoint</Application>
  <PresentationFormat>Широкоэкранный</PresentationFormat>
  <Paragraphs>415</Paragraphs>
  <Slides>61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61</vt:i4>
      </vt:variant>
    </vt:vector>
  </HeadingPairs>
  <TitlesOfParts>
    <vt:vector size="66" baseType="lpstr">
      <vt:lpstr>Arial</vt:lpstr>
      <vt:lpstr>Calibri</vt:lpstr>
      <vt:lpstr>Corbel</vt:lpstr>
      <vt:lpstr>Gill Sans MT</vt:lpstr>
      <vt:lpstr>Посылка</vt:lpstr>
      <vt:lpstr>Statistical Approach for Recognition and Detection of Phonetic Borrowings in Chinese (Case Study of the Russian Proper Names)</vt:lpstr>
      <vt:lpstr>Object: Is It Important?..</vt:lpstr>
      <vt:lpstr>Object: It Is Important!</vt:lpstr>
      <vt:lpstr>Object</vt:lpstr>
      <vt:lpstr>Problems: Phonetic Aspect</vt:lpstr>
      <vt:lpstr>Problems: Graphical Aspect</vt:lpstr>
      <vt:lpstr>Презентация PowerPoint</vt:lpstr>
      <vt:lpstr>Our Tasks</vt:lpstr>
      <vt:lpstr>1. Phonetic Adaptation of the Russian Words in Chinese: the OT Approach</vt:lpstr>
      <vt:lpstr>Phonetic Adaptation of the Russian Words in Chinese: the OT Approach</vt:lpstr>
      <vt:lpstr>Презентация PowerPoint</vt:lpstr>
      <vt:lpstr>Презентация PowerPoint</vt:lpstr>
      <vt:lpstr>Case Study: Chinese-Russian Pidgin</vt:lpstr>
      <vt:lpstr>Case Study: Chinese-Russian Pidgin</vt:lpstr>
      <vt:lpstr>Case Study: Chinese-Russian Pidgin</vt:lpstr>
      <vt:lpstr>Case Study: Hypothesis</vt:lpstr>
      <vt:lpstr>Case Study: Results</vt:lpstr>
      <vt:lpstr>Презентация PowerPoint</vt:lpstr>
      <vt:lpstr>2. Prescriptions and Use</vt:lpstr>
      <vt:lpstr>Xinhua prescriptions</vt:lpstr>
      <vt:lpstr>Xinhua Algorithm</vt:lpstr>
      <vt:lpstr>Algorithm Application</vt:lpstr>
      <vt:lpstr>Data: Wikipedia Objects</vt:lpstr>
      <vt:lpstr>Source: Wikidata</vt:lpstr>
      <vt:lpstr>Презентация PowerPoint</vt:lpstr>
      <vt:lpstr>Dataset</vt:lpstr>
      <vt:lpstr>Dataset: Overview</vt:lpstr>
      <vt:lpstr>Презентация PowerPoint</vt:lpstr>
      <vt:lpstr>Презентация PowerPoint</vt:lpstr>
      <vt:lpstr>Dataset: Results</vt:lpstr>
      <vt:lpstr>3. Semantic Elements in Transliteration</vt:lpstr>
      <vt:lpstr>Classifiers: Overview</vt:lpstr>
      <vt:lpstr>Classifiers: Frequency</vt:lpstr>
      <vt:lpstr>Irresistible Compulsion to Semantic Elements</vt:lpstr>
      <vt:lpstr>Partial Semantic Translation</vt:lpstr>
      <vt:lpstr>Partial Semantic Translation:  “Spatial” Adjectives</vt:lpstr>
      <vt:lpstr>Partial Semantic Translation: Other Adjectives</vt:lpstr>
      <vt:lpstr>Partial Semantic Translation: Affixes</vt:lpstr>
      <vt:lpstr>4. N-gram Frequency</vt:lpstr>
      <vt:lpstr>Bigrams</vt:lpstr>
      <vt:lpstr>3-Grams</vt:lpstr>
      <vt:lpstr>Results</vt:lpstr>
      <vt:lpstr>Future Perspectives</vt:lpstr>
      <vt:lpstr>Презентация PowerPoint</vt:lpstr>
      <vt:lpstr>Additional Materials</vt:lpstr>
      <vt:lpstr>Problems: all over Russia</vt:lpstr>
      <vt:lpstr>Phonetic Adaptation of the Russian Words in Chinese: the OT Approach</vt:lpstr>
      <vt:lpstr>Case Study: Material</vt:lpstr>
      <vt:lpstr>Levenstein Distance for Ukrainian Settlements</vt:lpstr>
      <vt:lpstr>Dataset: Overview</vt:lpstr>
      <vt:lpstr>Dataset: Study</vt:lpstr>
      <vt:lpstr>Dataset: Distribution by Type</vt:lpstr>
      <vt:lpstr>Dataset: Study</vt:lpstr>
      <vt:lpstr>Dataset: Study</vt:lpstr>
      <vt:lpstr>Classifiers: Absolute Numbers</vt:lpstr>
      <vt:lpstr>Total Semantic Translations</vt:lpstr>
      <vt:lpstr>N-grams: Chinese Wikidata 3-grams</vt:lpstr>
      <vt:lpstr>N-grams: Russian Wikidata 4-grams</vt:lpstr>
      <vt:lpstr>Algorithm Application: Part 1</vt:lpstr>
      <vt:lpstr>Algorithm Application: Part 1</vt:lpstr>
      <vt:lpstr>Algorithm Application: Part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Approach for Recognition and Detection of Phonetic Borrowings in Chinese (Case Study of the Russian Proper Names)</dc:title>
  <dc:creator>Alexandra Smirnova</dc:creator>
  <cp:lastModifiedBy>Cyril Semenow</cp:lastModifiedBy>
  <cp:revision>19</cp:revision>
  <dcterms:created xsi:type="dcterms:W3CDTF">2019-05-10T15:41:13Z</dcterms:created>
  <dcterms:modified xsi:type="dcterms:W3CDTF">2019-05-22T21:54:17Z</dcterms:modified>
</cp:coreProperties>
</file>