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16" r:id="rId6"/>
    <p:sldId id="293" r:id="rId7"/>
    <p:sldId id="319" r:id="rId8"/>
    <p:sldId id="320" r:id="rId9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5" autoAdjust="0"/>
  </p:normalViewPr>
  <p:slideViewPr>
    <p:cSldViewPr>
      <p:cViewPr>
        <p:scale>
          <a:sx n="83" d="100"/>
          <a:sy n="83" d="100"/>
        </p:scale>
        <p:origin x="222" y="-1290"/>
      </p:cViewPr>
      <p:guideLst>
        <p:guide orient="horz" pos="1579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5E41-DC67-4C41-B662-A4FF56AF8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1D22-0C37-4AE8-AAA6-EF65D257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-28575" y="0"/>
            <a:ext cx="4171950" cy="5143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8575" y="-6531"/>
            <a:ext cx="4781005" cy="515003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095332" y="0"/>
            <a:ext cx="4048669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8" y="1500187"/>
            <a:ext cx="5380262" cy="137256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4" y="2960853"/>
            <a:ext cx="5380262" cy="44338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F5F5F"/>
                </a:solidFill>
              </a:defRPr>
            </a:lvl1pPr>
            <a:lvl2pPr marL="144780" indent="0" algn="ctr">
              <a:buNone/>
              <a:defRPr sz="600"/>
            </a:lvl2pPr>
            <a:lvl3pPr marL="289560" indent="0" algn="ctr">
              <a:buNone/>
              <a:defRPr sz="600"/>
            </a:lvl3pPr>
            <a:lvl4pPr marL="433705" indent="0" algn="ctr">
              <a:buNone/>
              <a:defRPr sz="500"/>
            </a:lvl4pPr>
            <a:lvl5pPr marL="578485" indent="0" algn="ctr">
              <a:buNone/>
              <a:defRPr sz="500"/>
            </a:lvl5pPr>
            <a:lvl6pPr marL="723265" indent="0" algn="ctr">
              <a:buNone/>
              <a:defRPr sz="500"/>
            </a:lvl6pPr>
            <a:lvl7pPr marL="868045" indent="0" algn="ctr">
              <a:buNone/>
              <a:defRPr sz="500"/>
            </a:lvl7pPr>
            <a:lvl8pPr marL="1012825" indent="0" algn="ctr">
              <a:buNone/>
              <a:defRPr sz="500"/>
            </a:lvl8pPr>
            <a:lvl9pPr marL="1157605" indent="0" algn="ctr">
              <a:buNone/>
              <a:defRPr sz="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AE9-A0B1-4DD8-966A-8988A2E7F3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01A8-666C-47D9-8F1E-E4C085229CB2}" type="slidenum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572250" y="4881569"/>
            <a:ext cx="2057400" cy="273844"/>
          </a:xfrm>
          <a:prstGeom prst="rect">
            <a:avLst/>
          </a:prstGeom>
        </p:spPr>
        <p:txBody>
          <a:bodyPr vert="horz" lIns="28932" tIns="14467" rIns="28932" bIns="14467" rtlCol="0" anchor="ctr"/>
          <a:lstStyle>
            <a:defPPr>
              <a:defRPr lang="zh-CN"/>
            </a:defPPr>
            <a:lvl1pPr marL="0" algn="r" defTabSz="1218565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906490-237C-474C-BA2E-D98840BC1F8F}" type="slidenum">
              <a:rPr lang="zh-CN" altLang="en-US" sz="400" smtClean="0"/>
            </a:fld>
            <a:endParaRPr lang="zh-CN" altLang="en-US" sz="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157734"/>
            <a:ext cx="555498" cy="384048"/>
            <a:chOff x="0" y="192024"/>
            <a:chExt cx="740664" cy="512064"/>
          </a:xfrm>
        </p:grpSpPr>
        <p:sp>
          <p:nvSpPr>
            <p:cNvPr id="8" name="矩形 7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69498"/>
            <a:ext cx="8139644" cy="49339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80312" y="48039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 flipH="1">
            <a:off x="-28575" y="0"/>
            <a:ext cx="3757613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8575" y="0"/>
            <a:ext cx="4407694" cy="515003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63" y="1078706"/>
            <a:ext cx="8010253" cy="37671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9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C596D5A-DC2E-4AAE-A2AB-3C5FBCA6A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9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C782B1-88CD-4A03-981A-E05FB4213BA5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63" y="189650"/>
            <a:ext cx="8010253" cy="56759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88925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03835" indent="-203835" algn="l" defTabSz="288925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SzPct val="60000"/>
        <a:buFont typeface="Wingdings" panose="05000000000000000000" pitchFamily="2" charset="2"/>
        <a:buChar char="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03835" indent="-203835" algn="l" defTabSz="288925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50609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65087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79565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521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9360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478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956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37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48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326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804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76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tags" Target="../tags/tag36.xml"/><Relationship Id="rId7" Type="http://schemas.openxmlformats.org/officeDocument/2006/relationships/image" Target="../media/image5.jpeg"/><Relationship Id="rId6" Type="http://schemas.openxmlformats.org/officeDocument/2006/relationships/tags" Target="../tags/tag35.xml"/><Relationship Id="rId5" Type="http://schemas.microsoft.com/office/2007/relationships/hdphoto" Target="../media/image4.wdp"/><Relationship Id="rId4" Type="http://schemas.openxmlformats.org/officeDocument/2006/relationships/image" Target="../media/image3.jpe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79606" y="2466041"/>
            <a:ext cx="50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73826" y="3322856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9100" y="775970"/>
            <a:ext cx="4150360" cy="591820"/>
          </a:xfrm>
        </p:spPr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毕业论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文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开题报告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70437" y="2932657"/>
            <a:ext cx="3235388" cy="339455"/>
          </a:xfrm>
        </p:spPr>
        <p:txBody>
          <a:bodyPr anchor="ctr">
            <a:normAutofit fontScale="87500"/>
          </a:bodyPr>
          <a:lstStyle/>
          <a:p>
            <a:r>
              <a:rPr lang="zh-CN" altLang="en-US" dirty="0">
                <a:cs typeface="+mn-ea"/>
                <a:sym typeface="+mn-lt"/>
              </a:rPr>
              <a:t>许昌学院 物联网工程 </a:t>
            </a:r>
            <a:r>
              <a:rPr lang="en-US" altLang="zh-CN" dirty="0">
                <a:cs typeface="+mn-ea"/>
                <a:sym typeface="+mn-lt"/>
              </a:rPr>
              <a:t>17</a:t>
            </a:r>
            <a:r>
              <a:rPr lang="zh-CN" altLang="en-US" dirty="0">
                <a:cs typeface="+mn-ea"/>
                <a:sym typeface="+mn-lt"/>
              </a:rPr>
              <a:t>级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班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3070" y="3388995"/>
            <a:ext cx="170561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cs typeface="+mn-ea"/>
                <a:sym typeface="+mn-lt"/>
              </a:rPr>
              <a:t>答辩人</a:t>
            </a:r>
            <a:r>
              <a:rPr lang="zh-CN" altLang="en-US" sz="1400" dirty="0" smtClean="0">
                <a:cs typeface="+mn-ea"/>
                <a:sym typeface="+mn-lt"/>
              </a:rPr>
              <a:t>：马豪勇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8298" y="3389243"/>
            <a:ext cx="151216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cs typeface="+mn-ea"/>
                <a:sym typeface="+mn-lt"/>
              </a:rPr>
              <a:t>导师</a:t>
            </a:r>
            <a:r>
              <a:rPr lang="zh-CN" altLang="en-US" sz="1400" dirty="0" smtClean="0">
                <a:cs typeface="+mn-ea"/>
                <a:sym typeface="+mn-lt"/>
              </a:rPr>
              <a:t>：张向群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00" y="170180"/>
            <a:ext cx="1008380" cy="1008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69545"/>
            <a:ext cx="1009015" cy="10090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7000" y="2067560"/>
            <a:ext cx="628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基于</a:t>
            </a:r>
            <a:r>
              <a:rPr lang="en-US" altLang="zh-CN" sz="2000" b="1"/>
              <a:t>SLAM</a:t>
            </a:r>
            <a:r>
              <a:rPr lang="zh-CN" altLang="en-US" sz="2000" b="1"/>
              <a:t>激光雷达</a:t>
            </a:r>
            <a:r>
              <a:rPr lang="zh-CN" altLang="en-US" sz="2000" b="1"/>
              <a:t>的智能送餐机器人及智慧餐厅系统</a:t>
            </a:r>
            <a:endParaRPr lang="zh-CN" altLang="en-US" sz="2000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21439215">
            <a:off x="2082588" y="2068796"/>
            <a:ext cx="1247173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40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" name="MH_Other_2"/>
          <p:cNvCxnSpPr>
            <a:stCxn id="5" idx="3"/>
          </p:cNvCxnSpPr>
          <p:nvPr>
            <p:custDataLst>
              <p:tags r:id="rId2"/>
            </p:custDataLst>
          </p:nvPr>
        </p:nvCxnSpPr>
        <p:spPr>
          <a:xfrm flipV="1">
            <a:off x="3329126" y="2589883"/>
            <a:ext cx="1087031" cy="4256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rot="183635">
            <a:off x="1770390" y="942394"/>
            <a:ext cx="1248791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3030503" y="1413383"/>
            <a:ext cx="13636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5"/>
          <p:cNvSpPr/>
          <p:nvPr>
            <p:custDataLst>
              <p:tags r:id="rId5"/>
            </p:custDataLst>
          </p:nvPr>
        </p:nvSpPr>
        <p:spPr>
          <a:xfrm>
            <a:off x="950263" y="1436081"/>
            <a:ext cx="983504" cy="1774722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Text_2"/>
          <p:cNvSpPr txBox="1"/>
          <p:nvPr>
            <p:custDataLst>
              <p:tags r:id="rId6"/>
            </p:custDataLst>
          </p:nvPr>
        </p:nvSpPr>
        <p:spPr>
          <a:xfrm>
            <a:off x="4551052" y="1277464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indent="266700" fontAlgn="auto">
              <a:lnSpc>
                <a:spcPct val="12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103538627"/>
                </a:ext>
              </a:extLst>
            </a:pP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现实的社会中，一些餐厅的点餐大多停留菜单运作的水平上，人们使用传统人工的方式进行点餐，存在很多缺点，如：效率低、易出错，客人查找慢，服务员等待时间过长等问题。</a:t>
            </a:r>
            <a:endParaRPr lang="zh-CN" altLang="en-US" sz="10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MH_SubTitle_2"/>
          <p:cNvSpPr txBox="1"/>
          <p:nvPr>
            <p:custDataLst>
              <p:tags r:id="rId7"/>
            </p:custDataLst>
          </p:nvPr>
        </p:nvSpPr>
        <p:spPr>
          <a:xfrm>
            <a:off x="4551052" y="893012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效率低、易出错</a:t>
            </a:r>
            <a:endParaRPr lang="zh-CN" altLang="en-US" sz="1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59" name="MH_PageTitle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SubTitle_2"/>
          <p:cNvSpPr txBox="1"/>
          <p:nvPr>
            <p:custDataLst>
              <p:tags r:id="rId9"/>
            </p:custDataLst>
          </p:nvPr>
        </p:nvSpPr>
        <p:spPr>
          <a:xfrm>
            <a:off x="4536591" y="2205990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高峰期、任务重</a:t>
            </a:r>
            <a:endParaRPr lang="zh-CN" altLang="en-US" sz="1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Text_2"/>
          <p:cNvSpPr txBox="1"/>
          <p:nvPr>
            <p:custDataLst>
              <p:tags r:id="rId10"/>
            </p:custDataLst>
          </p:nvPr>
        </p:nvSpPr>
        <p:spPr>
          <a:xfrm>
            <a:off x="4528435" y="2622776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indent="266700" fontAlgn="auto">
              <a:lnSpc>
                <a:spcPct val="12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103538627"/>
                </a:ext>
              </a:extLst>
            </a:pP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在就餐高峰期,客人秩序混乱无法保证就餐顺序,加之餐厅工作人员工作量加大,无法保证为客人提供优质的服务质量,因而就餐环境与质量受到严重影响。</a:t>
            </a:r>
            <a:endParaRPr lang="zh-CN" altLang="en-US" sz="10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" name="MH_Other_3"/>
          <p:cNvSpPr/>
          <p:nvPr>
            <p:custDataLst>
              <p:tags r:id="rId11"/>
            </p:custDataLst>
          </p:nvPr>
        </p:nvSpPr>
        <p:spPr>
          <a:xfrm rot="183635">
            <a:off x="1770390" y="3051864"/>
            <a:ext cx="1248791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MH_Other_4"/>
          <p:cNvCxnSpPr/>
          <p:nvPr>
            <p:custDataLst>
              <p:tags r:id="rId12"/>
            </p:custDataLst>
          </p:nvPr>
        </p:nvCxnSpPr>
        <p:spPr>
          <a:xfrm>
            <a:off x="3030503" y="3684143"/>
            <a:ext cx="13636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SubTitle_2"/>
          <p:cNvSpPr txBox="1"/>
          <p:nvPr>
            <p:custDataLst>
              <p:tags r:id="rId13"/>
            </p:custDataLst>
          </p:nvPr>
        </p:nvSpPr>
        <p:spPr>
          <a:xfrm>
            <a:off x="4551196" y="3402965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容易交叉感染</a:t>
            </a:r>
            <a:endParaRPr lang="zh-CN" altLang="en-US" sz="1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MH_Text_2"/>
          <p:cNvSpPr txBox="1"/>
          <p:nvPr>
            <p:custDataLst>
              <p:tags r:id="rId14"/>
            </p:custDataLst>
          </p:nvPr>
        </p:nvSpPr>
        <p:spPr>
          <a:xfrm>
            <a:off x="4543040" y="3819751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indent="266700" fontAlgn="auto">
              <a:lnSpc>
                <a:spcPct val="12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103538627"/>
                </a:ext>
              </a:extLst>
            </a:pP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新冠肺炎这场突如其来的危机，餐饮行业遭遇了销售难题，餐厅内服务员频繁与顾客接触，传菜过程中可能造成接触传染，万一有人在店内感染，后果不堪设想。</a:t>
            </a:r>
            <a:endParaRPr lang="zh-CN" altLang="en-US" sz="105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custDataLst>
      <p:tags r:id="rId15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3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8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8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22" grpId="0" bldLvl="0" animBg="1"/>
      <p:bldP spid="13" grpId="0"/>
      <p:bldP spid="12" grpId="0"/>
      <p:bldP spid="15" grpId="0"/>
      <p:bldP spid="16" grpId="0"/>
      <p:bldP spid="2" grpId="0" bldLvl="0" animBg="1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21439215">
            <a:off x="2107353" y="2111341"/>
            <a:ext cx="1247173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40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" name="MH_Other_2"/>
          <p:cNvCxnSpPr>
            <a:stCxn id="5" idx="3"/>
          </p:cNvCxnSpPr>
          <p:nvPr>
            <p:custDataLst>
              <p:tags r:id="rId2"/>
            </p:custDataLst>
          </p:nvPr>
        </p:nvCxnSpPr>
        <p:spPr>
          <a:xfrm flipV="1">
            <a:off x="3353891" y="2632428"/>
            <a:ext cx="1087031" cy="4256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rot="183635">
            <a:off x="1795155" y="984939"/>
            <a:ext cx="1248791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3055268" y="1455928"/>
            <a:ext cx="13636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5"/>
          <p:cNvSpPr/>
          <p:nvPr>
            <p:custDataLst>
              <p:tags r:id="rId5"/>
            </p:custDataLst>
          </p:nvPr>
        </p:nvSpPr>
        <p:spPr>
          <a:xfrm>
            <a:off x="975028" y="1478626"/>
            <a:ext cx="983504" cy="1774722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Text_2"/>
          <p:cNvSpPr txBox="1"/>
          <p:nvPr>
            <p:custDataLst>
              <p:tags r:id="rId6"/>
            </p:custDataLst>
          </p:nvPr>
        </p:nvSpPr>
        <p:spPr>
          <a:xfrm>
            <a:off x="4575817" y="1320009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indent="266700" fontAlgn="auto">
              <a:lnSpc>
                <a:spcPct val="12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103538627"/>
                </a:ext>
              </a:extLst>
            </a:pP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使用该智慧餐厅系统能将餐饮公司业务管理和服务管理信息化，使公司实现计算机管理。方便,安全可靠。可随时掌握餐厅里饭桌的使用状况，客人点单等情况。同时提高工作质量。</a:t>
            </a:r>
            <a:endParaRPr lang="zh-CN" altLang="en-US" sz="10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MH_SubTitle_2"/>
          <p:cNvSpPr txBox="1"/>
          <p:nvPr>
            <p:custDataLst>
              <p:tags r:id="rId7"/>
            </p:custDataLst>
          </p:nvPr>
        </p:nvSpPr>
        <p:spPr>
          <a:xfrm>
            <a:off x="4575817" y="935557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信息化、方便及时</a:t>
            </a:r>
            <a:endParaRPr lang="zh-CN" altLang="en-US" sz="1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59" name="MH_PageTitle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选题意义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SubTitle_2"/>
          <p:cNvSpPr txBox="1"/>
          <p:nvPr>
            <p:custDataLst>
              <p:tags r:id="rId9"/>
            </p:custDataLst>
          </p:nvPr>
        </p:nvSpPr>
        <p:spPr>
          <a:xfrm>
            <a:off x="4567706" y="2163445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高效化、节省人力</a:t>
            </a:r>
            <a:endParaRPr lang="zh-CN" altLang="en-US" sz="1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Text_2"/>
          <p:cNvSpPr txBox="1"/>
          <p:nvPr>
            <p:custDataLst>
              <p:tags r:id="rId10"/>
            </p:custDataLst>
          </p:nvPr>
        </p:nvSpPr>
        <p:spPr>
          <a:xfrm>
            <a:off x="4567805" y="2569436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indent="266700" fontAlgn="auto">
              <a:lnSpc>
                <a:spcPct val="12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103538627"/>
                </a:ext>
              </a:extLst>
            </a:pP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据普渡云数据表明，机器人一天送餐300- 400 盘，而普通服务员每日送餐约 200 盘， 1 台机器人工作效率已与1.5- 2 名服务员相当。</a:t>
            </a:r>
            <a:endParaRPr lang="zh-CN" altLang="en-US" sz="10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" name="MH_Other_3"/>
          <p:cNvSpPr/>
          <p:nvPr>
            <p:custDataLst>
              <p:tags r:id="rId11"/>
            </p:custDataLst>
          </p:nvPr>
        </p:nvSpPr>
        <p:spPr>
          <a:xfrm rot="183635">
            <a:off x="1795155" y="3071549"/>
            <a:ext cx="1248791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MH_Other_4"/>
          <p:cNvCxnSpPr/>
          <p:nvPr>
            <p:custDataLst>
              <p:tags r:id="rId12"/>
            </p:custDataLst>
          </p:nvPr>
        </p:nvCxnSpPr>
        <p:spPr>
          <a:xfrm>
            <a:off x="3055268" y="3741928"/>
            <a:ext cx="13636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SubTitle_2"/>
          <p:cNvSpPr txBox="1"/>
          <p:nvPr>
            <p:custDataLst>
              <p:tags r:id="rId13"/>
            </p:custDataLst>
          </p:nvPr>
        </p:nvSpPr>
        <p:spPr>
          <a:xfrm>
            <a:off x="4500396" y="3336290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无接触</a:t>
            </a:r>
            <a:r>
              <a:rPr lang="en-US" altLang="zh-CN" sz="1800" b="1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送餐</a:t>
            </a:r>
            <a:endParaRPr lang="zh-CN" altLang="en-US" sz="1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MH_Text_2"/>
          <p:cNvSpPr txBox="1"/>
          <p:nvPr>
            <p:custDataLst>
              <p:tags r:id="rId14"/>
            </p:custDataLst>
          </p:nvPr>
        </p:nvSpPr>
        <p:spPr>
          <a:xfrm>
            <a:off x="4567805" y="3753076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indent="266700" fontAlgn="auto">
              <a:lnSpc>
                <a:spcPct val="12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103538627"/>
                </a:ext>
              </a:extLst>
            </a:pP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结合</a:t>
            </a:r>
            <a:r>
              <a:rPr lang="en-US" altLang="zh-CN" sz="1050" dirty="0">
                <a:solidFill>
                  <a:prstClr val="black"/>
                </a:solidFill>
                <a:cs typeface="+mn-ea"/>
                <a:sym typeface="+mn-lt"/>
              </a:rPr>
              <a:t>2020</a:t>
            </a: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年新冠肺炎突如其来的危机，避免人传人的现象，为其复工阶段的餐饮运营环节提供安全、高效的“无接触”支持；具有重要价值和实际意义。 </a:t>
            </a:r>
            <a:endParaRPr lang="zh-CN" altLang="en-US" sz="105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custDataLst>
      <p:tags r:id="rId15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49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22" grpId="0" bldLvl="0" animBg="1"/>
      <p:bldP spid="13" grpId="0"/>
      <p:bldP spid="12" grpId="0"/>
      <p:bldP spid="15" grpId="0"/>
      <p:bldP spid="16" grpId="0"/>
      <p:bldP spid="2" grpId="0" bldLvl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608455"/>
            <a:ext cx="1422400" cy="996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7920" y="19697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智慧餐厅系统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54330" y="1544320"/>
            <a:ext cx="1510030" cy="1101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4960" y="1922145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客人手机</a:t>
            </a:r>
            <a:r>
              <a:rPr lang="en-US" altLang="zh-CN">
                <a:solidFill>
                  <a:srgbClr val="00B0F0"/>
                </a:solidFill>
              </a:rPr>
              <a:t>APP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18690" y="1400175"/>
            <a:ext cx="1458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桌号、人数</a:t>
            </a:r>
            <a:endParaRPr lang="zh-CN" altLang="en-US" sz="1400"/>
          </a:p>
          <a:p>
            <a:r>
              <a:rPr lang="zh-CN" altLang="en-US" sz="1400"/>
              <a:t>点餐等信息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219325" y="2290445"/>
            <a:ext cx="1458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一键呼叫服务员</a:t>
            </a:r>
            <a:endParaRPr lang="zh-CN" altLang="en-US" sz="1400"/>
          </a:p>
          <a:p>
            <a:r>
              <a:rPr lang="zh-CN" altLang="en-US" sz="1400"/>
              <a:t>一键结账支付</a:t>
            </a:r>
            <a:endParaRPr lang="zh-CN" altLang="en-US" sz="1400"/>
          </a:p>
        </p:txBody>
      </p:sp>
      <p:sp>
        <p:nvSpPr>
          <p:cNvPr id="23" name="椭圆 22"/>
          <p:cNvSpPr/>
          <p:nvPr/>
        </p:nvSpPr>
        <p:spPr>
          <a:xfrm>
            <a:off x="7214870" y="1590040"/>
            <a:ext cx="1460500" cy="100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67880" y="1921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室内环境监测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52440" y="1399540"/>
            <a:ext cx="1684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温湿度、烟雾火焰等检测</a:t>
            </a:r>
            <a:endParaRPr lang="zh-CN" altLang="en-US" sz="1400"/>
          </a:p>
        </p:txBody>
      </p:sp>
      <p:sp>
        <p:nvSpPr>
          <p:cNvPr id="27" name="左右箭头 26"/>
          <p:cNvSpPr/>
          <p:nvPr/>
        </p:nvSpPr>
        <p:spPr>
          <a:xfrm>
            <a:off x="5310505" y="1871980"/>
            <a:ext cx="1813560" cy="469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65470" y="2341245"/>
            <a:ext cx="1458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火险报警</a:t>
            </a:r>
            <a:endParaRPr lang="zh-CN" altLang="en-US" sz="1400"/>
          </a:p>
          <a:p>
            <a:r>
              <a:rPr lang="zh-CN" altLang="en-US" sz="1400"/>
              <a:t>灯光控制</a:t>
            </a:r>
            <a:endParaRPr lang="zh-CN" altLang="en-US" sz="1400"/>
          </a:p>
        </p:txBody>
      </p:sp>
      <p:sp>
        <p:nvSpPr>
          <p:cNvPr id="29" name="椭圆 28"/>
          <p:cNvSpPr/>
          <p:nvPr/>
        </p:nvSpPr>
        <p:spPr>
          <a:xfrm>
            <a:off x="3714115" y="3742690"/>
            <a:ext cx="1483360" cy="929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 rot="5400000">
            <a:off x="3927475" y="2973070"/>
            <a:ext cx="1057275" cy="4159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72853" y="40316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rgbClr val="00B0F0"/>
                </a:solidFill>
              </a:rPr>
              <a:t>送餐机器人</a:t>
            </a:r>
            <a:endParaRPr lang="zh-CN">
              <a:solidFill>
                <a:srgbClr val="00B0F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70425" y="2686050"/>
            <a:ext cx="428625" cy="1056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下达指令</a:t>
            </a:r>
            <a:endParaRPr lang="zh-CN" altLang="en-US" sz="1600"/>
          </a:p>
        </p:txBody>
      </p:sp>
      <p:sp>
        <p:nvSpPr>
          <p:cNvPr id="33" name="左右箭头 32"/>
          <p:cNvSpPr/>
          <p:nvPr/>
        </p:nvSpPr>
        <p:spPr>
          <a:xfrm>
            <a:off x="1943735" y="1870710"/>
            <a:ext cx="1733550" cy="469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54330" y="2812415"/>
            <a:ext cx="1458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Android studio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3555365" y="1348740"/>
            <a:ext cx="1696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python Flask</a:t>
            </a:r>
            <a:r>
              <a:rPr lang="zh-CN" altLang="en-US" sz="1400"/>
              <a:t>框架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7600315" y="2686050"/>
            <a:ext cx="880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树莓派</a:t>
            </a:r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355590" y="3954780"/>
            <a:ext cx="1458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树莓派</a:t>
            </a:r>
            <a:endParaRPr lang="zh-CN" altLang="en-US" sz="1400"/>
          </a:p>
          <a:p>
            <a:r>
              <a:rPr lang="en-US" altLang="zh-CN" sz="1400"/>
              <a:t>SLAM</a:t>
            </a:r>
            <a:r>
              <a:rPr lang="zh-CN" altLang="en-US" sz="1400"/>
              <a:t>激光雷达</a:t>
            </a:r>
            <a:endParaRPr lang="zh-CN" altLang="en-US" sz="1400"/>
          </a:p>
        </p:txBody>
      </p:sp>
      <p:sp>
        <p:nvSpPr>
          <p:cNvPr id="3" name="流程图: 可选过程 2"/>
          <p:cNvSpPr/>
          <p:nvPr/>
        </p:nvSpPr>
        <p:spPr>
          <a:xfrm>
            <a:off x="3572510" y="723265"/>
            <a:ext cx="1783080" cy="5918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72510" y="8350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页面展示与控制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59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103153"/>
            <a:ext cx="8139644" cy="493395"/>
          </a:xfrm>
        </p:spPr>
        <p:txBody>
          <a:bodyPr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整体框架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9675" y="3742690"/>
            <a:ext cx="1458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自主规划路线</a:t>
            </a:r>
            <a:endParaRPr lang="zh-CN" altLang="en-US" sz="1400"/>
          </a:p>
          <a:p>
            <a:r>
              <a:rPr lang="zh-CN" altLang="en-US" sz="1400"/>
              <a:t>到达指定位置</a:t>
            </a:r>
            <a:endParaRPr lang="zh-CN" altLang="en-US" sz="1400"/>
          </a:p>
          <a:p>
            <a:r>
              <a:rPr lang="zh-CN" altLang="en-US" sz="1400"/>
              <a:t>避障</a:t>
            </a:r>
            <a:endParaRPr lang="zh-CN" altLang="en-US" sz="1400"/>
          </a:p>
          <a:p>
            <a:r>
              <a:rPr lang="zh-CN" altLang="en-US" sz="1400"/>
              <a:t>自主返航</a:t>
            </a:r>
            <a:endParaRPr lang="zh-CN" altLang="en-US" sz="1400"/>
          </a:p>
        </p:txBody>
      </p:sp>
      <p:sp>
        <p:nvSpPr>
          <p:cNvPr id="6" name="流程图: 可选过程 5"/>
          <p:cNvSpPr/>
          <p:nvPr/>
        </p:nvSpPr>
        <p:spPr>
          <a:xfrm>
            <a:off x="7042785" y="396240"/>
            <a:ext cx="1325245" cy="4705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2785" y="4470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同一局域网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MH_Text_1"/>
          <p:cNvSpPr/>
          <p:nvPr>
            <p:custDataLst>
              <p:tags r:id="rId1"/>
            </p:custDataLst>
          </p:nvPr>
        </p:nvSpPr>
        <p:spPr>
          <a:xfrm>
            <a:off x="0" y="1673483"/>
            <a:ext cx="9144000" cy="2237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4000" tIns="108000" rIns="396000" anchor="ctr">
            <a:normAutofit/>
          </a:bodyPr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0" y="3955180"/>
            <a:ext cx="9144000" cy="110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MH_Picture_1"/>
          <p:cNvSpPr/>
          <p:nvPr>
            <p:custDataLst>
              <p:tags r:id="rId3"/>
            </p:custDataLst>
          </p:nvPr>
        </p:nvSpPr>
        <p:spPr>
          <a:xfrm>
            <a:off x="711200" y="112936"/>
            <a:ext cx="2160000" cy="2160000"/>
          </a:xfrm>
          <a:prstGeom prst="ellipse">
            <a:avLst/>
          </a:prstGeom>
          <a:blipFill dpi="0"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Picture_2"/>
          <p:cNvSpPr/>
          <p:nvPr>
            <p:custDataLst>
              <p:tags r:id="rId6"/>
            </p:custDataLst>
          </p:nvPr>
        </p:nvSpPr>
        <p:spPr>
          <a:xfrm>
            <a:off x="2903538" y="1709135"/>
            <a:ext cx="1764000" cy="1764000"/>
          </a:xfrm>
          <a:prstGeom prst="ellipse">
            <a:avLst/>
          </a:prstGeom>
          <a:blipFill dpi="0" rotWithShape="1">
            <a:blip r:embed="rId7" cstate="screen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Picture_3"/>
          <p:cNvSpPr/>
          <p:nvPr>
            <p:custDataLst>
              <p:tags r:id="rId8"/>
            </p:custDataLst>
          </p:nvPr>
        </p:nvSpPr>
        <p:spPr>
          <a:xfrm>
            <a:off x="1266825" y="2906689"/>
            <a:ext cx="1656000" cy="1656000"/>
          </a:xfrm>
          <a:prstGeom prst="ellipse">
            <a:avLst/>
          </a:prstGeom>
          <a:blipFill dpi="0" rotWithShape="1">
            <a:blip r:embed="rId9" cstate="screen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MH_Other_2"/>
          <p:cNvSpPr/>
          <p:nvPr>
            <p:custDataLst>
              <p:tags r:id="rId10"/>
            </p:custDataLst>
          </p:nvPr>
        </p:nvSpPr>
        <p:spPr>
          <a:xfrm>
            <a:off x="3048001" y="1219743"/>
            <a:ext cx="432000" cy="43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MH_Other_3"/>
          <p:cNvSpPr/>
          <p:nvPr>
            <p:custDataLst>
              <p:tags r:id="rId11"/>
            </p:custDataLst>
          </p:nvPr>
        </p:nvSpPr>
        <p:spPr>
          <a:xfrm>
            <a:off x="3090863" y="4039422"/>
            <a:ext cx="432000" cy="43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MH_Other_4"/>
          <p:cNvSpPr/>
          <p:nvPr>
            <p:custDataLst>
              <p:tags r:id="rId12"/>
            </p:custDataLst>
          </p:nvPr>
        </p:nvSpPr>
        <p:spPr>
          <a:xfrm>
            <a:off x="1160464" y="2566381"/>
            <a:ext cx="360000" cy="360000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SubTitle_1"/>
          <p:cNvSpPr txBox="1"/>
          <p:nvPr>
            <p:custDataLst>
              <p:tags r:id="rId13"/>
            </p:custDataLst>
          </p:nvPr>
        </p:nvSpPr>
        <p:spPr>
          <a:xfrm>
            <a:off x="4935538" y="905024"/>
            <a:ext cx="4005262" cy="508682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accent1"/>
                </a:solidFill>
                <a:cs typeface="+mn-ea"/>
                <a:sym typeface="+mn-lt"/>
              </a:rPr>
              <a:t>应用前景</a:t>
            </a:r>
            <a:endParaRPr lang="zh-CN" altLang="en-US" sz="3600" b="1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MH_Text_1"/>
          <p:cNvSpPr/>
          <p:nvPr>
            <p:custDataLst>
              <p:tags r:id="rId14"/>
            </p:custDataLst>
          </p:nvPr>
        </p:nvSpPr>
        <p:spPr>
          <a:xfrm>
            <a:off x="4932040" y="1887256"/>
            <a:ext cx="3888432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现代移动支付逐渐成熟打破了餐饮商家运营的时间与空间限制，物联网的升级使从供应链到销售端的全方位匹配监控成为可能，大数据与AI技术的落地帮助餐厅精准定位顾客需求。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15"/>
            </p:custDataLst>
          </p:nvPr>
        </p:nvSpPr>
        <p:spPr>
          <a:xfrm>
            <a:off x="4932040" y="2555585"/>
            <a:ext cx="3888432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机器人送餐，完全满足餐厅对餐品卫生、安全多项诉求，可以消除餐饮人和消费者心中的恐惧，不少餐企都将机器人送餐列为复工防控的重要措施之一 。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MH_Text_1"/>
          <p:cNvSpPr/>
          <p:nvPr>
            <p:custDataLst>
              <p:tags r:id="rId16"/>
            </p:custDataLst>
          </p:nvPr>
        </p:nvSpPr>
        <p:spPr>
          <a:xfrm>
            <a:off x="4932040" y="3223914"/>
            <a:ext cx="3888432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在成熟的技术与市场需求支持下，送餐机器人乃至整个移动机器人产业的市场前景值得期许。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36600" decel="3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9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ccel="36600" decel="3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6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ccel="36600" decel="3000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9" grpId="0" bldLvl="0" animBg="1"/>
      <p:bldP spid="10" grpId="0" bldLvl="0" animBg="1"/>
      <p:bldP spid="11" grpId="0"/>
      <p:bldP spid="13" grpId="0" bldLvl="0" animBg="1"/>
      <p:bldP spid="14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79606" y="2466041"/>
            <a:ext cx="50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39536" y="2937411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31198" y="1866509"/>
            <a:ext cx="4095869" cy="658805"/>
          </a:xfrm>
        </p:spPr>
        <p:txBody>
          <a:bodyPr/>
          <a:lstStyle/>
          <a:p>
            <a:pPr algn="r"/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感谢批评指正</a:t>
            </a:r>
            <a:endParaRPr lang="zh-CN" altLang="en-US" sz="4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4179" y="2586392"/>
            <a:ext cx="3235388" cy="308595"/>
          </a:xfrm>
        </p:spPr>
        <p:txBody>
          <a:bodyPr>
            <a:normAutofit fontScale="75000"/>
          </a:bodyPr>
          <a:lstStyle/>
          <a:p>
            <a:r>
              <a:rPr lang="zh-CN" altLang="en-US" dirty="0">
                <a:cs typeface="+mn-ea"/>
                <a:sym typeface="+mn-lt"/>
              </a:rPr>
              <a:t>许昌学院 物联网工程 </a:t>
            </a:r>
            <a:r>
              <a:rPr lang="en-US" altLang="zh-CN" dirty="0">
                <a:cs typeface="+mn-ea"/>
                <a:sym typeface="+mn-lt"/>
              </a:rPr>
              <a:t>17</a:t>
            </a:r>
            <a:r>
              <a:rPr lang="zh-CN" altLang="en-US" dirty="0">
                <a:cs typeface="+mn-ea"/>
                <a:sym typeface="+mn-lt"/>
              </a:rPr>
              <a:t>级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班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8780" y="3003550"/>
            <a:ext cx="170561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cs typeface="+mn-ea"/>
                <a:sym typeface="+mn-lt"/>
              </a:rPr>
              <a:t>答辩人</a:t>
            </a:r>
            <a:r>
              <a:rPr lang="zh-CN" altLang="en-US" sz="1400" dirty="0" smtClean="0">
                <a:cs typeface="+mn-ea"/>
                <a:sym typeface="+mn-lt"/>
              </a:rPr>
              <a:t>：马豪勇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3003798"/>
            <a:ext cx="151216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cs typeface="+mn-ea"/>
                <a:sym typeface="+mn-lt"/>
              </a:rPr>
              <a:t>导师</a:t>
            </a:r>
            <a:r>
              <a:rPr lang="zh-CN" altLang="en-US" sz="1400" dirty="0" smtClean="0">
                <a:cs typeface="+mn-ea"/>
                <a:sym typeface="+mn-lt"/>
              </a:rPr>
              <a:t>：张向群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28495"/>
            <a:ext cx="1009015" cy="10090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1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1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MH" val="20151201092935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0109293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51201092935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1201092935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51201092935"/>
  <p:tag name="MH_LIBRARY" val="GRAPHIC"/>
  <p:tag name="MH_TYPE" val="SubTitle"/>
  <p:tag name="MH_ORDER" val="2"/>
</p:tagLst>
</file>

<file path=ppt/tags/tag14.xml><?xml version="1.0" encoding="utf-8"?>
<p:tagLst xmlns:p="http://schemas.openxmlformats.org/presentationml/2006/main">
  <p:tag name="MH" val="20151201092935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51201092935"/>
  <p:tag name="MH_LIBRARY" val="GRAPHIC"/>
</p:tagLst>
</file>

<file path=ppt/tags/tag16.xml><?xml version="1.0" encoding="utf-8"?>
<p:tagLst xmlns:p="http://schemas.openxmlformats.org/presentationml/2006/main">
  <p:tag name="MH" val="20151201092935"/>
  <p:tag name="MH_LIBRARY" val="GRAPHIC"/>
  <p:tag name="MH_TYPE" val="Other"/>
  <p:tag name="MH_ORDER" val="1"/>
</p:tagLst>
</file>

<file path=ppt/tags/tag17.xml><?xml version="1.0" encoding="utf-8"?>
<p:tagLst xmlns:p="http://schemas.openxmlformats.org/presentationml/2006/main">
  <p:tag name="MH" val="20151201092935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" val="20151201092935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51201092935"/>
  <p:tag name="MH_LIBRARY" val="GRAPHIC"/>
  <p:tag name="MH_TYPE" val="Other"/>
  <p:tag name="MH_ORDER" val="4"/>
</p:tagLst>
</file>

<file path=ppt/tags/tag2.xml><?xml version="1.0" encoding="utf-8"?>
<p:tagLst xmlns:p="http://schemas.openxmlformats.org/presentationml/2006/main">
  <p:tag name="MH" val="20151201092935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51201092935"/>
  <p:tag name="MH_LIBRARY" val="GRAPHIC"/>
  <p:tag name="MH_TYPE" val="Other"/>
  <p:tag name="MH_ORDER" val="5"/>
</p:tagLst>
</file>

<file path=ppt/tags/tag21.xml><?xml version="1.0" encoding="utf-8"?>
<p:tagLst xmlns:p="http://schemas.openxmlformats.org/presentationml/2006/main">
  <p:tag name="MH" val="20151201092935"/>
  <p:tag name="MH_LIBRARY" val="GRAPHIC"/>
  <p:tag name="MH_TYPE" val="Text"/>
  <p:tag name="MH_ORDER" val="2"/>
</p:tagLst>
</file>

<file path=ppt/tags/tag22.xml><?xml version="1.0" encoding="utf-8"?>
<p:tagLst xmlns:p="http://schemas.openxmlformats.org/presentationml/2006/main">
  <p:tag name="MH" val="20151201092935"/>
  <p:tag name="MH_LIBRARY" val="GRAPHIC"/>
  <p:tag name="MH_TYPE" val="SubTitle"/>
  <p:tag name="MH_ORDER" val="2"/>
</p:tagLst>
</file>

<file path=ppt/tags/tag23.xml><?xml version="1.0" encoding="utf-8"?>
<p:tagLst xmlns:p="http://schemas.openxmlformats.org/presentationml/2006/main">
  <p:tag name="MH" val="20151201092935"/>
  <p:tag name="MH_LIBRARY" val="GRAPHIC"/>
  <p:tag name="MH_TYPE" val="PageTitle"/>
  <p:tag name="MH_ORDER" val="PageTitle"/>
</p:tagLst>
</file>

<file path=ppt/tags/tag24.xml><?xml version="1.0" encoding="utf-8"?>
<p:tagLst xmlns:p="http://schemas.openxmlformats.org/presentationml/2006/main">
  <p:tag name="MH" val="20151201092935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MH" val="20151201092935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51201092935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51201092935"/>
  <p:tag name="MH_LIBRARY" val="GRAPHIC"/>
  <p:tag name="MH_TYPE" val="Other"/>
  <p:tag name="MH_ORDER" val="4"/>
</p:tagLst>
</file>

<file path=ppt/tags/tag28.xml><?xml version="1.0" encoding="utf-8"?>
<p:tagLst xmlns:p="http://schemas.openxmlformats.org/presentationml/2006/main">
  <p:tag name="MH" val="20151201092935"/>
  <p:tag name="MH_LIBRARY" val="GRAPHIC"/>
  <p:tag name="MH_TYPE" val="SubTitle"/>
  <p:tag name="MH_ORDER" val="2"/>
</p:tagLst>
</file>

<file path=ppt/tags/tag29.xml><?xml version="1.0" encoding="utf-8"?>
<p:tagLst xmlns:p="http://schemas.openxmlformats.org/presentationml/2006/main">
  <p:tag name="MH" val="20151201092935"/>
  <p:tag name="MH_LIBRARY" val="GRAPHIC"/>
  <p:tag name="MH_TYPE" val="Text"/>
  <p:tag name="MH_ORDER" val="2"/>
</p:tagLst>
</file>

<file path=ppt/tags/tag3.xml><?xml version="1.0" encoding="utf-8"?>
<p:tagLst xmlns:p="http://schemas.openxmlformats.org/presentationml/2006/main">
  <p:tag name="MH" val="20151201092935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51201092935"/>
  <p:tag name="MH_LIBRARY" val="GRAPHIC"/>
</p:tagLst>
</file>

<file path=ppt/tags/tag31.xml><?xml version="1.0" encoding="utf-8"?>
<p:tagLst xmlns:p="http://schemas.openxmlformats.org/presentationml/2006/main">
  <p:tag name="MH" val="20151201092935"/>
  <p:tag name="MH_LIBRARY" val="GRAPHIC"/>
  <p:tag name="MH_TYPE" val="PageTitle"/>
  <p:tag name="MH_ORDER" val="PageTitle"/>
</p:tagLst>
</file>

<file path=ppt/tags/tag32.xml><?xml version="1.0" encoding="utf-8"?>
<p:tagLst xmlns:p="http://schemas.openxmlformats.org/presentationml/2006/main">
  <p:tag name="MH" val="20151111212039"/>
  <p:tag name="MH_LIBRARY" val="GRAPHIC"/>
  <p:tag name="MH_TYPE" val="Text"/>
  <p:tag name="MH_ORDER" val="1"/>
</p:tagLst>
</file>

<file path=ppt/tags/tag33.xml><?xml version="1.0" encoding="utf-8"?>
<p:tagLst xmlns:p="http://schemas.openxmlformats.org/presentationml/2006/main">
  <p:tag name="MH" val="20151111212039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51111212039"/>
  <p:tag name="MH_LIBRARY" val="GRAPHIC"/>
  <p:tag name="MH_TYPE" val="Picture"/>
  <p:tag name="MH_ORDER" val="1"/>
</p:tagLst>
</file>

<file path=ppt/tags/tag35.xml><?xml version="1.0" encoding="utf-8"?>
<p:tagLst xmlns:p="http://schemas.openxmlformats.org/presentationml/2006/main">
  <p:tag name="MH" val="20151111212039"/>
  <p:tag name="MH_LIBRARY" val="GRAPHIC"/>
  <p:tag name="MH_TYPE" val="Picture"/>
  <p:tag name="MH_ORDER" val="2"/>
</p:tagLst>
</file>

<file path=ppt/tags/tag36.xml><?xml version="1.0" encoding="utf-8"?>
<p:tagLst xmlns:p="http://schemas.openxmlformats.org/presentationml/2006/main">
  <p:tag name="MH" val="20151111212039"/>
  <p:tag name="MH_LIBRARY" val="GRAPHIC"/>
  <p:tag name="MH_TYPE" val="Picture"/>
  <p:tag name="MH_ORDER" val="3"/>
</p:tagLst>
</file>

<file path=ppt/tags/tag37.xml><?xml version="1.0" encoding="utf-8"?>
<p:tagLst xmlns:p="http://schemas.openxmlformats.org/presentationml/2006/main">
  <p:tag name="MH" val="2015111121203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51111212039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5111121203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51201092935"/>
  <p:tag name="MH_LIBRARY" val="GRAPHIC"/>
  <p:tag name="MH_TYPE" val="Other"/>
  <p:tag name="MH_ORDER" val="4"/>
</p:tagLst>
</file>

<file path=ppt/tags/tag40.xml><?xml version="1.0" encoding="utf-8"?>
<p:tagLst xmlns:p="http://schemas.openxmlformats.org/presentationml/2006/main">
  <p:tag name="MH" val="20151111212039"/>
  <p:tag name="MH_LIBRARY" val="GRAPHIC"/>
  <p:tag name="MH_TYPE" val="SubTitle"/>
  <p:tag name="MH_ORDER" val="1"/>
</p:tagLst>
</file>

<file path=ppt/tags/tag41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4.xml><?xml version="1.0" encoding="utf-8"?>
<p:tagLst xmlns:p="http://schemas.openxmlformats.org/presentationml/2006/main">
  <p:tag name="ISPRING_PRESENTATION_TITLE" val="1303.通用大学创意毕业论文答辩PPT模板"/>
</p:tagLst>
</file>

<file path=ppt/tags/tag5.xml><?xml version="1.0" encoding="utf-8"?>
<p:tagLst xmlns:p="http://schemas.openxmlformats.org/presentationml/2006/main">
  <p:tag name="MH" val="20151201092935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5120109293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51201092935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51201092935"/>
  <p:tag name="MH_LIBRARY" val="GRAPHIC"/>
  <p:tag name="MH_TYPE" val="PageTitle"/>
  <p:tag name="MH_ORDER" val="PageTitle"/>
</p:tagLst>
</file>

<file path=ppt/tags/tag9.xml><?xml version="1.0" encoding="utf-8"?>
<p:tagLst xmlns:p="http://schemas.openxmlformats.org/presentationml/2006/main">
  <p:tag name="MH" val="20151201092935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37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stbtztg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A000120150302A07KPBG</Template>
  <TotalTime>0</TotalTime>
  <Words>934</Words>
  <Application>WPS 演示</Application>
  <PresentationFormat>全屏显示(16:9)</PresentationFormat>
  <Paragraphs>113</Paragraphs>
  <Slides>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第一PPT，www.1ppt.com</vt:lpstr>
      <vt:lpstr>毕业论文开题报告</vt:lpstr>
      <vt:lpstr>选题背景</vt:lpstr>
      <vt:lpstr>选题意义</vt:lpstr>
      <vt:lpstr>整体框架</vt:lpstr>
      <vt:lpstr>PowerPoint 演示文稿</vt:lpstr>
      <vt:lpstr>感谢批评指正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dc:subject>1</dc:subject>
  <cp:lastModifiedBy>qzuser</cp:lastModifiedBy>
  <cp:revision>28</cp:revision>
  <dcterms:created xsi:type="dcterms:W3CDTF">2015-12-01T00:32:00Z</dcterms:created>
  <dcterms:modified xsi:type="dcterms:W3CDTF">2021-01-14T05:56:08Z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