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2" r:id="rId3"/>
    <p:sldId id="293" r:id="rId4"/>
    <p:sldId id="286" r:id="rId5"/>
    <p:sldId id="290" r:id="rId6"/>
    <p:sldId id="259" r:id="rId7"/>
    <p:sldId id="294" r:id="rId8"/>
    <p:sldId id="264" r:id="rId9"/>
    <p:sldId id="296" r:id="rId10"/>
    <p:sldId id="299" r:id="rId11"/>
    <p:sldId id="275" r:id="rId12"/>
    <p:sldId id="300" r:id="rId13"/>
    <p:sldId id="276" r:id="rId14"/>
    <p:sldId id="277" r:id="rId15"/>
    <p:sldId id="301" r:id="rId16"/>
    <p:sldId id="297" r:id="rId17"/>
    <p:sldId id="281" r:id="rId18"/>
    <p:sldId id="282" r:id="rId19"/>
    <p:sldId id="298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2088545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SLAM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激光雷达的智能送餐机器人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THESIS DEFENSE POWERPOINT TEMPLATE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69081" y="4183426"/>
            <a:ext cx="174306" cy="174304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9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256382" y="4132079"/>
            <a:ext cx="126188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指导老师：张向群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答辩人：马豪勇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6158" y="1000267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总体流程图</a:t>
            </a:r>
          </a:p>
        </p:txBody>
      </p:sp>
      <p:sp>
        <p:nvSpPr>
          <p:cNvPr id="13" name="Freeform 14"/>
          <p:cNvSpPr>
            <a:spLocks noEditPoints="1"/>
          </p:cNvSpPr>
          <p:nvPr/>
        </p:nvSpPr>
        <p:spPr bwMode="auto">
          <a:xfrm>
            <a:off x="1040290" y="2185268"/>
            <a:ext cx="221171" cy="267263"/>
          </a:xfrm>
          <a:custGeom>
            <a:avLst/>
            <a:gdLst>
              <a:gd name="T0" fmla="*/ 75 w 116"/>
              <a:gd name="T1" fmla="*/ 56 h 140"/>
              <a:gd name="T2" fmla="*/ 97 w 116"/>
              <a:gd name="T3" fmla="*/ 56 h 140"/>
              <a:gd name="T4" fmla="*/ 103 w 116"/>
              <a:gd name="T5" fmla="*/ 61 h 140"/>
              <a:gd name="T6" fmla="*/ 100 w 116"/>
              <a:gd name="T7" fmla="*/ 66 h 140"/>
              <a:gd name="T8" fmla="*/ 9 w 116"/>
              <a:gd name="T9" fmla="*/ 138 h 140"/>
              <a:gd name="T10" fmla="*/ 1 w 116"/>
              <a:gd name="T11" fmla="*/ 137 h 140"/>
              <a:gd name="T12" fmla="*/ 1 w 116"/>
              <a:gd name="T13" fmla="*/ 131 h 140"/>
              <a:gd name="T14" fmla="*/ 36 w 116"/>
              <a:gd name="T15" fmla="*/ 67 h 140"/>
              <a:gd name="T16" fmla="*/ 15 w 116"/>
              <a:gd name="T17" fmla="*/ 67 h 140"/>
              <a:gd name="T18" fmla="*/ 10 w 116"/>
              <a:gd name="T19" fmla="*/ 61 h 140"/>
              <a:gd name="T20" fmla="*/ 11 w 116"/>
              <a:gd name="T21" fmla="*/ 58 h 140"/>
              <a:gd name="T22" fmla="*/ 49 w 116"/>
              <a:gd name="T23" fmla="*/ 3 h 140"/>
              <a:gd name="T24" fmla="*/ 54 w 116"/>
              <a:gd name="T25" fmla="*/ 1 h 140"/>
              <a:gd name="T26" fmla="*/ 54 w 116"/>
              <a:gd name="T27" fmla="*/ 0 h 140"/>
              <a:gd name="T28" fmla="*/ 111 w 116"/>
              <a:gd name="T29" fmla="*/ 0 h 140"/>
              <a:gd name="T30" fmla="*/ 116 w 116"/>
              <a:gd name="T31" fmla="*/ 6 h 140"/>
              <a:gd name="T32" fmla="*/ 114 w 116"/>
              <a:gd name="T33" fmla="*/ 10 h 140"/>
              <a:gd name="T34" fmla="*/ 75 w 116"/>
              <a:gd name="T35" fmla="*/ 56 h 140"/>
              <a:gd name="T36" fmla="*/ 81 w 116"/>
              <a:gd name="T37" fmla="*/ 67 h 140"/>
              <a:gd name="T38" fmla="*/ 81 w 116"/>
              <a:gd name="T39" fmla="*/ 67 h 140"/>
              <a:gd name="T40" fmla="*/ 63 w 116"/>
              <a:gd name="T41" fmla="*/ 67 h 140"/>
              <a:gd name="T42" fmla="*/ 63 w 116"/>
              <a:gd name="T43" fmla="*/ 67 h 140"/>
              <a:gd name="T44" fmla="*/ 60 w 116"/>
              <a:gd name="T45" fmla="*/ 65 h 140"/>
              <a:gd name="T46" fmla="*/ 59 w 116"/>
              <a:gd name="T47" fmla="*/ 58 h 140"/>
              <a:gd name="T48" fmla="*/ 99 w 116"/>
              <a:gd name="T49" fmla="*/ 11 h 140"/>
              <a:gd name="T50" fmla="*/ 57 w 116"/>
              <a:gd name="T51" fmla="*/ 11 h 140"/>
              <a:gd name="T52" fmla="*/ 26 w 116"/>
              <a:gd name="T53" fmla="*/ 56 h 140"/>
              <a:gd name="T54" fmla="*/ 45 w 116"/>
              <a:gd name="T55" fmla="*/ 56 h 140"/>
              <a:gd name="T56" fmla="*/ 45 w 116"/>
              <a:gd name="T57" fmla="*/ 56 h 140"/>
              <a:gd name="T58" fmla="*/ 48 w 116"/>
              <a:gd name="T59" fmla="*/ 56 h 140"/>
              <a:gd name="T60" fmla="*/ 50 w 116"/>
              <a:gd name="T61" fmla="*/ 64 h 140"/>
              <a:gd name="T62" fmla="*/ 23 w 116"/>
              <a:gd name="T63" fmla="*/ 113 h 140"/>
              <a:gd name="T64" fmla="*/ 81 w 116"/>
              <a:gd name="T65" fmla="*/ 6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" h="140">
                <a:moveTo>
                  <a:pt x="75" y="56"/>
                </a:moveTo>
                <a:cubicBezTo>
                  <a:pt x="97" y="56"/>
                  <a:pt x="97" y="56"/>
                  <a:pt x="97" y="56"/>
                </a:cubicBezTo>
                <a:cubicBezTo>
                  <a:pt x="100" y="56"/>
                  <a:pt x="103" y="58"/>
                  <a:pt x="103" y="61"/>
                </a:cubicBezTo>
                <a:cubicBezTo>
                  <a:pt x="103" y="63"/>
                  <a:pt x="102" y="65"/>
                  <a:pt x="100" y="66"/>
                </a:cubicBezTo>
                <a:cubicBezTo>
                  <a:pt x="9" y="138"/>
                  <a:pt x="9" y="138"/>
                  <a:pt x="9" y="138"/>
                </a:cubicBezTo>
                <a:cubicBezTo>
                  <a:pt x="6" y="140"/>
                  <a:pt x="3" y="140"/>
                  <a:pt x="1" y="137"/>
                </a:cubicBezTo>
                <a:cubicBezTo>
                  <a:pt x="0" y="136"/>
                  <a:pt x="0" y="133"/>
                  <a:pt x="1" y="131"/>
                </a:cubicBezTo>
                <a:cubicBezTo>
                  <a:pt x="36" y="67"/>
                  <a:pt x="36" y="67"/>
                  <a:pt x="36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2" y="67"/>
                  <a:pt x="10" y="64"/>
                  <a:pt x="10" y="61"/>
                </a:cubicBezTo>
                <a:cubicBezTo>
                  <a:pt x="10" y="60"/>
                  <a:pt x="10" y="59"/>
                  <a:pt x="11" y="58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1"/>
                  <a:pt x="52" y="1"/>
                  <a:pt x="54" y="1"/>
                </a:cubicBezTo>
                <a:cubicBezTo>
                  <a:pt x="54" y="0"/>
                  <a:pt x="54" y="0"/>
                  <a:pt x="54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4" y="0"/>
                  <a:pt x="116" y="3"/>
                  <a:pt x="116" y="6"/>
                </a:cubicBezTo>
                <a:cubicBezTo>
                  <a:pt x="116" y="7"/>
                  <a:pt x="115" y="9"/>
                  <a:pt x="114" y="10"/>
                </a:cubicBezTo>
                <a:cubicBezTo>
                  <a:pt x="75" y="56"/>
                  <a:pt x="75" y="56"/>
                  <a:pt x="75" y="56"/>
                </a:cubicBezTo>
                <a:close/>
                <a:moveTo>
                  <a:pt x="81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2" y="67"/>
                  <a:pt x="61" y="66"/>
                  <a:pt x="60" y="65"/>
                </a:cubicBezTo>
                <a:cubicBezTo>
                  <a:pt x="57" y="63"/>
                  <a:pt x="57" y="60"/>
                  <a:pt x="59" y="58"/>
                </a:cubicBezTo>
                <a:cubicBezTo>
                  <a:pt x="99" y="11"/>
                  <a:pt x="99" y="11"/>
                  <a:pt x="99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26" y="56"/>
                  <a:pt x="26" y="56"/>
                  <a:pt x="26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6" y="56"/>
                  <a:pt x="47" y="56"/>
                  <a:pt x="48" y="56"/>
                </a:cubicBezTo>
                <a:cubicBezTo>
                  <a:pt x="51" y="58"/>
                  <a:pt x="52" y="61"/>
                  <a:pt x="50" y="64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81" y="67"/>
                  <a:pt x="81" y="67"/>
                  <a:pt x="81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Freeform 19"/>
          <p:cNvSpPr>
            <a:spLocks noEditPoints="1"/>
          </p:cNvSpPr>
          <p:nvPr/>
        </p:nvSpPr>
        <p:spPr bwMode="auto">
          <a:xfrm>
            <a:off x="1017690" y="3411255"/>
            <a:ext cx="267181" cy="269686"/>
          </a:xfrm>
          <a:custGeom>
            <a:avLst/>
            <a:gdLst>
              <a:gd name="T0" fmla="*/ 116 w 140"/>
              <a:gd name="T1" fmla="*/ 2 h 141"/>
              <a:gd name="T2" fmla="*/ 122 w 140"/>
              <a:gd name="T3" fmla="*/ 3 h 141"/>
              <a:gd name="T4" fmla="*/ 122 w 140"/>
              <a:gd name="T5" fmla="*/ 3 h 141"/>
              <a:gd name="T6" fmla="*/ 138 w 140"/>
              <a:gd name="T7" fmla="*/ 19 h 141"/>
              <a:gd name="T8" fmla="*/ 138 w 140"/>
              <a:gd name="T9" fmla="*/ 19 h 141"/>
              <a:gd name="T10" fmla="*/ 139 w 140"/>
              <a:gd name="T11" fmla="*/ 25 h 141"/>
              <a:gd name="T12" fmla="*/ 118 w 140"/>
              <a:gd name="T13" fmla="*/ 43 h 141"/>
              <a:gd name="T14" fmla="*/ 103 w 140"/>
              <a:gd name="T15" fmla="*/ 46 h 141"/>
              <a:gd name="T16" fmla="*/ 99 w 140"/>
              <a:gd name="T17" fmla="*/ 102 h 141"/>
              <a:gd name="T18" fmla="*/ 69 w 140"/>
              <a:gd name="T19" fmla="*/ 115 h 141"/>
              <a:gd name="T20" fmla="*/ 26 w 140"/>
              <a:gd name="T21" fmla="*/ 72 h 141"/>
              <a:gd name="T22" fmla="*/ 69 w 140"/>
              <a:gd name="T23" fmla="*/ 29 h 141"/>
              <a:gd name="T24" fmla="*/ 100 w 140"/>
              <a:gd name="T25" fmla="*/ 33 h 141"/>
              <a:gd name="T26" fmla="*/ 98 w 140"/>
              <a:gd name="T27" fmla="*/ 20 h 141"/>
              <a:gd name="T28" fmla="*/ 124 w 140"/>
              <a:gd name="T29" fmla="*/ 55 h 141"/>
              <a:gd name="T30" fmla="*/ 135 w 140"/>
              <a:gd name="T31" fmla="*/ 52 h 141"/>
              <a:gd name="T32" fmla="*/ 138 w 140"/>
              <a:gd name="T33" fmla="*/ 72 h 141"/>
              <a:gd name="T34" fmla="*/ 69 w 140"/>
              <a:gd name="T35" fmla="*/ 141 h 141"/>
              <a:gd name="T36" fmla="*/ 0 w 140"/>
              <a:gd name="T37" fmla="*/ 72 h 141"/>
              <a:gd name="T38" fmla="*/ 69 w 140"/>
              <a:gd name="T39" fmla="*/ 3 h 141"/>
              <a:gd name="T40" fmla="*/ 89 w 140"/>
              <a:gd name="T41" fmla="*/ 6 h 141"/>
              <a:gd name="T42" fmla="*/ 86 w 140"/>
              <a:gd name="T43" fmla="*/ 16 h 141"/>
              <a:gd name="T44" fmla="*/ 69 w 140"/>
              <a:gd name="T45" fmla="*/ 14 h 141"/>
              <a:gd name="T46" fmla="*/ 11 w 140"/>
              <a:gd name="T47" fmla="*/ 72 h 141"/>
              <a:gd name="T48" fmla="*/ 69 w 140"/>
              <a:gd name="T49" fmla="*/ 130 h 141"/>
              <a:gd name="T50" fmla="*/ 127 w 140"/>
              <a:gd name="T51" fmla="*/ 72 h 141"/>
              <a:gd name="T52" fmla="*/ 124 w 140"/>
              <a:gd name="T53" fmla="*/ 55 h 141"/>
              <a:gd name="T54" fmla="*/ 69 w 140"/>
              <a:gd name="T55" fmla="*/ 52 h 141"/>
              <a:gd name="T56" fmla="*/ 90 w 140"/>
              <a:gd name="T57" fmla="*/ 43 h 141"/>
              <a:gd name="T58" fmla="*/ 43 w 140"/>
              <a:gd name="T59" fmla="*/ 46 h 141"/>
              <a:gd name="T60" fmla="*/ 43 w 140"/>
              <a:gd name="T61" fmla="*/ 46 h 141"/>
              <a:gd name="T62" fmla="*/ 43 w 140"/>
              <a:gd name="T63" fmla="*/ 98 h 141"/>
              <a:gd name="T64" fmla="*/ 94 w 140"/>
              <a:gd name="T65" fmla="*/ 98 h 141"/>
              <a:gd name="T66" fmla="*/ 105 w 140"/>
              <a:gd name="T67" fmla="*/ 72 h 141"/>
              <a:gd name="T68" fmla="*/ 86 w 140"/>
              <a:gd name="T69" fmla="*/ 62 h 141"/>
              <a:gd name="T70" fmla="*/ 83 w 140"/>
              <a:gd name="T71" fmla="*/ 86 h 141"/>
              <a:gd name="T72" fmla="*/ 69 w 140"/>
              <a:gd name="T73" fmla="*/ 92 h 141"/>
              <a:gd name="T74" fmla="*/ 55 w 140"/>
              <a:gd name="T75" fmla="*/ 86 h 141"/>
              <a:gd name="T76" fmla="*/ 55 w 140"/>
              <a:gd name="T77" fmla="*/ 58 h 141"/>
              <a:gd name="T78" fmla="*/ 69 w 140"/>
              <a:gd name="T79" fmla="*/ 52 h 141"/>
              <a:gd name="T80" fmla="*/ 73 w 140"/>
              <a:gd name="T81" fmla="*/ 60 h 141"/>
              <a:gd name="T82" fmla="*/ 60 w 140"/>
              <a:gd name="T83" fmla="*/ 63 h 141"/>
              <a:gd name="T84" fmla="*/ 56 w 140"/>
              <a:gd name="T85" fmla="*/ 72 h 141"/>
              <a:gd name="T86" fmla="*/ 69 w 140"/>
              <a:gd name="T87" fmla="*/ 85 h 141"/>
              <a:gd name="T88" fmla="*/ 78 w 140"/>
              <a:gd name="T89" fmla="*/ 81 h 141"/>
              <a:gd name="T90" fmla="*/ 81 w 140"/>
              <a:gd name="T91" fmla="*/ 68 h 141"/>
              <a:gd name="T92" fmla="*/ 65 w 140"/>
              <a:gd name="T93" fmla="*/ 76 h 141"/>
              <a:gd name="T94" fmla="*/ 73 w 140"/>
              <a:gd name="T95" fmla="*/ 60 h 141"/>
              <a:gd name="T96" fmla="*/ 117 w 140"/>
              <a:gd name="T97" fmla="*/ 10 h 141"/>
              <a:gd name="T98" fmla="*/ 106 w 140"/>
              <a:gd name="T99" fmla="*/ 30 h 141"/>
              <a:gd name="T100" fmla="*/ 117 w 140"/>
              <a:gd name="T101" fmla="*/ 10 h 141"/>
              <a:gd name="T102" fmla="*/ 123 w 140"/>
              <a:gd name="T103" fmla="*/ 22 h 141"/>
              <a:gd name="T104" fmla="*/ 118 w 140"/>
              <a:gd name="T105" fmla="*/ 37 h 141"/>
              <a:gd name="T106" fmla="*/ 123 w 140"/>
              <a:gd name="T107" fmla="*/ 2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141">
                <a:moveTo>
                  <a:pt x="98" y="20"/>
                </a:moveTo>
                <a:cubicBezTo>
                  <a:pt x="116" y="2"/>
                  <a:pt x="116" y="2"/>
                  <a:pt x="116" y="2"/>
                </a:cubicBezTo>
                <a:cubicBezTo>
                  <a:pt x="118" y="0"/>
                  <a:pt x="120" y="0"/>
                  <a:pt x="121" y="2"/>
                </a:cubicBezTo>
                <a:cubicBezTo>
                  <a:pt x="121" y="2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5" y="16"/>
                  <a:pt x="125" y="16"/>
                  <a:pt x="125" y="16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9" y="19"/>
                  <a:pt x="139" y="20"/>
                </a:cubicBezTo>
                <a:cubicBezTo>
                  <a:pt x="140" y="21"/>
                  <a:pt x="140" y="23"/>
                  <a:pt x="139" y="25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20" y="43"/>
                  <a:pt x="119" y="44"/>
                  <a:pt x="118" y="43"/>
                </a:cubicBezTo>
                <a:cubicBezTo>
                  <a:pt x="108" y="41"/>
                  <a:pt x="108" y="41"/>
                  <a:pt x="108" y="41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08" y="53"/>
                  <a:pt x="112" y="62"/>
                  <a:pt x="112" y="72"/>
                </a:cubicBezTo>
                <a:cubicBezTo>
                  <a:pt x="112" y="84"/>
                  <a:pt x="107" y="95"/>
                  <a:pt x="99" y="102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91" y="110"/>
                  <a:pt x="81" y="115"/>
                  <a:pt x="69" y="115"/>
                </a:cubicBezTo>
                <a:cubicBezTo>
                  <a:pt x="57" y="115"/>
                  <a:pt x="46" y="110"/>
                  <a:pt x="39" y="102"/>
                </a:cubicBezTo>
                <a:cubicBezTo>
                  <a:pt x="31" y="95"/>
                  <a:pt x="26" y="84"/>
                  <a:pt x="26" y="72"/>
                </a:cubicBezTo>
                <a:cubicBezTo>
                  <a:pt x="26" y="60"/>
                  <a:pt x="31" y="50"/>
                  <a:pt x="39" y="42"/>
                </a:cubicBezTo>
                <a:cubicBezTo>
                  <a:pt x="46" y="34"/>
                  <a:pt x="57" y="29"/>
                  <a:pt x="69" y="29"/>
                </a:cubicBezTo>
                <a:cubicBezTo>
                  <a:pt x="79" y="29"/>
                  <a:pt x="88" y="33"/>
                  <a:pt x="95" y="38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8" y="23"/>
                  <a:pt x="98" y="23"/>
                  <a:pt x="98" y="23"/>
                </a:cubicBezTo>
                <a:cubicBezTo>
                  <a:pt x="97" y="22"/>
                  <a:pt x="98" y="21"/>
                  <a:pt x="98" y="20"/>
                </a:cubicBezTo>
                <a:close/>
                <a:moveTo>
                  <a:pt x="124" y="55"/>
                </a:moveTo>
                <a:cubicBezTo>
                  <a:pt x="124" y="55"/>
                  <a:pt x="124" y="55"/>
                  <a:pt x="124" y="55"/>
                </a:cubicBezTo>
                <a:cubicBezTo>
                  <a:pt x="124" y="52"/>
                  <a:pt x="125" y="49"/>
                  <a:pt x="128" y="48"/>
                </a:cubicBezTo>
                <a:cubicBezTo>
                  <a:pt x="131" y="47"/>
                  <a:pt x="134" y="49"/>
                  <a:pt x="135" y="52"/>
                </a:cubicBezTo>
                <a:cubicBezTo>
                  <a:pt x="136" y="55"/>
                  <a:pt x="137" y="58"/>
                  <a:pt x="137" y="62"/>
                </a:cubicBezTo>
                <a:cubicBezTo>
                  <a:pt x="138" y="65"/>
                  <a:pt x="138" y="69"/>
                  <a:pt x="138" y="72"/>
                </a:cubicBezTo>
                <a:cubicBezTo>
                  <a:pt x="138" y="91"/>
                  <a:pt x="130" y="108"/>
                  <a:pt x="118" y="121"/>
                </a:cubicBezTo>
                <a:cubicBezTo>
                  <a:pt x="105" y="133"/>
                  <a:pt x="88" y="141"/>
                  <a:pt x="69" y="141"/>
                </a:cubicBezTo>
                <a:cubicBezTo>
                  <a:pt x="50" y="141"/>
                  <a:pt x="33" y="133"/>
                  <a:pt x="20" y="121"/>
                </a:cubicBezTo>
                <a:cubicBezTo>
                  <a:pt x="8" y="108"/>
                  <a:pt x="0" y="91"/>
                  <a:pt x="0" y="72"/>
                </a:cubicBezTo>
                <a:cubicBezTo>
                  <a:pt x="0" y="53"/>
                  <a:pt x="8" y="36"/>
                  <a:pt x="20" y="23"/>
                </a:cubicBezTo>
                <a:cubicBezTo>
                  <a:pt x="33" y="11"/>
                  <a:pt x="50" y="3"/>
                  <a:pt x="69" y="3"/>
                </a:cubicBezTo>
                <a:cubicBezTo>
                  <a:pt x="72" y="3"/>
                  <a:pt x="76" y="3"/>
                  <a:pt x="79" y="4"/>
                </a:cubicBezTo>
                <a:cubicBezTo>
                  <a:pt x="82" y="4"/>
                  <a:pt x="86" y="5"/>
                  <a:pt x="89" y="6"/>
                </a:cubicBezTo>
                <a:cubicBezTo>
                  <a:pt x="92" y="7"/>
                  <a:pt x="93" y="10"/>
                  <a:pt x="93" y="13"/>
                </a:cubicBezTo>
                <a:cubicBezTo>
                  <a:pt x="92" y="16"/>
                  <a:pt x="89" y="17"/>
                  <a:pt x="86" y="16"/>
                </a:cubicBezTo>
                <a:cubicBezTo>
                  <a:pt x="83" y="16"/>
                  <a:pt x="80" y="15"/>
                  <a:pt x="77" y="15"/>
                </a:cubicBezTo>
                <a:cubicBezTo>
                  <a:pt x="75" y="14"/>
                  <a:pt x="72" y="14"/>
                  <a:pt x="69" y="14"/>
                </a:cubicBezTo>
                <a:cubicBezTo>
                  <a:pt x="53" y="14"/>
                  <a:pt x="38" y="21"/>
                  <a:pt x="28" y="31"/>
                </a:cubicBezTo>
                <a:cubicBezTo>
                  <a:pt x="17" y="42"/>
                  <a:pt x="11" y="56"/>
                  <a:pt x="11" y="72"/>
                </a:cubicBezTo>
                <a:cubicBezTo>
                  <a:pt x="11" y="88"/>
                  <a:pt x="17" y="103"/>
                  <a:pt x="28" y="113"/>
                </a:cubicBezTo>
                <a:cubicBezTo>
                  <a:pt x="38" y="124"/>
                  <a:pt x="53" y="130"/>
                  <a:pt x="69" y="130"/>
                </a:cubicBezTo>
                <a:cubicBezTo>
                  <a:pt x="85" y="130"/>
                  <a:pt x="99" y="124"/>
                  <a:pt x="110" y="113"/>
                </a:cubicBezTo>
                <a:cubicBezTo>
                  <a:pt x="120" y="103"/>
                  <a:pt x="127" y="88"/>
                  <a:pt x="127" y="72"/>
                </a:cubicBezTo>
                <a:cubicBezTo>
                  <a:pt x="127" y="69"/>
                  <a:pt x="127" y="66"/>
                  <a:pt x="126" y="64"/>
                </a:cubicBezTo>
                <a:cubicBezTo>
                  <a:pt x="126" y="61"/>
                  <a:pt x="125" y="58"/>
                  <a:pt x="124" y="55"/>
                </a:cubicBezTo>
                <a:close/>
                <a:moveTo>
                  <a:pt x="69" y="52"/>
                </a:moveTo>
                <a:cubicBezTo>
                  <a:pt x="69" y="52"/>
                  <a:pt x="69" y="52"/>
                  <a:pt x="69" y="52"/>
                </a:cubicBezTo>
                <a:cubicBezTo>
                  <a:pt x="72" y="52"/>
                  <a:pt x="76" y="53"/>
                  <a:pt x="78" y="55"/>
                </a:cubicBezTo>
                <a:cubicBezTo>
                  <a:pt x="90" y="43"/>
                  <a:pt x="90" y="43"/>
                  <a:pt x="90" y="43"/>
                </a:cubicBezTo>
                <a:cubicBezTo>
                  <a:pt x="84" y="38"/>
                  <a:pt x="77" y="36"/>
                  <a:pt x="69" y="36"/>
                </a:cubicBezTo>
                <a:cubicBezTo>
                  <a:pt x="59" y="36"/>
                  <a:pt x="50" y="40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37" y="53"/>
                  <a:pt x="33" y="62"/>
                  <a:pt x="33" y="72"/>
                </a:cubicBezTo>
                <a:cubicBezTo>
                  <a:pt x="33" y="82"/>
                  <a:pt x="37" y="91"/>
                  <a:pt x="43" y="98"/>
                </a:cubicBezTo>
                <a:cubicBezTo>
                  <a:pt x="50" y="104"/>
                  <a:pt x="59" y="108"/>
                  <a:pt x="69" y="108"/>
                </a:cubicBezTo>
                <a:cubicBezTo>
                  <a:pt x="79" y="108"/>
                  <a:pt x="88" y="104"/>
                  <a:pt x="94" y="98"/>
                </a:cubicBezTo>
                <a:cubicBezTo>
                  <a:pt x="95" y="98"/>
                  <a:pt x="95" y="98"/>
                  <a:pt x="95" y="98"/>
                </a:cubicBezTo>
                <a:cubicBezTo>
                  <a:pt x="101" y="91"/>
                  <a:pt x="105" y="82"/>
                  <a:pt x="105" y="72"/>
                </a:cubicBezTo>
                <a:cubicBezTo>
                  <a:pt x="105" y="64"/>
                  <a:pt x="103" y="57"/>
                  <a:pt x="98" y="51"/>
                </a:cubicBezTo>
                <a:cubicBezTo>
                  <a:pt x="86" y="62"/>
                  <a:pt x="86" y="62"/>
                  <a:pt x="86" y="62"/>
                </a:cubicBezTo>
                <a:cubicBezTo>
                  <a:pt x="88" y="65"/>
                  <a:pt x="89" y="69"/>
                  <a:pt x="89" y="72"/>
                </a:cubicBezTo>
                <a:cubicBezTo>
                  <a:pt x="89" y="77"/>
                  <a:pt x="86" y="82"/>
                  <a:pt x="83" y="86"/>
                </a:cubicBezTo>
                <a:cubicBezTo>
                  <a:pt x="83" y="86"/>
                  <a:pt x="83" y="86"/>
                  <a:pt x="83" y="86"/>
                </a:cubicBezTo>
                <a:cubicBezTo>
                  <a:pt x="79" y="90"/>
                  <a:pt x="74" y="92"/>
                  <a:pt x="69" y="92"/>
                </a:cubicBezTo>
                <a:cubicBezTo>
                  <a:pt x="63" y="92"/>
                  <a:pt x="59" y="90"/>
                  <a:pt x="55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1" y="82"/>
                  <a:pt x="49" y="78"/>
                  <a:pt x="49" y="72"/>
                </a:cubicBezTo>
                <a:cubicBezTo>
                  <a:pt x="49" y="67"/>
                  <a:pt x="51" y="62"/>
                  <a:pt x="55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9" y="55"/>
                  <a:pt x="63" y="52"/>
                  <a:pt x="69" y="52"/>
                </a:cubicBezTo>
                <a:close/>
                <a:moveTo>
                  <a:pt x="73" y="60"/>
                </a:moveTo>
                <a:cubicBezTo>
                  <a:pt x="73" y="60"/>
                  <a:pt x="73" y="60"/>
                  <a:pt x="73" y="60"/>
                </a:cubicBezTo>
                <a:cubicBezTo>
                  <a:pt x="72" y="59"/>
                  <a:pt x="71" y="59"/>
                  <a:pt x="69" y="59"/>
                </a:cubicBezTo>
                <a:cubicBezTo>
                  <a:pt x="65" y="59"/>
                  <a:pt x="62" y="60"/>
                  <a:pt x="60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57" y="65"/>
                  <a:pt x="56" y="68"/>
                  <a:pt x="56" y="72"/>
                </a:cubicBezTo>
                <a:cubicBezTo>
                  <a:pt x="56" y="76"/>
                  <a:pt x="57" y="79"/>
                  <a:pt x="60" y="81"/>
                </a:cubicBezTo>
                <a:cubicBezTo>
                  <a:pt x="62" y="84"/>
                  <a:pt x="65" y="85"/>
                  <a:pt x="69" y="85"/>
                </a:cubicBezTo>
                <a:cubicBezTo>
                  <a:pt x="73" y="85"/>
                  <a:pt x="76" y="84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81" y="79"/>
                  <a:pt x="82" y="76"/>
                  <a:pt x="82" y="72"/>
                </a:cubicBezTo>
                <a:cubicBezTo>
                  <a:pt x="82" y="70"/>
                  <a:pt x="82" y="69"/>
                  <a:pt x="81" y="68"/>
                </a:cubicBezTo>
                <a:cubicBezTo>
                  <a:pt x="73" y="76"/>
                  <a:pt x="73" y="76"/>
                  <a:pt x="73" y="76"/>
                </a:cubicBezTo>
                <a:cubicBezTo>
                  <a:pt x="71" y="78"/>
                  <a:pt x="67" y="78"/>
                  <a:pt x="65" y="76"/>
                </a:cubicBezTo>
                <a:cubicBezTo>
                  <a:pt x="63" y="74"/>
                  <a:pt x="63" y="70"/>
                  <a:pt x="65" y="68"/>
                </a:cubicBezTo>
                <a:cubicBezTo>
                  <a:pt x="73" y="60"/>
                  <a:pt x="73" y="60"/>
                  <a:pt x="73" y="60"/>
                </a:cubicBezTo>
                <a:close/>
                <a:moveTo>
                  <a:pt x="117" y="10"/>
                </a:moveTo>
                <a:cubicBezTo>
                  <a:pt x="117" y="10"/>
                  <a:pt x="117" y="10"/>
                  <a:pt x="117" y="10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0"/>
                  <a:pt x="117" y="10"/>
                  <a:pt x="117" y="10"/>
                </a:cubicBezTo>
                <a:close/>
                <a:moveTo>
                  <a:pt x="123" y="22"/>
                </a:moveTo>
                <a:cubicBezTo>
                  <a:pt x="123" y="22"/>
                  <a:pt x="123" y="22"/>
                  <a:pt x="123" y="22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23" y="22"/>
                  <a:pt x="123" y="22"/>
                  <a:pt x="12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APP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D69A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" name="文本框 80">
            <a:extLst>
              <a:ext uri="{FF2B5EF4-FFF2-40B4-BE49-F238E27FC236}">
                <a16:creationId xmlns:a16="http://schemas.microsoft.com/office/drawing/2014/main" id="{94684E1D-64D6-4E95-B13D-B17D9C35F863}"/>
              </a:ext>
            </a:extLst>
          </p:cNvPr>
          <p:cNvSpPr txBox="1"/>
          <p:nvPr/>
        </p:nvSpPr>
        <p:spPr>
          <a:xfrm>
            <a:off x="3596484" y="1226592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登录</a:t>
            </a:r>
          </a:p>
        </p:txBody>
      </p:sp>
      <p:sp>
        <p:nvSpPr>
          <p:cNvPr id="22" name="文本框 80">
            <a:extLst>
              <a:ext uri="{FF2B5EF4-FFF2-40B4-BE49-F238E27FC236}">
                <a16:creationId xmlns:a16="http://schemas.microsoft.com/office/drawing/2014/main" id="{3666A709-892F-49FB-A341-6C0DCDE45334}"/>
              </a:ext>
            </a:extLst>
          </p:cNvPr>
          <p:cNvSpPr txBox="1"/>
          <p:nvPr/>
        </p:nvSpPr>
        <p:spPr>
          <a:xfrm>
            <a:off x="3596484" y="1967853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填座位号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用餐人数</a:t>
            </a:r>
          </a:p>
        </p:txBody>
      </p:sp>
      <p:sp>
        <p:nvSpPr>
          <p:cNvPr id="23" name="文本框 80">
            <a:extLst>
              <a:ext uri="{FF2B5EF4-FFF2-40B4-BE49-F238E27FC236}">
                <a16:creationId xmlns:a16="http://schemas.microsoft.com/office/drawing/2014/main" id="{1096918C-0A4D-40F2-836C-4E913A08640F}"/>
              </a:ext>
            </a:extLst>
          </p:cNvPr>
          <p:cNvSpPr txBox="1"/>
          <p:nvPr/>
        </p:nvSpPr>
        <p:spPr>
          <a:xfrm>
            <a:off x="3596484" y="2719693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219F797-DF85-4E5A-8E2F-2489BF4A48ED}"/>
              </a:ext>
            </a:extLst>
          </p:cNvPr>
          <p:cNvCxnSpPr/>
          <p:nvPr/>
        </p:nvCxnSpPr>
        <p:spPr>
          <a:xfrm>
            <a:off x="4110834" y="1678293"/>
            <a:ext cx="0" cy="28956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94BDDBA-30A0-469B-B242-42F402DD3783}"/>
              </a:ext>
            </a:extLst>
          </p:cNvPr>
          <p:cNvCxnSpPr/>
          <p:nvPr/>
        </p:nvCxnSpPr>
        <p:spPr>
          <a:xfrm>
            <a:off x="4110834" y="2417433"/>
            <a:ext cx="0" cy="30162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文本框 80">
            <a:extLst>
              <a:ext uri="{FF2B5EF4-FFF2-40B4-BE49-F238E27FC236}">
                <a16:creationId xmlns:a16="http://schemas.microsoft.com/office/drawing/2014/main" id="{A97D086B-1026-4E66-AD74-A9A2A50DD6A7}"/>
              </a:ext>
            </a:extLst>
          </p:cNvPr>
          <p:cNvSpPr txBox="1"/>
          <p:nvPr/>
        </p:nvSpPr>
        <p:spPr>
          <a:xfrm>
            <a:off x="3596484" y="474752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注册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E79CD36-3571-44AB-B7E4-D40FAB548EA2}"/>
              </a:ext>
            </a:extLst>
          </p:cNvPr>
          <p:cNvCxnSpPr/>
          <p:nvPr/>
        </p:nvCxnSpPr>
        <p:spPr>
          <a:xfrm>
            <a:off x="4093576" y="939917"/>
            <a:ext cx="0" cy="28956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文本框 80">
            <a:extLst>
              <a:ext uri="{FF2B5EF4-FFF2-40B4-BE49-F238E27FC236}">
                <a16:creationId xmlns:a16="http://schemas.microsoft.com/office/drawing/2014/main" id="{706F21F0-6D0D-4232-8DF7-C96B61781E92}"/>
              </a:ext>
            </a:extLst>
          </p:cNvPr>
          <p:cNvSpPr txBox="1"/>
          <p:nvPr/>
        </p:nvSpPr>
        <p:spPr>
          <a:xfrm>
            <a:off x="5447138" y="3559668"/>
            <a:ext cx="1028700" cy="44958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是否添菜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B60C284-E08D-4B70-84CE-1F2348F1F7D0}"/>
              </a:ext>
            </a:extLst>
          </p:cNvPr>
          <p:cNvCxnSpPr/>
          <p:nvPr/>
        </p:nvCxnSpPr>
        <p:spPr>
          <a:xfrm>
            <a:off x="4093576" y="3169273"/>
            <a:ext cx="0" cy="30162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文本框 80">
            <a:extLst>
              <a:ext uri="{FF2B5EF4-FFF2-40B4-BE49-F238E27FC236}">
                <a16:creationId xmlns:a16="http://schemas.microsoft.com/office/drawing/2014/main" id="{FCAF2EC3-EAE8-4541-B982-68C07A9E5889}"/>
              </a:ext>
            </a:extLst>
          </p:cNvPr>
          <p:cNvSpPr txBox="1"/>
          <p:nvPr/>
        </p:nvSpPr>
        <p:spPr>
          <a:xfrm>
            <a:off x="5447138" y="4415639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添菜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3FA71F6-CDAD-4536-A330-5C8FB3B6DAA4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5961488" y="4009248"/>
            <a:ext cx="0" cy="40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80">
            <a:extLst>
              <a:ext uri="{FF2B5EF4-FFF2-40B4-BE49-F238E27FC236}">
                <a16:creationId xmlns:a16="http://schemas.microsoft.com/office/drawing/2014/main" id="{273EC430-A066-47DF-86F2-EADDCB9EC05F}"/>
              </a:ext>
            </a:extLst>
          </p:cNvPr>
          <p:cNvSpPr txBox="1"/>
          <p:nvPr/>
        </p:nvSpPr>
        <p:spPr>
          <a:xfrm>
            <a:off x="6990188" y="4421838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结账支付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3FC5F6-198D-43FF-A619-1DE8045EA8FB}"/>
              </a:ext>
            </a:extLst>
          </p:cNvPr>
          <p:cNvSpPr txBox="1"/>
          <p:nvPr/>
        </p:nvSpPr>
        <p:spPr>
          <a:xfrm>
            <a:off x="5642928" y="4081638"/>
            <a:ext cx="391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A04871D-7B6E-4471-A2B2-FBFBBE68ACD1}"/>
              </a:ext>
            </a:extLst>
          </p:cNvPr>
          <p:cNvSpPr txBox="1"/>
          <p:nvPr/>
        </p:nvSpPr>
        <p:spPr>
          <a:xfrm>
            <a:off x="6655294" y="3559668"/>
            <a:ext cx="391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否</a:t>
            </a:r>
          </a:p>
        </p:txBody>
      </p:sp>
      <p:sp>
        <p:nvSpPr>
          <p:cNvPr id="42" name="文本框 80">
            <a:extLst>
              <a:ext uri="{FF2B5EF4-FFF2-40B4-BE49-F238E27FC236}">
                <a16:creationId xmlns:a16="http://schemas.microsoft.com/office/drawing/2014/main" id="{D7F86EF4-5D65-4BF0-BCB8-7D6D4A3E159B}"/>
              </a:ext>
            </a:extLst>
          </p:cNvPr>
          <p:cNvSpPr txBox="1"/>
          <p:nvPr/>
        </p:nvSpPr>
        <p:spPr>
          <a:xfrm>
            <a:off x="3363488" y="3476844"/>
            <a:ext cx="1482622" cy="61659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是否呼叫服务员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63B437A-C599-4D78-94A2-B2975AA96F8B}"/>
              </a:ext>
            </a:extLst>
          </p:cNvPr>
          <p:cNvCxnSpPr>
            <a:stCxn id="42" idx="3"/>
            <a:endCxn id="28" idx="1"/>
          </p:cNvCxnSpPr>
          <p:nvPr/>
        </p:nvCxnSpPr>
        <p:spPr>
          <a:xfrm flipV="1">
            <a:off x="4846110" y="3784458"/>
            <a:ext cx="601028" cy="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80">
            <a:extLst>
              <a:ext uri="{FF2B5EF4-FFF2-40B4-BE49-F238E27FC236}">
                <a16:creationId xmlns:a16="http://schemas.microsoft.com/office/drawing/2014/main" id="{DA0D8461-8953-4342-87FE-F616EA81E02F}"/>
              </a:ext>
            </a:extLst>
          </p:cNvPr>
          <p:cNvSpPr txBox="1"/>
          <p:nvPr/>
        </p:nvSpPr>
        <p:spPr>
          <a:xfrm>
            <a:off x="3541001" y="4415639"/>
            <a:ext cx="1127596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服务员收到呼叫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8C63763-EA66-455E-AB82-021ED0CD2CCF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>
            <a:off x="4104799" y="4093434"/>
            <a:ext cx="0" cy="32220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584B848D-3641-4E46-A7AB-078516A0AF8E}"/>
              </a:ext>
            </a:extLst>
          </p:cNvPr>
          <p:cNvCxnSpPr>
            <a:stCxn id="45" idx="3"/>
            <a:endCxn id="28" idx="1"/>
          </p:cNvCxnSpPr>
          <p:nvPr/>
        </p:nvCxnSpPr>
        <p:spPr>
          <a:xfrm flipV="1">
            <a:off x="4668597" y="3784458"/>
            <a:ext cx="778541" cy="855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4A90066-5D19-467B-8CDF-78D942FEE748}"/>
              </a:ext>
            </a:extLst>
          </p:cNvPr>
          <p:cNvSpPr txBox="1"/>
          <p:nvPr/>
        </p:nvSpPr>
        <p:spPr>
          <a:xfrm>
            <a:off x="3820431" y="4099380"/>
            <a:ext cx="391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是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2A8D493-C8D4-41CC-AFA3-7E182A50A8A7}"/>
              </a:ext>
            </a:extLst>
          </p:cNvPr>
          <p:cNvSpPr txBox="1"/>
          <p:nvPr/>
        </p:nvSpPr>
        <p:spPr>
          <a:xfrm>
            <a:off x="4876458" y="3550136"/>
            <a:ext cx="391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否</a:t>
            </a: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50A1C42F-20CC-46AB-898E-F71516FE769A}"/>
              </a:ext>
            </a:extLst>
          </p:cNvPr>
          <p:cNvCxnSpPr>
            <a:stCxn id="28" idx="3"/>
            <a:endCxn id="32" idx="0"/>
          </p:cNvCxnSpPr>
          <p:nvPr/>
        </p:nvCxnSpPr>
        <p:spPr>
          <a:xfrm>
            <a:off x="6475838" y="3784458"/>
            <a:ext cx="1028700" cy="637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8B59AD91-BD88-4766-B621-2638BB157E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40" y="262615"/>
            <a:ext cx="1063253" cy="236278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774E710-BA6F-4BA7-88CE-828B12F3F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61" y="269990"/>
            <a:ext cx="1063253" cy="236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6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6158" y="1000267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功能图</a:t>
            </a:r>
          </a:p>
        </p:txBody>
      </p:sp>
      <p:sp>
        <p:nvSpPr>
          <p:cNvPr id="13" name="Freeform 14"/>
          <p:cNvSpPr>
            <a:spLocks noEditPoints="1"/>
          </p:cNvSpPr>
          <p:nvPr/>
        </p:nvSpPr>
        <p:spPr bwMode="auto">
          <a:xfrm>
            <a:off x="1040290" y="2185268"/>
            <a:ext cx="221171" cy="267263"/>
          </a:xfrm>
          <a:custGeom>
            <a:avLst/>
            <a:gdLst>
              <a:gd name="T0" fmla="*/ 75 w 116"/>
              <a:gd name="T1" fmla="*/ 56 h 140"/>
              <a:gd name="T2" fmla="*/ 97 w 116"/>
              <a:gd name="T3" fmla="*/ 56 h 140"/>
              <a:gd name="T4" fmla="*/ 103 w 116"/>
              <a:gd name="T5" fmla="*/ 61 h 140"/>
              <a:gd name="T6" fmla="*/ 100 w 116"/>
              <a:gd name="T7" fmla="*/ 66 h 140"/>
              <a:gd name="T8" fmla="*/ 9 w 116"/>
              <a:gd name="T9" fmla="*/ 138 h 140"/>
              <a:gd name="T10" fmla="*/ 1 w 116"/>
              <a:gd name="T11" fmla="*/ 137 h 140"/>
              <a:gd name="T12" fmla="*/ 1 w 116"/>
              <a:gd name="T13" fmla="*/ 131 h 140"/>
              <a:gd name="T14" fmla="*/ 36 w 116"/>
              <a:gd name="T15" fmla="*/ 67 h 140"/>
              <a:gd name="T16" fmla="*/ 15 w 116"/>
              <a:gd name="T17" fmla="*/ 67 h 140"/>
              <a:gd name="T18" fmla="*/ 10 w 116"/>
              <a:gd name="T19" fmla="*/ 61 h 140"/>
              <a:gd name="T20" fmla="*/ 11 w 116"/>
              <a:gd name="T21" fmla="*/ 58 h 140"/>
              <a:gd name="T22" fmla="*/ 49 w 116"/>
              <a:gd name="T23" fmla="*/ 3 h 140"/>
              <a:gd name="T24" fmla="*/ 54 w 116"/>
              <a:gd name="T25" fmla="*/ 1 h 140"/>
              <a:gd name="T26" fmla="*/ 54 w 116"/>
              <a:gd name="T27" fmla="*/ 0 h 140"/>
              <a:gd name="T28" fmla="*/ 111 w 116"/>
              <a:gd name="T29" fmla="*/ 0 h 140"/>
              <a:gd name="T30" fmla="*/ 116 w 116"/>
              <a:gd name="T31" fmla="*/ 6 h 140"/>
              <a:gd name="T32" fmla="*/ 114 w 116"/>
              <a:gd name="T33" fmla="*/ 10 h 140"/>
              <a:gd name="T34" fmla="*/ 75 w 116"/>
              <a:gd name="T35" fmla="*/ 56 h 140"/>
              <a:gd name="T36" fmla="*/ 81 w 116"/>
              <a:gd name="T37" fmla="*/ 67 h 140"/>
              <a:gd name="T38" fmla="*/ 81 w 116"/>
              <a:gd name="T39" fmla="*/ 67 h 140"/>
              <a:gd name="T40" fmla="*/ 63 w 116"/>
              <a:gd name="T41" fmla="*/ 67 h 140"/>
              <a:gd name="T42" fmla="*/ 63 w 116"/>
              <a:gd name="T43" fmla="*/ 67 h 140"/>
              <a:gd name="T44" fmla="*/ 60 w 116"/>
              <a:gd name="T45" fmla="*/ 65 h 140"/>
              <a:gd name="T46" fmla="*/ 59 w 116"/>
              <a:gd name="T47" fmla="*/ 58 h 140"/>
              <a:gd name="T48" fmla="*/ 99 w 116"/>
              <a:gd name="T49" fmla="*/ 11 h 140"/>
              <a:gd name="T50" fmla="*/ 57 w 116"/>
              <a:gd name="T51" fmla="*/ 11 h 140"/>
              <a:gd name="T52" fmla="*/ 26 w 116"/>
              <a:gd name="T53" fmla="*/ 56 h 140"/>
              <a:gd name="T54" fmla="*/ 45 w 116"/>
              <a:gd name="T55" fmla="*/ 56 h 140"/>
              <a:gd name="T56" fmla="*/ 45 w 116"/>
              <a:gd name="T57" fmla="*/ 56 h 140"/>
              <a:gd name="T58" fmla="*/ 48 w 116"/>
              <a:gd name="T59" fmla="*/ 56 h 140"/>
              <a:gd name="T60" fmla="*/ 50 w 116"/>
              <a:gd name="T61" fmla="*/ 64 h 140"/>
              <a:gd name="T62" fmla="*/ 23 w 116"/>
              <a:gd name="T63" fmla="*/ 113 h 140"/>
              <a:gd name="T64" fmla="*/ 81 w 116"/>
              <a:gd name="T65" fmla="*/ 6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" h="140">
                <a:moveTo>
                  <a:pt x="75" y="56"/>
                </a:moveTo>
                <a:cubicBezTo>
                  <a:pt x="97" y="56"/>
                  <a:pt x="97" y="56"/>
                  <a:pt x="97" y="56"/>
                </a:cubicBezTo>
                <a:cubicBezTo>
                  <a:pt x="100" y="56"/>
                  <a:pt x="103" y="58"/>
                  <a:pt x="103" y="61"/>
                </a:cubicBezTo>
                <a:cubicBezTo>
                  <a:pt x="103" y="63"/>
                  <a:pt x="102" y="65"/>
                  <a:pt x="100" y="66"/>
                </a:cubicBezTo>
                <a:cubicBezTo>
                  <a:pt x="9" y="138"/>
                  <a:pt x="9" y="138"/>
                  <a:pt x="9" y="138"/>
                </a:cubicBezTo>
                <a:cubicBezTo>
                  <a:pt x="6" y="140"/>
                  <a:pt x="3" y="140"/>
                  <a:pt x="1" y="137"/>
                </a:cubicBezTo>
                <a:cubicBezTo>
                  <a:pt x="0" y="136"/>
                  <a:pt x="0" y="133"/>
                  <a:pt x="1" y="131"/>
                </a:cubicBezTo>
                <a:cubicBezTo>
                  <a:pt x="36" y="67"/>
                  <a:pt x="36" y="67"/>
                  <a:pt x="36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2" y="67"/>
                  <a:pt x="10" y="64"/>
                  <a:pt x="10" y="61"/>
                </a:cubicBezTo>
                <a:cubicBezTo>
                  <a:pt x="10" y="60"/>
                  <a:pt x="10" y="59"/>
                  <a:pt x="11" y="58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1"/>
                  <a:pt x="52" y="1"/>
                  <a:pt x="54" y="1"/>
                </a:cubicBezTo>
                <a:cubicBezTo>
                  <a:pt x="54" y="0"/>
                  <a:pt x="54" y="0"/>
                  <a:pt x="54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4" y="0"/>
                  <a:pt x="116" y="3"/>
                  <a:pt x="116" y="6"/>
                </a:cubicBezTo>
                <a:cubicBezTo>
                  <a:pt x="116" y="7"/>
                  <a:pt x="115" y="9"/>
                  <a:pt x="114" y="10"/>
                </a:cubicBezTo>
                <a:cubicBezTo>
                  <a:pt x="75" y="56"/>
                  <a:pt x="75" y="56"/>
                  <a:pt x="75" y="56"/>
                </a:cubicBezTo>
                <a:close/>
                <a:moveTo>
                  <a:pt x="81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2" y="67"/>
                  <a:pt x="61" y="66"/>
                  <a:pt x="60" y="65"/>
                </a:cubicBezTo>
                <a:cubicBezTo>
                  <a:pt x="57" y="63"/>
                  <a:pt x="57" y="60"/>
                  <a:pt x="59" y="58"/>
                </a:cubicBezTo>
                <a:cubicBezTo>
                  <a:pt x="99" y="11"/>
                  <a:pt x="99" y="11"/>
                  <a:pt x="99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26" y="56"/>
                  <a:pt x="26" y="56"/>
                  <a:pt x="26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6" y="56"/>
                  <a:pt x="47" y="56"/>
                  <a:pt x="48" y="56"/>
                </a:cubicBezTo>
                <a:cubicBezTo>
                  <a:pt x="51" y="58"/>
                  <a:pt x="52" y="61"/>
                  <a:pt x="50" y="64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81" y="67"/>
                  <a:pt x="81" y="67"/>
                  <a:pt x="81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9"/>
          <p:cNvSpPr>
            <a:spLocks noEditPoints="1"/>
          </p:cNvSpPr>
          <p:nvPr/>
        </p:nvSpPr>
        <p:spPr bwMode="auto">
          <a:xfrm>
            <a:off x="1017690" y="3411255"/>
            <a:ext cx="267181" cy="269686"/>
          </a:xfrm>
          <a:custGeom>
            <a:avLst/>
            <a:gdLst>
              <a:gd name="T0" fmla="*/ 116 w 140"/>
              <a:gd name="T1" fmla="*/ 2 h 141"/>
              <a:gd name="T2" fmla="*/ 122 w 140"/>
              <a:gd name="T3" fmla="*/ 3 h 141"/>
              <a:gd name="T4" fmla="*/ 122 w 140"/>
              <a:gd name="T5" fmla="*/ 3 h 141"/>
              <a:gd name="T6" fmla="*/ 138 w 140"/>
              <a:gd name="T7" fmla="*/ 19 h 141"/>
              <a:gd name="T8" fmla="*/ 138 w 140"/>
              <a:gd name="T9" fmla="*/ 19 h 141"/>
              <a:gd name="T10" fmla="*/ 139 w 140"/>
              <a:gd name="T11" fmla="*/ 25 h 141"/>
              <a:gd name="T12" fmla="*/ 118 w 140"/>
              <a:gd name="T13" fmla="*/ 43 h 141"/>
              <a:gd name="T14" fmla="*/ 103 w 140"/>
              <a:gd name="T15" fmla="*/ 46 h 141"/>
              <a:gd name="T16" fmla="*/ 99 w 140"/>
              <a:gd name="T17" fmla="*/ 102 h 141"/>
              <a:gd name="T18" fmla="*/ 69 w 140"/>
              <a:gd name="T19" fmla="*/ 115 h 141"/>
              <a:gd name="T20" fmla="*/ 26 w 140"/>
              <a:gd name="T21" fmla="*/ 72 h 141"/>
              <a:gd name="T22" fmla="*/ 69 w 140"/>
              <a:gd name="T23" fmla="*/ 29 h 141"/>
              <a:gd name="T24" fmla="*/ 100 w 140"/>
              <a:gd name="T25" fmla="*/ 33 h 141"/>
              <a:gd name="T26" fmla="*/ 98 w 140"/>
              <a:gd name="T27" fmla="*/ 20 h 141"/>
              <a:gd name="T28" fmla="*/ 124 w 140"/>
              <a:gd name="T29" fmla="*/ 55 h 141"/>
              <a:gd name="T30" fmla="*/ 135 w 140"/>
              <a:gd name="T31" fmla="*/ 52 h 141"/>
              <a:gd name="T32" fmla="*/ 138 w 140"/>
              <a:gd name="T33" fmla="*/ 72 h 141"/>
              <a:gd name="T34" fmla="*/ 69 w 140"/>
              <a:gd name="T35" fmla="*/ 141 h 141"/>
              <a:gd name="T36" fmla="*/ 0 w 140"/>
              <a:gd name="T37" fmla="*/ 72 h 141"/>
              <a:gd name="T38" fmla="*/ 69 w 140"/>
              <a:gd name="T39" fmla="*/ 3 h 141"/>
              <a:gd name="T40" fmla="*/ 89 w 140"/>
              <a:gd name="T41" fmla="*/ 6 h 141"/>
              <a:gd name="T42" fmla="*/ 86 w 140"/>
              <a:gd name="T43" fmla="*/ 16 h 141"/>
              <a:gd name="T44" fmla="*/ 69 w 140"/>
              <a:gd name="T45" fmla="*/ 14 h 141"/>
              <a:gd name="T46" fmla="*/ 11 w 140"/>
              <a:gd name="T47" fmla="*/ 72 h 141"/>
              <a:gd name="T48" fmla="*/ 69 w 140"/>
              <a:gd name="T49" fmla="*/ 130 h 141"/>
              <a:gd name="T50" fmla="*/ 127 w 140"/>
              <a:gd name="T51" fmla="*/ 72 h 141"/>
              <a:gd name="T52" fmla="*/ 124 w 140"/>
              <a:gd name="T53" fmla="*/ 55 h 141"/>
              <a:gd name="T54" fmla="*/ 69 w 140"/>
              <a:gd name="T55" fmla="*/ 52 h 141"/>
              <a:gd name="T56" fmla="*/ 90 w 140"/>
              <a:gd name="T57" fmla="*/ 43 h 141"/>
              <a:gd name="T58" fmla="*/ 43 w 140"/>
              <a:gd name="T59" fmla="*/ 46 h 141"/>
              <a:gd name="T60" fmla="*/ 43 w 140"/>
              <a:gd name="T61" fmla="*/ 46 h 141"/>
              <a:gd name="T62" fmla="*/ 43 w 140"/>
              <a:gd name="T63" fmla="*/ 98 h 141"/>
              <a:gd name="T64" fmla="*/ 94 w 140"/>
              <a:gd name="T65" fmla="*/ 98 h 141"/>
              <a:gd name="T66" fmla="*/ 105 w 140"/>
              <a:gd name="T67" fmla="*/ 72 h 141"/>
              <a:gd name="T68" fmla="*/ 86 w 140"/>
              <a:gd name="T69" fmla="*/ 62 h 141"/>
              <a:gd name="T70" fmla="*/ 83 w 140"/>
              <a:gd name="T71" fmla="*/ 86 h 141"/>
              <a:gd name="T72" fmla="*/ 69 w 140"/>
              <a:gd name="T73" fmla="*/ 92 h 141"/>
              <a:gd name="T74" fmla="*/ 55 w 140"/>
              <a:gd name="T75" fmla="*/ 86 h 141"/>
              <a:gd name="T76" fmla="*/ 55 w 140"/>
              <a:gd name="T77" fmla="*/ 58 h 141"/>
              <a:gd name="T78" fmla="*/ 69 w 140"/>
              <a:gd name="T79" fmla="*/ 52 h 141"/>
              <a:gd name="T80" fmla="*/ 73 w 140"/>
              <a:gd name="T81" fmla="*/ 60 h 141"/>
              <a:gd name="T82" fmla="*/ 60 w 140"/>
              <a:gd name="T83" fmla="*/ 63 h 141"/>
              <a:gd name="T84" fmla="*/ 56 w 140"/>
              <a:gd name="T85" fmla="*/ 72 h 141"/>
              <a:gd name="T86" fmla="*/ 69 w 140"/>
              <a:gd name="T87" fmla="*/ 85 h 141"/>
              <a:gd name="T88" fmla="*/ 78 w 140"/>
              <a:gd name="T89" fmla="*/ 81 h 141"/>
              <a:gd name="T90" fmla="*/ 81 w 140"/>
              <a:gd name="T91" fmla="*/ 68 h 141"/>
              <a:gd name="T92" fmla="*/ 65 w 140"/>
              <a:gd name="T93" fmla="*/ 76 h 141"/>
              <a:gd name="T94" fmla="*/ 73 w 140"/>
              <a:gd name="T95" fmla="*/ 60 h 141"/>
              <a:gd name="T96" fmla="*/ 117 w 140"/>
              <a:gd name="T97" fmla="*/ 10 h 141"/>
              <a:gd name="T98" fmla="*/ 106 w 140"/>
              <a:gd name="T99" fmla="*/ 30 h 141"/>
              <a:gd name="T100" fmla="*/ 117 w 140"/>
              <a:gd name="T101" fmla="*/ 10 h 141"/>
              <a:gd name="T102" fmla="*/ 123 w 140"/>
              <a:gd name="T103" fmla="*/ 22 h 141"/>
              <a:gd name="T104" fmla="*/ 118 w 140"/>
              <a:gd name="T105" fmla="*/ 37 h 141"/>
              <a:gd name="T106" fmla="*/ 123 w 140"/>
              <a:gd name="T107" fmla="*/ 2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141">
                <a:moveTo>
                  <a:pt x="98" y="20"/>
                </a:moveTo>
                <a:cubicBezTo>
                  <a:pt x="116" y="2"/>
                  <a:pt x="116" y="2"/>
                  <a:pt x="116" y="2"/>
                </a:cubicBezTo>
                <a:cubicBezTo>
                  <a:pt x="118" y="0"/>
                  <a:pt x="120" y="0"/>
                  <a:pt x="121" y="2"/>
                </a:cubicBezTo>
                <a:cubicBezTo>
                  <a:pt x="121" y="2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5" y="16"/>
                  <a:pt x="125" y="16"/>
                  <a:pt x="125" y="16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9" y="19"/>
                  <a:pt x="139" y="20"/>
                </a:cubicBezTo>
                <a:cubicBezTo>
                  <a:pt x="140" y="21"/>
                  <a:pt x="140" y="23"/>
                  <a:pt x="139" y="25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20" y="43"/>
                  <a:pt x="119" y="44"/>
                  <a:pt x="118" y="43"/>
                </a:cubicBezTo>
                <a:cubicBezTo>
                  <a:pt x="108" y="41"/>
                  <a:pt x="108" y="41"/>
                  <a:pt x="108" y="41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08" y="53"/>
                  <a:pt x="112" y="62"/>
                  <a:pt x="112" y="72"/>
                </a:cubicBezTo>
                <a:cubicBezTo>
                  <a:pt x="112" y="84"/>
                  <a:pt x="107" y="95"/>
                  <a:pt x="99" y="102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91" y="110"/>
                  <a:pt x="81" y="115"/>
                  <a:pt x="69" y="115"/>
                </a:cubicBezTo>
                <a:cubicBezTo>
                  <a:pt x="57" y="115"/>
                  <a:pt x="46" y="110"/>
                  <a:pt x="39" y="102"/>
                </a:cubicBezTo>
                <a:cubicBezTo>
                  <a:pt x="31" y="95"/>
                  <a:pt x="26" y="84"/>
                  <a:pt x="26" y="72"/>
                </a:cubicBezTo>
                <a:cubicBezTo>
                  <a:pt x="26" y="60"/>
                  <a:pt x="31" y="50"/>
                  <a:pt x="39" y="42"/>
                </a:cubicBezTo>
                <a:cubicBezTo>
                  <a:pt x="46" y="34"/>
                  <a:pt x="57" y="29"/>
                  <a:pt x="69" y="29"/>
                </a:cubicBezTo>
                <a:cubicBezTo>
                  <a:pt x="79" y="29"/>
                  <a:pt x="88" y="33"/>
                  <a:pt x="95" y="38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8" y="23"/>
                  <a:pt x="98" y="23"/>
                  <a:pt x="98" y="23"/>
                </a:cubicBezTo>
                <a:cubicBezTo>
                  <a:pt x="97" y="22"/>
                  <a:pt x="98" y="21"/>
                  <a:pt x="98" y="20"/>
                </a:cubicBezTo>
                <a:close/>
                <a:moveTo>
                  <a:pt x="124" y="55"/>
                </a:moveTo>
                <a:cubicBezTo>
                  <a:pt x="124" y="55"/>
                  <a:pt x="124" y="55"/>
                  <a:pt x="124" y="55"/>
                </a:cubicBezTo>
                <a:cubicBezTo>
                  <a:pt x="124" y="52"/>
                  <a:pt x="125" y="49"/>
                  <a:pt x="128" y="48"/>
                </a:cubicBezTo>
                <a:cubicBezTo>
                  <a:pt x="131" y="47"/>
                  <a:pt x="134" y="49"/>
                  <a:pt x="135" y="52"/>
                </a:cubicBezTo>
                <a:cubicBezTo>
                  <a:pt x="136" y="55"/>
                  <a:pt x="137" y="58"/>
                  <a:pt x="137" y="62"/>
                </a:cubicBezTo>
                <a:cubicBezTo>
                  <a:pt x="138" y="65"/>
                  <a:pt x="138" y="69"/>
                  <a:pt x="138" y="72"/>
                </a:cubicBezTo>
                <a:cubicBezTo>
                  <a:pt x="138" y="91"/>
                  <a:pt x="130" y="108"/>
                  <a:pt x="118" y="121"/>
                </a:cubicBezTo>
                <a:cubicBezTo>
                  <a:pt x="105" y="133"/>
                  <a:pt x="88" y="141"/>
                  <a:pt x="69" y="141"/>
                </a:cubicBezTo>
                <a:cubicBezTo>
                  <a:pt x="50" y="141"/>
                  <a:pt x="33" y="133"/>
                  <a:pt x="20" y="121"/>
                </a:cubicBezTo>
                <a:cubicBezTo>
                  <a:pt x="8" y="108"/>
                  <a:pt x="0" y="91"/>
                  <a:pt x="0" y="72"/>
                </a:cubicBezTo>
                <a:cubicBezTo>
                  <a:pt x="0" y="53"/>
                  <a:pt x="8" y="36"/>
                  <a:pt x="20" y="23"/>
                </a:cubicBezTo>
                <a:cubicBezTo>
                  <a:pt x="33" y="11"/>
                  <a:pt x="50" y="3"/>
                  <a:pt x="69" y="3"/>
                </a:cubicBezTo>
                <a:cubicBezTo>
                  <a:pt x="72" y="3"/>
                  <a:pt x="76" y="3"/>
                  <a:pt x="79" y="4"/>
                </a:cubicBezTo>
                <a:cubicBezTo>
                  <a:pt x="82" y="4"/>
                  <a:pt x="86" y="5"/>
                  <a:pt x="89" y="6"/>
                </a:cubicBezTo>
                <a:cubicBezTo>
                  <a:pt x="92" y="7"/>
                  <a:pt x="93" y="10"/>
                  <a:pt x="93" y="13"/>
                </a:cubicBezTo>
                <a:cubicBezTo>
                  <a:pt x="92" y="16"/>
                  <a:pt x="89" y="17"/>
                  <a:pt x="86" y="16"/>
                </a:cubicBezTo>
                <a:cubicBezTo>
                  <a:pt x="83" y="16"/>
                  <a:pt x="80" y="15"/>
                  <a:pt x="77" y="15"/>
                </a:cubicBezTo>
                <a:cubicBezTo>
                  <a:pt x="75" y="14"/>
                  <a:pt x="72" y="14"/>
                  <a:pt x="69" y="14"/>
                </a:cubicBezTo>
                <a:cubicBezTo>
                  <a:pt x="53" y="14"/>
                  <a:pt x="38" y="21"/>
                  <a:pt x="28" y="31"/>
                </a:cubicBezTo>
                <a:cubicBezTo>
                  <a:pt x="17" y="42"/>
                  <a:pt x="11" y="56"/>
                  <a:pt x="11" y="72"/>
                </a:cubicBezTo>
                <a:cubicBezTo>
                  <a:pt x="11" y="88"/>
                  <a:pt x="17" y="103"/>
                  <a:pt x="28" y="113"/>
                </a:cubicBezTo>
                <a:cubicBezTo>
                  <a:pt x="38" y="124"/>
                  <a:pt x="53" y="130"/>
                  <a:pt x="69" y="130"/>
                </a:cubicBezTo>
                <a:cubicBezTo>
                  <a:pt x="85" y="130"/>
                  <a:pt x="99" y="124"/>
                  <a:pt x="110" y="113"/>
                </a:cubicBezTo>
                <a:cubicBezTo>
                  <a:pt x="120" y="103"/>
                  <a:pt x="127" y="88"/>
                  <a:pt x="127" y="72"/>
                </a:cubicBezTo>
                <a:cubicBezTo>
                  <a:pt x="127" y="69"/>
                  <a:pt x="127" y="66"/>
                  <a:pt x="126" y="64"/>
                </a:cubicBezTo>
                <a:cubicBezTo>
                  <a:pt x="126" y="61"/>
                  <a:pt x="125" y="58"/>
                  <a:pt x="124" y="55"/>
                </a:cubicBezTo>
                <a:close/>
                <a:moveTo>
                  <a:pt x="69" y="52"/>
                </a:moveTo>
                <a:cubicBezTo>
                  <a:pt x="69" y="52"/>
                  <a:pt x="69" y="52"/>
                  <a:pt x="69" y="52"/>
                </a:cubicBezTo>
                <a:cubicBezTo>
                  <a:pt x="72" y="52"/>
                  <a:pt x="76" y="53"/>
                  <a:pt x="78" y="55"/>
                </a:cubicBezTo>
                <a:cubicBezTo>
                  <a:pt x="90" y="43"/>
                  <a:pt x="90" y="43"/>
                  <a:pt x="90" y="43"/>
                </a:cubicBezTo>
                <a:cubicBezTo>
                  <a:pt x="84" y="38"/>
                  <a:pt x="77" y="36"/>
                  <a:pt x="69" y="36"/>
                </a:cubicBezTo>
                <a:cubicBezTo>
                  <a:pt x="59" y="36"/>
                  <a:pt x="50" y="40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37" y="53"/>
                  <a:pt x="33" y="62"/>
                  <a:pt x="33" y="72"/>
                </a:cubicBezTo>
                <a:cubicBezTo>
                  <a:pt x="33" y="82"/>
                  <a:pt x="37" y="91"/>
                  <a:pt x="43" y="98"/>
                </a:cubicBezTo>
                <a:cubicBezTo>
                  <a:pt x="50" y="104"/>
                  <a:pt x="59" y="108"/>
                  <a:pt x="69" y="108"/>
                </a:cubicBezTo>
                <a:cubicBezTo>
                  <a:pt x="79" y="108"/>
                  <a:pt x="88" y="104"/>
                  <a:pt x="94" y="98"/>
                </a:cubicBezTo>
                <a:cubicBezTo>
                  <a:pt x="95" y="98"/>
                  <a:pt x="95" y="98"/>
                  <a:pt x="95" y="98"/>
                </a:cubicBezTo>
                <a:cubicBezTo>
                  <a:pt x="101" y="91"/>
                  <a:pt x="105" y="82"/>
                  <a:pt x="105" y="72"/>
                </a:cubicBezTo>
                <a:cubicBezTo>
                  <a:pt x="105" y="64"/>
                  <a:pt x="103" y="57"/>
                  <a:pt x="98" y="51"/>
                </a:cubicBezTo>
                <a:cubicBezTo>
                  <a:pt x="86" y="62"/>
                  <a:pt x="86" y="62"/>
                  <a:pt x="86" y="62"/>
                </a:cubicBezTo>
                <a:cubicBezTo>
                  <a:pt x="88" y="65"/>
                  <a:pt x="89" y="69"/>
                  <a:pt x="89" y="72"/>
                </a:cubicBezTo>
                <a:cubicBezTo>
                  <a:pt x="89" y="77"/>
                  <a:pt x="86" y="82"/>
                  <a:pt x="83" y="86"/>
                </a:cubicBezTo>
                <a:cubicBezTo>
                  <a:pt x="83" y="86"/>
                  <a:pt x="83" y="86"/>
                  <a:pt x="83" y="86"/>
                </a:cubicBezTo>
                <a:cubicBezTo>
                  <a:pt x="79" y="90"/>
                  <a:pt x="74" y="92"/>
                  <a:pt x="69" y="92"/>
                </a:cubicBezTo>
                <a:cubicBezTo>
                  <a:pt x="63" y="92"/>
                  <a:pt x="59" y="90"/>
                  <a:pt x="55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1" y="82"/>
                  <a:pt x="49" y="78"/>
                  <a:pt x="49" y="72"/>
                </a:cubicBezTo>
                <a:cubicBezTo>
                  <a:pt x="49" y="67"/>
                  <a:pt x="51" y="62"/>
                  <a:pt x="55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9" y="55"/>
                  <a:pt x="63" y="52"/>
                  <a:pt x="69" y="52"/>
                </a:cubicBezTo>
                <a:close/>
                <a:moveTo>
                  <a:pt x="73" y="60"/>
                </a:moveTo>
                <a:cubicBezTo>
                  <a:pt x="73" y="60"/>
                  <a:pt x="73" y="60"/>
                  <a:pt x="73" y="60"/>
                </a:cubicBezTo>
                <a:cubicBezTo>
                  <a:pt x="72" y="59"/>
                  <a:pt x="71" y="59"/>
                  <a:pt x="69" y="59"/>
                </a:cubicBezTo>
                <a:cubicBezTo>
                  <a:pt x="65" y="59"/>
                  <a:pt x="62" y="60"/>
                  <a:pt x="60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57" y="65"/>
                  <a:pt x="56" y="68"/>
                  <a:pt x="56" y="72"/>
                </a:cubicBezTo>
                <a:cubicBezTo>
                  <a:pt x="56" y="76"/>
                  <a:pt x="57" y="79"/>
                  <a:pt x="60" y="81"/>
                </a:cubicBezTo>
                <a:cubicBezTo>
                  <a:pt x="62" y="84"/>
                  <a:pt x="65" y="85"/>
                  <a:pt x="69" y="85"/>
                </a:cubicBezTo>
                <a:cubicBezTo>
                  <a:pt x="73" y="85"/>
                  <a:pt x="76" y="84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81" y="79"/>
                  <a:pt x="82" y="76"/>
                  <a:pt x="82" y="72"/>
                </a:cubicBezTo>
                <a:cubicBezTo>
                  <a:pt x="82" y="70"/>
                  <a:pt x="82" y="69"/>
                  <a:pt x="81" y="68"/>
                </a:cubicBezTo>
                <a:cubicBezTo>
                  <a:pt x="73" y="76"/>
                  <a:pt x="73" y="76"/>
                  <a:pt x="73" y="76"/>
                </a:cubicBezTo>
                <a:cubicBezTo>
                  <a:pt x="71" y="78"/>
                  <a:pt x="67" y="78"/>
                  <a:pt x="65" y="76"/>
                </a:cubicBezTo>
                <a:cubicBezTo>
                  <a:pt x="63" y="74"/>
                  <a:pt x="63" y="70"/>
                  <a:pt x="65" y="68"/>
                </a:cubicBezTo>
                <a:cubicBezTo>
                  <a:pt x="73" y="60"/>
                  <a:pt x="73" y="60"/>
                  <a:pt x="73" y="60"/>
                </a:cubicBezTo>
                <a:close/>
                <a:moveTo>
                  <a:pt x="117" y="10"/>
                </a:moveTo>
                <a:cubicBezTo>
                  <a:pt x="117" y="10"/>
                  <a:pt x="117" y="10"/>
                  <a:pt x="117" y="10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0"/>
                  <a:pt x="117" y="10"/>
                  <a:pt x="117" y="10"/>
                </a:cubicBezTo>
                <a:close/>
                <a:moveTo>
                  <a:pt x="123" y="22"/>
                </a:moveTo>
                <a:cubicBezTo>
                  <a:pt x="123" y="22"/>
                  <a:pt x="123" y="22"/>
                  <a:pt x="123" y="22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23" y="22"/>
                  <a:pt x="123" y="22"/>
                  <a:pt x="12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商家管理平台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文本框 4">
            <a:extLst>
              <a:ext uri="{FF2B5EF4-FFF2-40B4-BE49-F238E27FC236}">
                <a16:creationId xmlns:a16="http://schemas.microsoft.com/office/drawing/2014/main" id="{C3A508E6-8F7F-40FD-A013-1D0A1339F344}"/>
              </a:ext>
            </a:extLst>
          </p:cNvPr>
          <p:cNvSpPr txBox="1"/>
          <p:nvPr/>
        </p:nvSpPr>
        <p:spPr>
          <a:xfrm>
            <a:off x="4788024" y="843558"/>
            <a:ext cx="586740" cy="10134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商家管理平台</a:t>
            </a:r>
          </a:p>
        </p:txBody>
      </p:sp>
      <p:sp>
        <p:nvSpPr>
          <p:cNvPr id="76" name="文本框 4">
            <a:extLst>
              <a:ext uri="{FF2B5EF4-FFF2-40B4-BE49-F238E27FC236}">
                <a16:creationId xmlns:a16="http://schemas.microsoft.com/office/drawing/2014/main" id="{7F344C38-F816-4D1D-8200-EF3DF490627B}"/>
              </a:ext>
            </a:extLst>
          </p:cNvPr>
          <p:cNvSpPr txBox="1"/>
          <p:nvPr/>
        </p:nvSpPr>
        <p:spPr>
          <a:xfrm>
            <a:off x="2682999" y="2418357"/>
            <a:ext cx="586740" cy="12625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登录注册功能</a:t>
            </a:r>
          </a:p>
        </p:txBody>
      </p:sp>
      <p:sp>
        <p:nvSpPr>
          <p:cNvPr id="77" name="文本框 4">
            <a:extLst>
              <a:ext uri="{FF2B5EF4-FFF2-40B4-BE49-F238E27FC236}">
                <a16:creationId xmlns:a16="http://schemas.microsoft.com/office/drawing/2014/main" id="{8EA8BD70-FA56-435B-8793-88D032604AC7}"/>
              </a:ext>
            </a:extLst>
          </p:cNvPr>
          <p:cNvSpPr txBox="1"/>
          <p:nvPr/>
        </p:nvSpPr>
        <p:spPr>
          <a:xfrm>
            <a:off x="3735829" y="2432327"/>
            <a:ext cx="586740" cy="12486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查看当前订单</a:t>
            </a:r>
          </a:p>
        </p:txBody>
      </p:sp>
      <p:sp>
        <p:nvSpPr>
          <p:cNvPr id="78" name="文本框 4">
            <a:extLst>
              <a:ext uri="{FF2B5EF4-FFF2-40B4-BE49-F238E27FC236}">
                <a16:creationId xmlns:a16="http://schemas.microsoft.com/office/drawing/2014/main" id="{B29315D8-F3DC-4265-887F-C957AC5E5F6E}"/>
              </a:ext>
            </a:extLst>
          </p:cNvPr>
          <p:cNvSpPr txBox="1"/>
          <p:nvPr/>
        </p:nvSpPr>
        <p:spPr>
          <a:xfrm>
            <a:off x="4788659" y="2445662"/>
            <a:ext cx="586740" cy="12352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查看历史订单</a:t>
            </a:r>
          </a:p>
        </p:txBody>
      </p:sp>
      <p:sp>
        <p:nvSpPr>
          <p:cNvPr id="79" name="文本框 4">
            <a:extLst>
              <a:ext uri="{FF2B5EF4-FFF2-40B4-BE49-F238E27FC236}">
                <a16:creationId xmlns:a16="http://schemas.microsoft.com/office/drawing/2014/main" id="{4C3B4730-7300-4DF3-B7AB-F849E73747B9}"/>
              </a:ext>
            </a:extLst>
          </p:cNvPr>
          <p:cNvSpPr txBox="1"/>
          <p:nvPr/>
        </p:nvSpPr>
        <p:spPr>
          <a:xfrm>
            <a:off x="5841489" y="2466618"/>
            <a:ext cx="586740" cy="1214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智能分析</a:t>
            </a:r>
          </a:p>
        </p:txBody>
      </p:sp>
      <p:sp>
        <p:nvSpPr>
          <p:cNvPr id="80" name="文本框 4">
            <a:extLst>
              <a:ext uri="{FF2B5EF4-FFF2-40B4-BE49-F238E27FC236}">
                <a16:creationId xmlns:a16="http://schemas.microsoft.com/office/drawing/2014/main" id="{C7FABA07-992C-44D3-8F21-A698ABE00BF9}"/>
              </a:ext>
            </a:extLst>
          </p:cNvPr>
          <p:cNvSpPr txBox="1"/>
          <p:nvPr/>
        </p:nvSpPr>
        <p:spPr>
          <a:xfrm>
            <a:off x="6893684" y="2466618"/>
            <a:ext cx="586740" cy="1214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室内环境检测</a:t>
            </a:r>
            <a:r>
              <a:rPr lang="zh-CN" altLang="en-US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管理</a:t>
            </a:r>
            <a:endParaRPr 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F3F0D69-E065-47CF-ADB7-40F79D3B4BAA}"/>
              </a:ext>
            </a:extLst>
          </p:cNvPr>
          <p:cNvCxnSpPr/>
          <p:nvPr/>
        </p:nvCxnSpPr>
        <p:spPr>
          <a:xfrm>
            <a:off x="5081394" y="1857653"/>
            <a:ext cx="0" cy="588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肘形连接符 97">
            <a:extLst>
              <a:ext uri="{FF2B5EF4-FFF2-40B4-BE49-F238E27FC236}">
                <a16:creationId xmlns:a16="http://schemas.microsoft.com/office/drawing/2014/main" id="{DA1E2C2E-FC98-47E6-B2E7-BC60F0DCA1D7}"/>
              </a:ext>
            </a:extLst>
          </p:cNvPr>
          <p:cNvCxnSpPr/>
          <p:nvPr/>
        </p:nvCxnSpPr>
        <p:spPr>
          <a:xfrm rot="10800000" flipV="1">
            <a:off x="2976369" y="2095778"/>
            <a:ext cx="2105025" cy="3219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591F8AC-BCBC-4E03-B06D-D774C8EBD2E8}"/>
              </a:ext>
            </a:extLst>
          </p:cNvPr>
          <p:cNvCxnSpPr/>
          <p:nvPr/>
        </p:nvCxnSpPr>
        <p:spPr>
          <a:xfrm>
            <a:off x="4028564" y="2095778"/>
            <a:ext cx="0" cy="335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6C395C6-9262-4E16-9584-D082062A66F1}"/>
              </a:ext>
            </a:extLst>
          </p:cNvPr>
          <p:cNvCxnSpPr/>
          <p:nvPr/>
        </p:nvCxnSpPr>
        <p:spPr>
          <a:xfrm>
            <a:off x="6134859" y="2095778"/>
            <a:ext cx="0" cy="370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肘形连接符 213">
            <a:extLst>
              <a:ext uri="{FF2B5EF4-FFF2-40B4-BE49-F238E27FC236}">
                <a16:creationId xmlns:a16="http://schemas.microsoft.com/office/drawing/2014/main" id="{C2ADA36B-CE5F-4D86-841C-C8401256CE66}"/>
              </a:ext>
            </a:extLst>
          </p:cNvPr>
          <p:cNvCxnSpPr/>
          <p:nvPr/>
        </p:nvCxnSpPr>
        <p:spPr>
          <a:xfrm>
            <a:off x="5081394" y="2095778"/>
            <a:ext cx="2105025" cy="370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4C4C0C-C2A6-4C19-8094-29E9184813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0" y="903060"/>
            <a:ext cx="5004048" cy="22596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414D1F-115E-4D00-921A-4637AB091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634369"/>
            <a:ext cx="5399584" cy="24298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988B64-A50B-4878-B315-8FFFD5F3C1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4"/>
          <a:stretch/>
        </p:blipFill>
        <p:spPr>
          <a:xfrm>
            <a:off x="1475656" y="3144947"/>
            <a:ext cx="5543600" cy="1903599"/>
          </a:xfrm>
          <a:prstGeom prst="rect">
            <a:avLst/>
          </a:prstGeom>
        </p:spPr>
      </p:pic>
      <p:sp>
        <p:nvSpPr>
          <p:cNvPr id="9" name="Rectangle 39">
            <a:extLst>
              <a:ext uri="{FF2B5EF4-FFF2-40B4-BE49-F238E27FC236}">
                <a16:creationId xmlns:a16="http://schemas.microsoft.com/office/drawing/2014/main" id="{CF1F4DF6-0AA7-489B-AE9B-70CCC1A2E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商家管理平台界面展示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7E142DC-C613-49B5-A9BB-D4BE22828C1E}"/>
              </a:ext>
            </a:extLst>
          </p:cNvPr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E1C7496-CCD0-4C65-B9E0-1624008768C7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6DC7BBD-D21A-4356-AB0C-F1BA66804895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09F811C-AE31-4926-A7F9-012D064999E7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DF9B37-5F36-4FBE-8478-BB4CC4520FC5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361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室内环境检测装置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61">
            <a:extLst>
              <a:ext uri="{FF2B5EF4-FFF2-40B4-BE49-F238E27FC236}">
                <a16:creationId xmlns:a16="http://schemas.microsoft.com/office/drawing/2014/main" id="{286837B9-1A29-4C31-91B6-D38EC79ECBB9}"/>
              </a:ext>
            </a:extLst>
          </p:cNvPr>
          <p:cNvSpPr txBox="1"/>
          <p:nvPr/>
        </p:nvSpPr>
        <p:spPr>
          <a:xfrm>
            <a:off x="2675622" y="1730251"/>
            <a:ext cx="1052830" cy="396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RGB-LED</a:t>
            </a:r>
            <a:r>
              <a:rPr lang="zh-CN" sz="105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灯</a:t>
            </a:r>
            <a:endParaRPr lang="zh-CN" sz="12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文本框 61">
            <a:extLst>
              <a:ext uri="{FF2B5EF4-FFF2-40B4-BE49-F238E27FC236}">
                <a16:creationId xmlns:a16="http://schemas.microsoft.com/office/drawing/2014/main" id="{83D9BFB0-83CC-4EC7-8DC5-2F6EBE9D4FAF}"/>
              </a:ext>
            </a:extLst>
          </p:cNvPr>
          <p:cNvSpPr txBox="1"/>
          <p:nvPr/>
        </p:nvSpPr>
        <p:spPr>
          <a:xfrm>
            <a:off x="2729597" y="2355091"/>
            <a:ext cx="94488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105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烟雾传感器模块</a:t>
            </a:r>
            <a:endParaRPr lang="zh-CN" sz="12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文本框 61">
            <a:extLst>
              <a:ext uri="{FF2B5EF4-FFF2-40B4-BE49-F238E27FC236}">
                <a16:creationId xmlns:a16="http://schemas.microsoft.com/office/drawing/2014/main" id="{158833EF-B7A3-4B54-AD1D-13B72F74E594}"/>
              </a:ext>
            </a:extLst>
          </p:cNvPr>
          <p:cNvSpPr txBox="1"/>
          <p:nvPr/>
        </p:nvSpPr>
        <p:spPr>
          <a:xfrm>
            <a:off x="2729597" y="3037081"/>
            <a:ext cx="94488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105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火焰传感器模块</a:t>
            </a:r>
            <a:endParaRPr lang="zh-CN" sz="12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文本框 61">
            <a:extLst>
              <a:ext uri="{FF2B5EF4-FFF2-40B4-BE49-F238E27FC236}">
                <a16:creationId xmlns:a16="http://schemas.microsoft.com/office/drawing/2014/main" id="{791AF710-DDBC-425E-9B2C-834DEAEC22E1}"/>
              </a:ext>
            </a:extLst>
          </p:cNvPr>
          <p:cNvSpPr txBox="1"/>
          <p:nvPr/>
        </p:nvSpPr>
        <p:spPr>
          <a:xfrm>
            <a:off x="4285347" y="2355726"/>
            <a:ext cx="82931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105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数据处理模块</a:t>
            </a:r>
            <a:endParaRPr lang="zh-CN" sz="12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文本框 61">
            <a:extLst>
              <a:ext uri="{FF2B5EF4-FFF2-40B4-BE49-F238E27FC236}">
                <a16:creationId xmlns:a16="http://schemas.microsoft.com/office/drawing/2014/main" id="{D8D1D81A-7903-4079-AA59-4CCBEA4A16FB}"/>
              </a:ext>
            </a:extLst>
          </p:cNvPr>
          <p:cNvSpPr txBox="1"/>
          <p:nvPr/>
        </p:nvSpPr>
        <p:spPr>
          <a:xfrm>
            <a:off x="4284712" y="3085341"/>
            <a:ext cx="82931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200000"/>
              </a:lnSpc>
            </a:pPr>
            <a:r>
              <a:rPr lang="zh-CN" sz="105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供电模块</a:t>
            </a:r>
            <a:endParaRPr lang="zh-CN" sz="12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文本框 61">
            <a:extLst>
              <a:ext uri="{FF2B5EF4-FFF2-40B4-BE49-F238E27FC236}">
                <a16:creationId xmlns:a16="http://schemas.microsoft.com/office/drawing/2014/main" id="{DA21BB41-75A4-48DA-9DFD-29B297DFB8F0}"/>
              </a:ext>
            </a:extLst>
          </p:cNvPr>
          <p:cNvSpPr txBox="1"/>
          <p:nvPr/>
        </p:nvSpPr>
        <p:spPr>
          <a:xfrm>
            <a:off x="4285347" y="1645796"/>
            <a:ext cx="82931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200000"/>
              </a:lnSpc>
            </a:pPr>
            <a:r>
              <a:rPr lang="zh-CN" sz="105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报警模块</a:t>
            </a:r>
            <a:endParaRPr lang="zh-CN" sz="12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14250F1-1877-4206-971E-44F0DC495108}"/>
              </a:ext>
            </a:extLst>
          </p:cNvPr>
          <p:cNvCxnSpPr>
            <a:cxnSpLocks/>
          </p:cNvCxnSpPr>
          <p:nvPr/>
        </p:nvCxnSpPr>
        <p:spPr>
          <a:xfrm flipH="1" flipV="1">
            <a:off x="4700002" y="2127126"/>
            <a:ext cx="0" cy="227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276F1DF-45C1-4113-98A6-A305080E48EB}"/>
              </a:ext>
            </a:extLst>
          </p:cNvPr>
          <p:cNvCxnSpPr>
            <a:cxnSpLocks/>
          </p:cNvCxnSpPr>
          <p:nvPr/>
        </p:nvCxnSpPr>
        <p:spPr>
          <a:xfrm flipV="1">
            <a:off x="4699367" y="2837056"/>
            <a:ext cx="635" cy="247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5065723-07EB-4920-BFC5-76999FEDFC13}"/>
              </a:ext>
            </a:extLst>
          </p:cNvPr>
          <p:cNvCxnSpPr>
            <a:cxnSpLocks/>
          </p:cNvCxnSpPr>
          <p:nvPr/>
        </p:nvCxnSpPr>
        <p:spPr>
          <a:xfrm>
            <a:off x="3729087" y="1929006"/>
            <a:ext cx="555625" cy="6673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D0BA74F-B703-43B7-850A-C8E02D78662D}"/>
              </a:ext>
            </a:extLst>
          </p:cNvPr>
          <p:cNvCxnSpPr>
            <a:cxnSpLocks/>
          </p:cNvCxnSpPr>
          <p:nvPr/>
        </p:nvCxnSpPr>
        <p:spPr>
          <a:xfrm>
            <a:off x="3674477" y="259639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02E795A2-3A13-4C9D-8F58-2BB76F950F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06239" y="2799274"/>
            <a:ext cx="681355" cy="2755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4419320-FF83-47D0-8E95-11A98595F881}"/>
              </a:ext>
            </a:extLst>
          </p:cNvPr>
          <p:cNvCxnSpPr>
            <a:cxnSpLocks/>
          </p:cNvCxnSpPr>
          <p:nvPr/>
        </p:nvCxnSpPr>
        <p:spPr>
          <a:xfrm>
            <a:off x="3674477" y="3277746"/>
            <a:ext cx="33401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5C071D5E-4C48-4B49-9166-D3BEEEBB2B57}"/>
              </a:ext>
            </a:extLst>
          </p:cNvPr>
          <p:cNvSpPr txBox="1"/>
          <p:nvPr/>
        </p:nvSpPr>
        <p:spPr>
          <a:xfrm>
            <a:off x="5580112" y="2355726"/>
            <a:ext cx="82931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WIFI</a:t>
            </a:r>
            <a:r>
              <a:rPr lang="zh-CN" sz="105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  <a:endParaRPr lang="zh-CN" sz="12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C46053-D849-45F0-91F2-0CC49B24D159}"/>
              </a:ext>
            </a:extLst>
          </p:cNvPr>
          <p:cNvCxnSpPr>
            <a:cxnSpLocks/>
          </p:cNvCxnSpPr>
          <p:nvPr/>
        </p:nvCxnSpPr>
        <p:spPr>
          <a:xfrm>
            <a:off x="5115292" y="2596391"/>
            <a:ext cx="464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文本框 61">
            <a:extLst>
              <a:ext uri="{FF2B5EF4-FFF2-40B4-BE49-F238E27FC236}">
                <a16:creationId xmlns:a16="http://schemas.microsoft.com/office/drawing/2014/main" id="{F3632173-02F1-40D9-9434-B06FA068A2E2}"/>
              </a:ext>
            </a:extLst>
          </p:cNvPr>
          <p:cNvSpPr txBox="1"/>
          <p:nvPr/>
        </p:nvSpPr>
        <p:spPr>
          <a:xfrm>
            <a:off x="7062202" y="1762636"/>
            <a:ext cx="397510" cy="1691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105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商家管理平台</a:t>
            </a:r>
            <a:endParaRPr lang="zh-CN" sz="12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F64F76-F129-4E53-AF41-B3A52AE947AE}"/>
              </a:ext>
            </a:extLst>
          </p:cNvPr>
          <p:cNvCxnSpPr>
            <a:cxnSpLocks/>
          </p:cNvCxnSpPr>
          <p:nvPr/>
        </p:nvCxnSpPr>
        <p:spPr>
          <a:xfrm>
            <a:off x="6409422" y="2596391"/>
            <a:ext cx="652780" cy="12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E1A9986A-01CB-4AF5-8EC9-0D6E94B5019E}"/>
              </a:ext>
            </a:extLst>
          </p:cNvPr>
          <p:cNvSpPr/>
          <p:nvPr/>
        </p:nvSpPr>
        <p:spPr>
          <a:xfrm>
            <a:off x="416158" y="1000267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总体框架图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6159" y="278281"/>
            <a:ext cx="38678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SLAM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激光雷达的送餐机器人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28" name="矩形 27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8F6AE44-BC81-4D00-89E0-22C4EDFC4EE7}"/>
              </a:ext>
            </a:extLst>
          </p:cNvPr>
          <p:cNvSpPr txBox="1"/>
          <p:nvPr/>
        </p:nvSpPr>
        <p:spPr>
          <a:xfrm>
            <a:off x="641056" y="1131590"/>
            <a:ext cx="68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SLAM </a:t>
            </a:r>
            <a:r>
              <a:rPr lang="zh-CN" altLang="en-US" dirty="0"/>
              <a:t>（同步定位与建图）</a:t>
            </a:r>
            <a:endParaRPr lang="en-US" altLang="zh-CN" dirty="0"/>
          </a:p>
          <a:p>
            <a:r>
              <a:rPr lang="zh-CN" altLang="en-US" dirty="0"/>
              <a:t>主要用于解决机器人在未知环境运动时的定位与地图构建问题</a:t>
            </a:r>
          </a:p>
        </p:txBody>
      </p:sp>
      <p:sp>
        <p:nvSpPr>
          <p:cNvPr id="32" name="文本框 80">
            <a:extLst>
              <a:ext uri="{FF2B5EF4-FFF2-40B4-BE49-F238E27FC236}">
                <a16:creationId xmlns:a16="http://schemas.microsoft.com/office/drawing/2014/main" id="{5E742895-62CE-47ED-B35F-67508F8698B9}"/>
              </a:ext>
            </a:extLst>
          </p:cNvPr>
          <p:cNvSpPr txBox="1"/>
          <p:nvPr/>
        </p:nvSpPr>
        <p:spPr>
          <a:xfrm>
            <a:off x="1694878" y="2283718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数据获取</a:t>
            </a:r>
            <a:endParaRPr kumimoji="0" lang="zh-CN" altLang="en-US" sz="1050" b="0" i="0" u="none" strike="noStrike" kern="1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本框 80">
            <a:extLst>
              <a:ext uri="{FF2B5EF4-FFF2-40B4-BE49-F238E27FC236}">
                <a16:creationId xmlns:a16="http://schemas.microsoft.com/office/drawing/2014/main" id="{05165A59-89DC-4C82-B608-655711E2567A}"/>
              </a:ext>
            </a:extLst>
          </p:cNvPr>
          <p:cNvSpPr txBox="1"/>
          <p:nvPr/>
        </p:nvSpPr>
        <p:spPr>
          <a:xfrm>
            <a:off x="3529483" y="2283718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路径规划</a:t>
            </a:r>
          </a:p>
        </p:txBody>
      </p:sp>
      <p:sp>
        <p:nvSpPr>
          <p:cNvPr id="34" name="文本框 80">
            <a:extLst>
              <a:ext uri="{FF2B5EF4-FFF2-40B4-BE49-F238E27FC236}">
                <a16:creationId xmlns:a16="http://schemas.microsoft.com/office/drawing/2014/main" id="{0A0505BD-BA7C-4669-9C1A-DEDF43048285}"/>
              </a:ext>
            </a:extLst>
          </p:cNvPr>
          <p:cNvSpPr txBox="1"/>
          <p:nvPr/>
        </p:nvSpPr>
        <p:spPr>
          <a:xfrm>
            <a:off x="5364088" y="2283718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实时定位</a:t>
            </a:r>
            <a:endParaRPr kumimoji="0" lang="zh-CN" altLang="en-US" sz="1050" b="0" i="0" u="none" strike="noStrike" kern="1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80">
            <a:extLst>
              <a:ext uri="{FF2B5EF4-FFF2-40B4-BE49-F238E27FC236}">
                <a16:creationId xmlns:a16="http://schemas.microsoft.com/office/drawing/2014/main" id="{AEB16B65-B3DA-4DD2-982D-EED894329EEA}"/>
              </a:ext>
            </a:extLst>
          </p:cNvPr>
          <p:cNvSpPr txBox="1"/>
          <p:nvPr/>
        </p:nvSpPr>
        <p:spPr>
          <a:xfrm>
            <a:off x="7198693" y="2283718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导航控制</a:t>
            </a:r>
          </a:p>
        </p:txBody>
      </p:sp>
      <p:sp>
        <p:nvSpPr>
          <p:cNvPr id="36" name="文本框 80">
            <a:extLst>
              <a:ext uri="{FF2B5EF4-FFF2-40B4-BE49-F238E27FC236}">
                <a16:creationId xmlns:a16="http://schemas.microsoft.com/office/drawing/2014/main" id="{4F6BFCBD-0D82-43E7-8F96-237A75B3C427}"/>
              </a:ext>
            </a:extLst>
          </p:cNvPr>
          <p:cNvSpPr txBox="1"/>
          <p:nvPr/>
        </p:nvSpPr>
        <p:spPr>
          <a:xfrm>
            <a:off x="3534420" y="3723878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ROS</a:t>
            </a:r>
            <a:r>
              <a:rPr lang="zh-CN" altLang="en-US" sz="105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平台</a:t>
            </a:r>
            <a:endParaRPr kumimoji="0" lang="zh-CN" altLang="en-US" sz="1050" b="0" i="0" u="none" strike="noStrike" kern="1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80">
            <a:extLst>
              <a:ext uri="{FF2B5EF4-FFF2-40B4-BE49-F238E27FC236}">
                <a16:creationId xmlns:a16="http://schemas.microsoft.com/office/drawing/2014/main" id="{75B6A9DA-A8BF-481D-B776-F4EF16A23D18}"/>
              </a:ext>
            </a:extLst>
          </p:cNvPr>
          <p:cNvSpPr txBox="1"/>
          <p:nvPr/>
        </p:nvSpPr>
        <p:spPr>
          <a:xfrm>
            <a:off x="7198693" y="3723878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硬件驱动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67D1820-BFDF-4BC9-97A7-585C6B2CDD62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2723578" y="2508508"/>
            <a:ext cx="805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08E10D6-1140-400B-898B-C415D5B351B4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4558183" y="2508508"/>
            <a:ext cx="805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0D10EAA-E963-48A4-9FBC-34F7887F3F9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392788" y="2508508"/>
            <a:ext cx="805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F86B9AD-14F4-440E-A1B9-34DD7BF0E085}"/>
              </a:ext>
            </a:extLst>
          </p:cNvPr>
          <p:cNvCxnSpPr>
            <a:cxnSpLocks/>
            <a:stCxn id="37" idx="0"/>
            <a:endCxn id="35" idx="2"/>
          </p:cNvCxnSpPr>
          <p:nvPr/>
        </p:nvCxnSpPr>
        <p:spPr>
          <a:xfrm flipV="1">
            <a:off x="7713043" y="2733298"/>
            <a:ext cx="0" cy="99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2FA6A38-727E-4F91-9BC9-D3802F47E2C9}"/>
              </a:ext>
            </a:extLst>
          </p:cNvPr>
          <p:cNvCxnSpPr>
            <a:cxnSpLocks/>
            <a:stCxn id="36" idx="0"/>
            <a:endCxn id="33" idx="2"/>
          </p:cNvCxnSpPr>
          <p:nvPr/>
        </p:nvCxnSpPr>
        <p:spPr>
          <a:xfrm flipH="1" flipV="1">
            <a:off x="4043833" y="2733298"/>
            <a:ext cx="4937" cy="99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3AEF7D0-8122-4A59-BF47-2277A97AB379}"/>
              </a:ext>
            </a:extLst>
          </p:cNvPr>
          <p:cNvSpPr txBox="1"/>
          <p:nvPr/>
        </p:nvSpPr>
        <p:spPr>
          <a:xfrm>
            <a:off x="1848064" y="3079372"/>
            <a:ext cx="102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>
                <a:solidFill>
                  <a:srgbClr val="333333"/>
                </a:solidFill>
                <a:latin typeface="Calibri"/>
                <a:ea typeface="宋体" panose="02010600030101010101" pitchFamily="2" charset="-122"/>
              </a:rPr>
              <a:t>地图创建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608A7E6-673B-4968-875C-E8D19F831898}"/>
              </a:ext>
            </a:extLst>
          </p:cNvPr>
          <p:cNvSpPr txBox="1"/>
          <p:nvPr/>
        </p:nvSpPr>
        <p:spPr>
          <a:xfrm>
            <a:off x="5920227" y="3079372"/>
            <a:ext cx="102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导航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A5C98EE-4195-4010-9B10-AB00A48A7138}"/>
              </a:ext>
            </a:extLst>
          </p:cNvPr>
          <p:cNvSpPr/>
          <p:nvPr/>
        </p:nvSpPr>
        <p:spPr>
          <a:xfrm>
            <a:off x="183428" y="2032267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整体框架图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7FC025-7515-4EAD-AC9D-3A58A9C04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8" b="27730"/>
          <a:stretch/>
        </p:blipFill>
        <p:spPr>
          <a:xfrm>
            <a:off x="4139952" y="1707654"/>
            <a:ext cx="4716016" cy="32565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036BBE-5CE8-4472-984F-528311F3E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6525"/>
            <a:ext cx="3096344" cy="23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7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870751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研究总结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展望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论文总结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2" name="组合 6151"/>
          <p:cNvGrpSpPr/>
          <p:nvPr/>
        </p:nvGrpSpPr>
        <p:grpSpPr>
          <a:xfrm>
            <a:off x="1508125" y="1981926"/>
            <a:ext cx="1949450" cy="1951640"/>
            <a:chOff x="1903413" y="1601788"/>
            <a:chExt cx="1949450" cy="1951038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1911350" y="1611313"/>
              <a:ext cx="1931987" cy="1931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2730500" y="2430463"/>
              <a:ext cx="295275" cy="2952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1903413" y="1601788"/>
              <a:ext cx="1949450" cy="1951038"/>
            </a:xfrm>
            <a:custGeom>
              <a:avLst/>
              <a:gdLst>
                <a:gd name="T0" fmla="*/ 660 w 1320"/>
                <a:gd name="T1" fmla="*/ 0 h 1320"/>
                <a:gd name="T2" fmla="*/ 0 w 1320"/>
                <a:gd name="T3" fmla="*/ 660 h 1320"/>
                <a:gd name="T4" fmla="*/ 660 w 1320"/>
                <a:gd name="T5" fmla="*/ 1320 h 1320"/>
                <a:gd name="T6" fmla="*/ 1320 w 1320"/>
                <a:gd name="T7" fmla="*/ 660 h 1320"/>
                <a:gd name="T8" fmla="*/ 660 w 1320"/>
                <a:gd name="T9" fmla="*/ 0 h 1320"/>
                <a:gd name="T10" fmla="*/ 660 w 1320"/>
                <a:gd name="T11" fmla="*/ 1224 h 1320"/>
                <a:gd name="T12" fmla="*/ 96 w 1320"/>
                <a:gd name="T13" fmla="*/ 660 h 1320"/>
                <a:gd name="T14" fmla="*/ 660 w 1320"/>
                <a:gd name="T15" fmla="*/ 96 h 1320"/>
                <a:gd name="T16" fmla="*/ 1224 w 1320"/>
                <a:gd name="T17" fmla="*/ 660 h 1320"/>
                <a:gd name="T18" fmla="*/ 660 w 1320"/>
                <a:gd name="T19" fmla="*/ 12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" h="1320">
                  <a:moveTo>
                    <a:pt x="660" y="0"/>
                  </a:moveTo>
                  <a:cubicBezTo>
                    <a:pt x="295" y="0"/>
                    <a:pt x="0" y="296"/>
                    <a:pt x="0" y="660"/>
                  </a:cubicBezTo>
                  <a:cubicBezTo>
                    <a:pt x="0" y="1025"/>
                    <a:pt x="295" y="1320"/>
                    <a:pt x="660" y="1320"/>
                  </a:cubicBezTo>
                  <a:cubicBezTo>
                    <a:pt x="1025" y="1320"/>
                    <a:pt x="1320" y="1025"/>
                    <a:pt x="1320" y="660"/>
                  </a:cubicBezTo>
                  <a:cubicBezTo>
                    <a:pt x="1320" y="296"/>
                    <a:pt x="1025" y="0"/>
                    <a:pt x="660" y="0"/>
                  </a:cubicBezTo>
                  <a:close/>
                  <a:moveTo>
                    <a:pt x="660" y="1224"/>
                  </a:moveTo>
                  <a:cubicBezTo>
                    <a:pt x="349" y="1224"/>
                    <a:pt x="96" y="972"/>
                    <a:pt x="96" y="660"/>
                  </a:cubicBezTo>
                  <a:cubicBezTo>
                    <a:pt x="96" y="349"/>
                    <a:pt x="349" y="96"/>
                    <a:pt x="660" y="96"/>
                  </a:cubicBezTo>
                  <a:cubicBezTo>
                    <a:pt x="971" y="96"/>
                    <a:pt x="1224" y="349"/>
                    <a:pt x="1224" y="660"/>
                  </a:cubicBezTo>
                  <a:cubicBezTo>
                    <a:pt x="1224" y="972"/>
                    <a:pt x="971" y="1224"/>
                    <a:pt x="660" y="1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2181225" y="1882776"/>
              <a:ext cx="1392237" cy="1390650"/>
            </a:xfrm>
            <a:custGeom>
              <a:avLst/>
              <a:gdLst>
                <a:gd name="T0" fmla="*/ 471 w 942"/>
                <a:gd name="T1" fmla="*/ 0 h 941"/>
                <a:gd name="T2" fmla="*/ 0 w 942"/>
                <a:gd name="T3" fmla="*/ 470 h 941"/>
                <a:gd name="T4" fmla="*/ 471 w 942"/>
                <a:gd name="T5" fmla="*/ 941 h 941"/>
                <a:gd name="T6" fmla="*/ 942 w 942"/>
                <a:gd name="T7" fmla="*/ 470 h 941"/>
                <a:gd name="T8" fmla="*/ 471 w 942"/>
                <a:gd name="T9" fmla="*/ 0 h 941"/>
                <a:gd name="T10" fmla="*/ 471 w 942"/>
                <a:gd name="T11" fmla="*/ 854 h 941"/>
                <a:gd name="T12" fmla="*/ 87 w 942"/>
                <a:gd name="T13" fmla="*/ 470 h 941"/>
                <a:gd name="T14" fmla="*/ 471 w 942"/>
                <a:gd name="T15" fmla="*/ 86 h 941"/>
                <a:gd name="T16" fmla="*/ 855 w 942"/>
                <a:gd name="T17" fmla="*/ 470 h 941"/>
                <a:gd name="T18" fmla="*/ 471 w 942"/>
                <a:gd name="T19" fmla="*/ 8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2" h="941">
                  <a:moveTo>
                    <a:pt x="471" y="0"/>
                  </a:moveTo>
                  <a:cubicBezTo>
                    <a:pt x="211" y="0"/>
                    <a:pt x="0" y="210"/>
                    <a:pt x="0" y="470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1" y="941"/>
                    <a:pt x="942" y="730"/>
                    <a:pt x="942" y="470"/>
                  </a:cubicBezTo>
                  <a:cubicBezTo>
                    <a:pt x="942" y="210"/>
                    <a:pt x="731" y="0"/>
                    <a:pt x="471" y="0"/>
                  </a:cubicBezTo>
                  <a:close/>
                  <a:moveTo>
                    <a:pt x="471" y="854"/>
                  </a:moveTo>
                  <a:cubicBezTo>
                    <a:pt x="259" y="854"/>
                    <a:pt x="87" y="682"/>
                    <a:pt x="87" y="470"/>
                  </a:cubicBezTo>
                  <a:cubicBezTo>
                    <a:pt x="87" y="258"/>
                    <a:pt x="259" y="86"/>
                    <a:pt x="471" y="86"/>
                  </a:cubicBezTo>
                  <a:cubicBezTo>
                    <a:pt x="683" y="86"/>
                    <a:pt x="855" y="258"/>
                    <a:pt x="855" y="470"/>
                  </a:cubicBezTo>
                  <a:cubicBezTo>
                    <a:pt x="855" y="682"/>
                    <a:pt x="683" y="854"/>
                    <a:pt x="471" y="8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4" name="Freeform 10"/>
            <p:cNvSpPr>
              <a:spLocks noEditPoints="1"/>
            </p:cNvSpPr>
            <p:nvPr/>
          </p:nvSpPr>
          <p:spPr bwMode="auto">
            <a:xfrm>
              <a:off x="2468563" y="2168526"/>
              <a:ext cx="819150" cy="819150"/>
            </a:xfrm>
            <a:custGeom>
              <a:avLst/>
              <a:gdLst>
                <a:gd name="T0" fmla="*/ 277 w 554"/>
                <a:gd name="T1" fmla="*/ 0 h 555"/>
                <a:gd name="T2" fmla="*/ 0 w 554"/>
                <a:gd name="T3" fmla="*/ 277 h 555"/>
                <a:gd name="T4" fmla="*/ 277 w 554"/>
                <a:gd name="T5" fmla="*/ 555 h 555"/>
                <a:gd name="T6" fmla="*/ 554 w 554"/>
                <a:gd name="T7" fmla="*/ 277 h 555"/>
                <a:gd name="T8" fmla="*/ 277 w 554"/>
                <a:gd name="T9" fmla="*/ 0 h 555"/>
                <a:gd name="T10" fmla="*/ 277 w 554"/>
                <a:gd name="T11" fmla="*/ 464 h 555"/>
                <a:gd name="T12" fmla="*/ 90 w 554"/>
                <a:gd name="T13" fmla="*/ 277 h 555"/>
                <a:gd name="T14" fmla="*/ 277 w 554"/>
                <a:gd name="T15" fmla="*/ 91 h 555"/>
                <a:gd name="T16" fmla="*/ 464 w 554"/>
                <a:gd name="T17" fmla="*/ 277 h 555"/>
                <a:gd name="T18" fmla="*/ 277 w 554"/>
                <a:gd name="T19" fmla="*/ 46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5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5"/>
                    <a:pt x="277" y="555"/>
                  </a:cubicBezTo>
                  <a:cubicBezTo>
                    <a:pt x="430" y="555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64"/>
                  </a:moveTo>
                  <a:cubicBezTo>
                    <a:pt x="174" y="464"/>
                    <a:pt x="90" y="380"/>
                    <a:pt x="90" y="277"/>
                  </a:cubicBezTo>
                  <a:cubicBezTo>
                    <a:pt x="90" y="174"/>
                    <a:pt x="174" y="91"/>
                    <a:pt x="277" y="91"/>
                  </a:cubicBezTo>
                  <a:cubicBezTo>
                    <a:pt x="380" y="91"/>
                    <a:pt x="464" y="174"/>
                    <a:pt x="464" y="277"/>
                  </a:cubicBezTo>
                  <a:cubicBezTo>
                    <a:pt x="464" y="380"/>
                    <a:pt x="380" y="464"/>
                    <a:pt x="277" y="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51" name="组合 6150"/>
          <p:cNvGrpSpPr/>
          <p:nvPr/>
        </p:nvGrpSpPr>
        <p:grpSpPr>
          <a:xfrm>
            <a:off x="1112839" y="1797719"/>
            <a:ext cx="1373187" cy="1160821"/>
            <a:chOff x="1508126" y="1417638"/>
            <a:chExt cx="1373187" cy="1160463"/>
          </a:xfrm>
        </p:grpSpPr>
        <p:sp>
          <p:nvSpPr>
            <p:cNvPr id="6145" name="Freeform 11"/>
            <p:cNvSpPr/>
            <p:nvPr/>
          </p:nvSpPr>
          <p:spPr bwMode="auto">
            <a:xfrm>
              <a:off x="1508126" y="1636713"/>
              <a:ext cx="444500" cy="239713"/>
            </a:xfrm>
            <a:custGeom>
              <a:avLst/>
              <a:gdLst>
                <a:gd name="T0" fmla="*/ 280 w 280"/>
                <a:gd name="T1" fmla="*/ 117 h 151"/>
                <a:gd name="T2" fmla="*/ 146 w 280"/>
                <a:gd name="T3" fmla="*/ 151 h 151"/>
                <a:gd name="T4" fmla="*/ 0 w 280"/>
                <a:gd name="T5" fmla="*/ 33 h 151"/>
                <a:gd name="T6" fmla="*/ 134 w 280"/>
                <a:gd name="T7" fmla="*/ 0 h 151"/>
                <a:gd name="T8" fmla="*/ 280 w 280"/>
                <a:gd name="T9" fmla="*/ 1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1">
                  <a:moveTo>
                    <a:pt x="280" y="117"/>
                  </a:moveTo>
                  <a:lnTo>
                    <a:pt x="146" y="151"/>
                  </a:lnTo>
                  <a:lnTo>
                    <a:pt x="0" y="33"/>
                  </a:lnTo>
                  <a:lnTo>
                    <a:pt x="134" y="0"/>
                  </a:lnTo>
                  <a:lnTo>
                    <a:pt x="280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7" name="Freeform 12"/>
            <p:cNvSpPr/>
            <p:nvPr/>
          </p:nvSpPr>
          <p:spPr bwMode="auto">
            <a:xfrm>
              <a:off x="1720850" y="1417638"/>
              <a:ext cx="238125" cy="404813"/>
            </a:xfrm>
            <a:custGeom>
              <a:avLst/>
              <a:gdLst>
                <a:gd name="T0" fmla="*/ 146 w 150"/>
                <a:gd name="T1" fmla="*/ 255 h 255"/>
                <a:gd name="T2" fmla="*/ 150 w 150"/>
                <a:gd name="T3" fmla="*/ 117 h 255"/>
                <a:gd name="T4" fmla="*/ 4 w 150"/>
                <a:gd name="T5" fmla="*/ 0 h 255"/>
                <a:gd name="T6" fmla="*/ 0 w 150"/>
                <a:gd name="T7" fmla="*/ 138 h 255"/>
                <a:gd name="T8" fmla="*/ 146 w 150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5">
                  <a:moveTo>
                    <a:pt x="146" y="255"/>
                  </a:moveTo>
                  <a:lnTo>
                    <a:pt x="150" y="117"/>
                  </a:lnTo>
                  <a:lnTo>
                    <a:pt x="4" y="0"/>
                  </a:lnTo>
                  <a:lnTo>
                    <a:pt x="0" y="138"/>
                  </a:lnTo>
                  <a:lnTo>
                    <a:pt x="146" y="25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8" name="Freeform 13"/>
            <p:cNvSpPr/>
            <p:nvPr/>
          </p:nvSpPr>
          <p:spPr bwMode="auto">
            <a:xfrm>
              <a:off x="1660525" y="1577976"/>
              <a:ext cx="1174750" cy="965200"/>
            </a:xfrm>
            <a:custGeom>
              <a:avLst/>
              <a:gdLst>
                <a:gd name="T0" fmla="*/ 772 w 795"/>
                <a:gd name="T1" fmla="*/ 654 h 654"/>
                <a:gd name="T2" fmla="*/ 759 w 795"/>
                <a:gd name="T3" fmla="*/ 649 h 654"/>
                <a:gd name="T4" fmla="*/ 10 w 795"/>
                <a:gd name="T5" fmla="*/ 39 h 654"/>
                <a:gd name="T6" fmla="*/ 7 w 795"/>
                <a:gd name="T7" fmla="*/ 10 h 654"/>
                <a:gd name="T8" fmla="*/ 36 w 795"/>
                <a:gd name="T9" fmla="*/ 8 h 654"/>
                <a:gd name="T10" fmla="*/ 785 w 795"/>
                <a:gd name="T11" fmla="*/ 618 h 654"/>
                <a:gd name="T12" fmla="*/ 788 w 795"/>
                <a:gd name="T13" fmla="*/ 646 h 654"/>
                <a:gd name="T14" fmla="*/ 772 w 795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654">
                  <a:moveTo>
                    <a:pt x="772" y="654"/>
                  </a:moveTo>
                  <a:cubicBezTo>
                    <a:pt x="768" y="654"/>
                    <a:pt x="763" y="652"/>
                    <a:pt x="759" y="64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2"/>
                    <a:pt x="0" y="19"/>
                    <a:pt x="7" y="10"/>
                  </a:cubicBezTo>
                  <a:cubicBezTo>
                    <a:pt x="14" y="2"/>
                    <a:pt x="27" y="0"/>
                    <a:pt x="36" y="8"/>
                  </a:cubicBezTo>
                  <a:cubicBezTo>
                    <a:pt x="785" y="618"/>
                    <a:pt x="785" y="618"/>
                    <a:pt x="785" y="618"/>
                  </a:cubicBezTo>
                  <a:cubicBezTo>
                    <a:pt x="794" y="625"/>
                    <a:pt x="795" y="638"/>
                    <a:pt x="788" y="646"/>
                  </a:cubicBezTo>
                  <a:cubicBezTo>
                    <a:pt x="784" y="651"/>
                    <a:pt x="778" y="654"/>
                    <a:pt x="772" y="6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9" name="Freeform 14"/>
            <p:cNvSpPr/>
            <p:nvPr/>
          </p:nvSpPr>
          <p:spPr bwMode="auto">
            <a:xfrm>
              <a:off x="2600325" y="2459038"/>
              <a:ext cx="280987" cy="119063"/>
            </a:xfrm>
            <a:custGeom>
              <a:avLst/>
              <a:gdLst>
                <a:gd name="T0" fmla="*/ 0 w 177"/>
                <a:gd name="T1" fmla="*/ 12 h 75"/>
                <a:gd name="T2" fmla="*/ 177 w 177"/>
                <a:gd name="T3" fmla="*/ 75 h 75"/>
                <a:gd name="T4" fmla="*/ 85 w 177"/>
                <a:gd name="T5" fmla="*/ 0 h 75"/>
                <a:gd name="T6" fmla="*/ 0 w 177"/>
                <a:gd name="T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75">
                  <a:moveTo>
                    <a:pt x="0" y="12"/>
                  </a:moveTo>
                  <a:lnTo>
                    <a:pt x="177" y="75"/>
                  </a:lnTo>
                  <a:lnTo>
                    <a:pt x="8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0" name="Freeform 15"/>
            <p:cNvSpPr/>
            <p:nvPr/>
          </p:nvSpPr>
          <p:spPr bwMode="auto">
            <a:xfrm>
              <a:off x="2725738" y="2324101"/>
              <a:ext cx="155575" cy="254000"/>
            </a:xfrm>
            <a:custGeom>
              <a:avLst/>
              <a:gdLst>
                <a:gd name="T0" fmla="*/ 6 w 98"/>
                <a:gd name="T1" fmla="*/ 85 h 160"/>
                <a:gd name="T2" fmla="*/ 98 w 98"/>
                <a:gd name="T3" fmla="*/ 160 h 160"/>
                <a:gd name="T4" fmla="*/ 0 w 98"/>
                <a:gd name="T5" fmla="*/ 0 h 160"/>
                <a:gd name="T6" fmla="*/ 6 w 98"/>
                <a:gd name="T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60">
                  <a:moveTo>
                    <a:pt x="6" y="85"/>
                  </a:moveTo>
                  <a:lnTo>
                    <a:pt x="98" y="160"/>
                  </a:lnTo>
                  <a:lnTo>
                    <a:pt x="0" y="0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Freeform 12"/>
          <p:cNvSpPr/>
          <p:nvPr/>
        </p:nvSpPr>
        <p:spPr bwMode="auto">
          <a:xfrm flipV="1">
            <a:off x="1112839" y="2957745"/>
            <a:ext cx="1373187" cy="1291865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5148064" y="1301377"/>
            <a:ext cx="2664296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6153" name="椭圆 6152"/>
          <p:cNvSpPr/>
          <p:nvPr/>
        </p:nvSpPr>
        <p:spPr>
          <a:xfrm>
            <a:off x="4319972" y="1394230"/>
            <a:ext cx="504056" cy="5042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5148064" y="2156406"/>
            <a:ext cx="2664296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50" name="椭圆 49"/>
          <p:cNvSpPr/>
          <p:nvPr/>
        </p:nvSpPr>
        <p:spPr>
          <a:xfrm>
            <a:off x="4319972" y="2249259"/>
            <a:ext cx="504056" cy="504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5148064" y="3004808"/>
            <a:ext cx="2664296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52" name="椭圆 51"/>
          <p:cNvSpPr/>
          <p:nvPr/>
        </p:nvSpPr>
        <p:spPr>
          <a:xfrm>
            <a:off x="4319972" y="3097661"/>
            <a:ext cx="504056" cy="5042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5148064" y="3859837"/>
            <a:ext cx="2664296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54" name="椭圆 53"/>
          <p:cNvSpPr/>
          <p:nvPr/>
        </p:nvSpPr>
        <p:spPr>
          <a:xfrm>
            <a:off x="4319972" y="3952689"/>
            <a:ext cx="504056" cy="5042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3838610" y="1433732"/>
            <a:ext cx="1466781" cy="1470263"/>
          </a:xfrm>
          <a:custGeom>
            <a:avLst/>
            <a:gdLst>
              <a:gd name="T0" fmla="*/ 362 w 725"/>
              <a:gd name="T1" fmla="*/ 0 h 725"/>
              <a:gd name="T2" fmla="*/ 0 w 725"/>
              <a:gd name="T3" fmla="*/ 363 h 725"/>
              <a:gd name="T4" fmla="*/ 362 w 725"/>
              <a:gd name="T5" fmla="*/ 725 h 725"/>
              <a:gd name="T6" fmla="*/ 725 w 725"/>
              <a:gd name="T7" fmla="*/ 363 h 725"/>
              <a:gd name="T8" fmla="*/ 362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2" y="0"/>
                </a:moveTo>
                <a:cubicBezTo>
                  <a:pt x="162" y="0"/>
                  <a:pt x="0" y="162"/>
                  <a:pt x="0" y="363"/>
                </a:cubicBezTo>
                <a:cubicBezTo>
                  <a:pt x="200" y="363"/>
                  <a:pt x="362" y="525"/>
                  <a:pt x="362" y="725"/>
                </a:cubicBezTo>
                <a:cubicBezTo>
                  <a:pt x="563" y="725"/>
                  <a:pt x="725" y="563"/>
                  <a:pt x="725" y="363"/>
                </a:cubicBezTo>
                <a:cubicBezTo>
                  <a:pt x="725" y="162"/>
                  <a:pt x="563" y="0"/>
                  <a:pt x="362" y="0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4570485" y="2169873"/>
            <a:ext cx="1468800" cy="1470263"/>
          </a:xfrm>
          <a:custGeom>
            <a:avLst/>
            <a:gdLst>
              <a:gd name="T0" fmla="*/ 363 w 726"/>
              <a:gd name="T1" fmla="*/ 0 h 725"/>
              <a:gd name="T2" fmla="*/ 0 w 726"/>
              <a:gd name="T3" fmla="*/ 362 h 725"/>
              <a:gd name="T4" fmla="*/ 363 w 726"/>
              <a:gd name="T5" fmla="*/ 725 h 725"/>
              <a:gd name="T6" fmla="*/ 726 w 726"/>
              <a:gd name="T7" fmla="*/ 362 h 725"/>
              <a:gd name="T8" fmla="*/ 363 w 726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725">
                <a:moveTo>
                  <a:pt x="363" y="0"/>
                </a:moveTo>
                <a:cubicBezTo>
                  <a:pt x="363" y="200"/>
                  <a:pt x="201" y="362"/>
                  <a:pt x="0" y="362"/>
                </a:cubicBezTo>
                <a:cubicBezTo>
                  <a:pt x="0" y="562"/>
                  <a:pt x="163" y="725"/>
                  <a:pt x="363" y="725"/>
                </a:cubicBezTo>
                <a:cubicBezTo>
                  <a:pt x="563" y="725"/>
                  <a:pt x="726" y="562"/>
                  <a:pt x="726" y="362"/>
                </a:cubicBezTo>
                <a:cubicBezTo>
                  <a:pt x="726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 bwMode="auto">
          <a:xfrm>
            <a:off x="3103705" y="2169873"/>
            <a:ext cx="1466781" cy="1470263"/>
          </a:xfrm>
          <a:custGeom>
            <a:avLst/>
            <a:gdLst>
              <a:gd name="T0" fmla="*/ 363 w 725"/>
              <a:gd name="T1" fmla="*/ 0 h 725"/>
              <a:gd name="T2" fmla="*/ 0 w 725"/>
              <a:gd name="T3" fmla="*/ 362 h 725"/>
              <a:gd name="T4" fmla="*/ 363 w 725"/>
              <a:gd name="T5" fmla="*/ 725 h 725"/>
              <a:gd name="T6" fmla="*/ 725 w 725"/>
              <a:gd name="T7" fmla="*/ 362 h 725"/>
              <a:gd name="T8" fmla="*/ 363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3" y="0"/>
                </a:moveTo>
                <a:cubicBezTo>
                  <a:pt x="162" y="0"/>
                  <a:pt x="0" y="162"/>
                  <a:pt x="0" y="362"/>
                </a:cubicBezTo>
                <a:cubicBezTo>
                  <a:pt x="0" y="562"/>
                  <a:pt x="162" y="725"/>
                  <a:pt x="363" y="725"/>
                </a:cubicBezTo>
                <a:cubicBezTo>
                  <a:pt x="363" y="525"/>
                  <a:pt x="525" y="362"/>
                  <a:pt x="725" y="362"/>
                </a:cubicBezTo>
                <a:cubicBezTo>
                  <a:pt x="725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9"/>
          <p:cNvSpPr/>
          <p:nvPr/>
        </p:nvSpPr>
        <p:spPr bwMode="auto">
          <a:xfrm>
            <a:off x="3838610" y="2903994"/>
            <a:ext cx="1466781" cy="1472282"/>
          </a:xfrm>
          <a:custGeom>
            <a:avLst/>
            <a:gdLst>
              <a:gd name="T0" fmla="*/ 362 w 725"/>
              <a:gd name="T1" fmla="*/ 0 h 726"/>
              <a:gd name="T2" fmla="*/ 0 w 725"/>
              <a:gd name="T3" fmla="*/ 363 h 726"/>
              <a:gd name="T4" fmla="*/ 362 w 725"/>
              <a:gd name="T5" fmla="*/ 726 h 726"/>
              <a:gd name="T6" fmla="*/ 725 w 725"/>
              <a:gd name="T7" fmla="*/ 363 h 726"/>
              <a:gd name="T8" fmla="*/ 362 w 725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6">
                <a:moveTo>
                  <a:pt x="362" y="0"/>
                </a:moveTo>
                <a:cubicBezTo>
                  <a:pt x="162" y="0"/>
                  <a:pt x="0" y="163"/>
                  <a:pt x="0" y="363"/>
                </a:cubicBezTo>
                <a:cubicBezTo>
                  <a:pt x="0" y="563"/>
                  <a:pt x="162" y="726"/>
                  <a:pt x="362" y="726"/>
                </a:cubicBezTo>
                <a:cubicBezTo>
                  <a:pt x="563" y="726"/>
                  <a:pt x="725" y="563"/>
                  <a:pt x="725" y="363"/>
                </a:cubicBezTo>
                <a:cubicBezTo>
                  <a:pt x="525" y="363"/>
                  <a:pt x="362" y="20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742084" y="1343861"/>
            <a:ext cx="244824" cy="329058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7085266" y="1345376"/>
            <a:ext cx="273430" cy="324008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7081900" y="3188749"/>
            <a:ext cx="280162" cy="369454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1702541" y="3226452"/>
            <a:ext cx="323910" cy="302127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38609" y="2442187"/>
            <a:ext cx="495649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16" name="矩形 15"/>
          <p:cNvSpPr/>
          <p:nvPr/>
        </p:nvSpPr>
        <p:spPr>
          <a:xfrm>
            <a:off x="3176150" y="2905005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68857" y="2257526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18" name="矩形 17"/>
          <p:cNvSpPr/>
          <p:nvPr/>
        </p:nvSpPr>
        <p:spPr>
          <a:xfrm>
            <a:off x="4162335" y="1813384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09235" y="2905005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20" name="矩形 19"/>
          <p:cNvSpPr/>
          <p:nvPr/>
        </p:nvSpPr>
        <p:spPr>
          <a:xfrm>
            <a:off x="5148064" y="2649758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90625" y="3135908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22" name="矩形 21"/>
          <p:cNvSpPr/>
          <p:nvPr/>
        </p:nvSpPr>
        <p:spPr>
          <a:xfrm>
            <a:off x="4162335" y="3770161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942707" y="1857585"/>
            <a:ext cx="1843578" cy="16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灵活性差 交互较少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942707" y="3698131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300192" y="1857585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300192" y="3698131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展望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敬请各位老师批评指正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TAHNK YOU FOR WATCHING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069081" y="4183426"/>
            <a:ext cx="174306" cy="174304"/>
            <a:chOff x="801291" y="3535885"/>
            <a:chExt cx="219347" cy="219347"/>
          </a:xfrm>
        </p:grpSpPr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41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3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5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46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3256382" y="4132079"/>
            <a:ext cx="126188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指导老师：张向群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答辩人：马豪勇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514" y="2571750"/>
            <a:ext cx="1512542" cy="1895740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9"/>
          <p:cNvSpPr>
            <a:spLocks noEditPoints="1"/>
          </p:cNvSpPr>
          <p:nvPr/>
        </p:nvSpPr>
        <p:spPr bwMode="auto">
          <a:xfrm>
            <a:off x="7681431" y="2080217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10"/>
          <p:cNvSpPr>
            <a:spLocks noEditPoints="1"/>
          </p:cNvSpPr>
          <p:nvPr/>
        </p:nvSpPr>
        <p:spPr bwMode="auto">
          <a:xfrm>
            <a:off x="2800042" y="2062748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11"/>
          <p:cNvSpPr>
            <a:spLocks noEditPoints="1"/>
          </p:cNvSpPr>
          <p:nvPr/>
        </p:nvSpPr>
        <p:spPr bwMode="auto">
          <a:xfrm>
            <a:off x="6084764" y="2046842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4464895" y="2050257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1100223" y="2059245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2167164" y="2571750"/>
            <a:ext cx="1512542" cy="1895740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3818164" y="2571750"/>
            <a:ext cx="1512542" cy="1895740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5475514" y="2571750"/>
            <a:ext cx="1512542" cy="1895740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7120164" y="2571750"/>
            <a:ext cx="1512542" cy="1895740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4094945" y="3111789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关键技术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实践难点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市场调研分析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案例对比分析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2249890" y="3111789"/>
            <a:ext cx="133882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研究思路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研究方法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研究方案可行性说明</a:t>
            </a:r>
          </a:p>
        </p:txBody>
      </p:sp>
      <p:sp>
        <p:nvSpPr>
          <p:cNvPr id="61" name="矩形 60"/>
          <p:cNvSpPr/>
          <p:nvPr/>
        </p:nvSpPr>
        <p:spPr>
          <a:xfrm>
            <a:off x="597196" y="3111789"/>
            <a:ext cx="1338828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选题背景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研究意义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国内外相关研究综述</a:t>
            </a:r>
          </a:p>
        </p:txBody>
      </p:sp>
      <p:sp>
        <p:nvSpPr>
          <p:cNvPr id="62" name="矩形 61"/>
          <p:cNvSpPr/>
          <p:nvPr/>
        </p:nvSpPr>
        <p:spPr>
          <a:xfrm>
            <a:off x="7471224" y="3111789"/>
            <a:ext cx="8258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问题评估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相关对策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研究总结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成绩与思考</a:t>
            </a:r>
          </a:p>
        </p:txBody>
      </p:sp>
      <p:sp>
        <p:nvSpPr>
          <p:cNvPr id="63" name="矩形 62"/>
          <p:cNvSpPr/>
          <p:nvPr/>
        </p:nvSpPr>
        <p:spPr>
          <a:xfrm>
            <a:off x="5882650" y="3111789"/>
            <a:ext cx="69762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研究目标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成果形式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应用前景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787169" y="2667289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65" name="矩形 64"/>
          <p:cNvSpPr/>
          <p:nvPr/>
        </p:nvSpPr>
        <p:spPr>
          <a:xfrm>
            <a:off x="2288363" y="2667289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研究思路与方法</a:t>
            </a:r>
          </a:p>
        </p:txBody>
      </p:sp>
      <p:sp>
        <p:nvSpPr>
          <p:cNvPr id="66" name="矩形 65"/>
          <p:cNvSpPr/>
          <p:nvPr/>
        </p:nvSpPr>
        <p:spPr>
          <a:xfrm>
            <a:off x="697527" y="2667289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67" name="矩形 66"/>
          <p:cNvSpPr/>
          <p:nvPr/>
        </p:nvSpPr>
        <p:spPr>
          <a:xfrm>
            <a:off x="7099328" y="2667289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68" name="矩形 67"/>
          <p:cNvSpPr/>
          <p:nvPr/>
        </p:nvSpPr>
        <p:spPr>
          <a:xfrm>
            <a:off x="5600522" y="2667289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研究成果与应用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511952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选题背景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研究意义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国内外相关研究综述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11381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Group 66"/>
          <p:cNvGrpSpPr/>
          <p:nvPr/>
        </p:nvGrpSpPr>
        <p:grpSpPr bwMode="auto">
          <a:xfrm>
            <a:off x="3765551" y="1491124"/>
            <a:ext cx="1611313" cy="3234735"/>
            <a:chOff x="2372" y="898"/>
            <a:chExt cx="1015" cy="2037"/>
          </a:xfrm>
        </p:grpSpPr>
        <p:sp>
          <p:nvSpPr>
            <p:cNvPr id="19503" name="Freeform 47"/>
            <p:cNvSpPr/>
            <p:nvPr/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Freeform 48"/>
            <p:cNvSpPr/>
            <p:nvPr/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Freeform 49"/>
            <p:cNvSpPr/>
            <p:nvPr/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50"/>
            <p:cNvSpPr/>
            <p:nvPr/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468313" y="1556231"/>
            <a:ext cx="1800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客人点餐慢、耗时长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828675" y="2227951"/>
            <a:ext cx="1800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服务员效率低、易出错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6948489" y="1556231"/>
            <a:ext cx="1800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信息化、智能化的需求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6588126" y="2227951"/>
            <a:ext cx="20883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疫情下，为防止病毒传播，不少餐饮企业倒闭止损</a:t>
            </a:r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>
            <a:off x="2339976" y="1627690"/>
            <a:ext cx="1584325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>
            <a:off x="5213351" y="1627690"/>
            <a:ext cx="1584325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0" name="Line 74"/>
          <p:cNvSpPr>
            <a:spLocks noChangeShapeType="1"/>
          </p:cNvSpPr>
          <p:nvPr/>
        </p:nvSpPr>
        <p:spPr bwMode="auto">
          <a:xfrm>
            <a:off x="4784725" y="2305761"/>
            <a:ext cx="16827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1" name="Line 75"/>
          <p:cNvSpPr>
            <a:spLocks noChangeShapeType="1"/>
          </p:cNvSpPr>
          <p:nvPr/>
        </p:nvSpPr>
        <p:spPr bwMode="auto">
          <a:xfrm>
            <a:off x="2687638" y="2305761"/>
            <a:ext cx="16827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7" name="Group 21"/>
          <p:cNvGrpSpPr/>
          <p:nvPr/>
        </p:nvGrpSpPr>
        <p:grpSpPr bwMode="auto">
          <a:xfrm>
            <a:off x="2946401" y="1902412"/>
            <a:ext cx="3248025" cy="2102499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4" y="561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608" name="Group 32"/>
          <p:cNvGrpSpPr/>
          <p:nvPr/>
        </p:nvGrpSpPr>
        <p:grpSpPr bwMode="auto">
          <a:xfrm flipH="1">
            <a:off x="6967538" y="3241088"/>
            <a:ext cx="196850" cy="247726"/>
            <a:chOff x="0" y="0"/>
            <a:chExt cx="127" cy="163"/>
          </a:xfrm>
          <a:solidFill>
            <a:schemeClr val="accent4"/>
          </a:solidFill>
        </p:grpSpPr>
        <p:sp>
          <p:nvSpPr>
            <p:cNvPr id="24609" name="Freeform 33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0" name="Freeform 34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1" name="Freeform 35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2" name="Freeform 36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3" name="Freeform 37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614" name="Freeform 38"/>
          <p:cNvSpPr>
            <a:spLocks noEditPoints="1"/>
          </p:cNvSpPr>
          <p:nvPr/>
        </p:nvSpPr>
        <p:spPr bwMode="auto">
          <a:xfrm flipH="1">
            <a:off x="6877051" y="1946876"/>
            <a:ext cx="301625" cy="203263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6300789" y="2242242"/>
            <a:ext cx="2592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送餐机器人代替餐厅工作人员不仅可以增加客流量，同时也节省了餐厅的投入成本。</a:t>
            </a: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6300788" y="1823013"/>
            <a:ext cx="513282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accent3"/>
                </a:solidFill>
                <a:latin typeface="Impact" pitchFamily="34" charset="0"/>
              </a:rPr>
              <a:t>03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6300789" y="3557097"/>
            <a:ext cx="2592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非接触式、精确、智能高效的送餐方式，对餐饮行业复工复产有很大帮助。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6300788" y="3137869"/>
            <a:ext cx="50366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accent4"/>
                </a:solidFill>
                <a:latin typeface="Impact" pitchFamily="34" charset="0"/>
              </a:rPr>
              <a:t>04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250825" y="3557097"/>
            <a:ext cx="25923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用送餐机器人完成机械式的送餐和非技术的工作，而餐厅服务员可以投入到个性化的工作中。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2363361" y="3137869"/>
            <a:ext cx="50366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chemeClr val="accent2"/>
                </a:solidFill>
                <a:latin typeface="Impact" pitchFamily="34" charset="0"/>
              </a:rPr>
              <a:t>02</a:t>
            </a:r>
          </a:p>
        </p:txBody>
      </p:sp>
      <p:grpSp>
        <p:nvGrpSpPr>
          <p:cNvPr id="24621" name="Group 45"/>
          <p:cNvGrpSpPr/>
          <p:nvPr/>
        </p:nvGrpSpPr>
        <p:grpSpPr bwMode="auto">
          <a:xfrm flipH="1">
            <a:off x="2003425" y="1935761"/>
            <a:ext cx="209550" cy="257254"/>
            <a:chOff x="0" y="0"/>
            <a:chExt cx="134" cy="163"/>
          </a:xfrm>
          <a:solidFill>
            <a:schemeClr val="accent1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250825" y="2248594"/>
            <a:ext cx="2592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整个送餐过程不需要服务员参与，极大提升送餐效率。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400231" y="1829365"/>
            <a:ext cx="46679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chemeClr val="accent1"/>
                </a:solidFill>
                <a:latin typeface="Impact" pitchFamily="34" charset="0"/>
              </a:rPr>
              <a:t>01</a:t>
            </a:r>
          </a:p>
        </p:txBody>
      </p:sp>
      <p:sp>
        <p:nvSpPr>
          <p:cNvPr id="24627" name="Freeform 51"/>
          <p:cNvSpPr>
            <a:spLocks noEditPoints="1"/>
          </p:cNvSpPr>
          <p:nvPr/>
        </p:nvSpPr>
        <p:spPr bwMode="auto">
          <a:xfrm>
            <a:off x="2005013" y="3244264"/>
            <a:ext cx="233362" cy="242962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3059114" y="3347483"/>
            <a:ext cx="674687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01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3059114" y="3714309"/>
            <a:ext cx="674687" cy="21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02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5414964" y="1975460"/>
            <a:ext cx="674687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03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5414964" y="2342286"/>
            <a:ext cx="674687" cy="21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04</a:t>
            </a: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选题意义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50" name="矩形 4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1794911" y="2528495"/>
            <a:ext cx="657911" cy="6637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3013013" y="2526222"/>
            <a:ext cx="657911" cy="663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463903" y="2912331"/>
            <a:ext cx="102960" cy="1029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7553127" y="3003610"/>
            <a:ext cx="99146" cy="1048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/>
          <p:nvPr/>
        </p:nvSpPr>
        <p:spPr bwMode="auto">
          <a:xfrm>
            <a:off x="1459705" y="2190913"/>
            <a:ext cx="1360138" cy="764959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226569" y="2528495"/>
            <a:ext cx="659047" cy="6637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6659363" y="2528495"/>
            <a:ext cx="657911" cy="663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445807" y="2526222"/>
            <a:ext cx="657911" cy="6637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4"/>
          <p:cNvSpPr/>
          <p:nvPr/>
        </p:nvSpPr>
        <p:spPr bwMode="auto">
          <a:xfrm>
            <a:off x="3894772" y="2190913"/>
            <a:ext cx="1356728" cy="764959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5"/>
          <p:cNvSpPr/>
          <p:nvPr/>
        </p:nvSpPr>
        <p:spPr bwMode="auto">
          <a:xfrm>
            <a:off x="2677807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6"/>
          <p:cNvSpPr/>
          <p:nvPr/>
        </p:nvSpPr>
        <p:spPr bwMode="auto">
          <a:xfrm>
            <a:off x="6328702" y="2190913"/>
            <a:ext cx="1355593" cy="764959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"/>
          <p:cNvSpPr/>
          <p:nvPr/>
        </p:nvSpPr>
        <p:spPr bwMode="auto">
          <a:xfrm>
            <a:off x="5110601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8"/>
          <p:cNvSpPr>
            <a:spLocks noEditPoints="1"/>
          </p:cNvSpPr>
          <p:nvPr/>
        </p:nvSpPr>
        <p:spPr bwMode="auto">
          <a:xfrm>
            <a:off x="2010805" y="2714904"/>
            <a:ext cx="226122" cy="288706"/>
          </a:xfrm>
          <a:custGeom>
            <a:avLst/>
            <a:gdLst>
              <a:gd name="T0" fmla="*/ 5 w 99"/>
              <a:gd name="T1" fmla="*/ 0 h 126"/>
              <a:gd name="T2" fmla="*/ 94 w 99"/>
              <a:gd name="T3" fmla="*/ 9 h 126"/>
              <a:gd name="T4" fmla="*/ 81 w 99"/>
              <a:gd name="T5" fmla="*/ 46 h 126"/>
              <a:gd name="T6" fmla="*/ 81 w 99"/>
              <a:gd name="T7" fmla="*/ 82 h 126"/>
              <a:gd name="T8" fmla="*/ 99 w 99"/>
              <a:gd name="T9" fmla="*/ 121 h 126"/>
              <a:gd name="T10" fmla="*/ 0 w 99"/>
              <a:gd name="T11" fmla="*/ 121 h 126"/>
              <a:gd name="T12" fmla="*/ 18 w 99"/>
              <a:gd name="T13" fmla="*/ 82 h 126"/>
              <a:gd name="T14" fmla="*/ 18 w 99"/>
              <a:gd name="T15" fmla="*/ 46 h 126"/>
              <a:gd name="T16" fmla="*/ 5 w 99"/>
              <a:gd name="T17" fmla="*/ 9 h 126"/>
              <a:gd name="T18" fmla="*/ 67 w 99"/>
              <a:gd name="T19" fmla="*/ 94 h 126"/>
              <a:gd name="T20" fmla="*/ 15 w 99"/>
              <a:gd name="T21" fmla="*/ 116 h 126"/>
              <a:gd name="T22" fmla="*/ 17 w 99"/>
              <a:gd name="T23" fmla="*/ 100 h 126"/>
              <a:gd name="T24" fmla="*/ 70 w 99"/>
              <a:gd name="T25" fmla="*/ 89 h 126"/>
              <a:gd name="T26" fmla="*/ 76 w 99"/>
              <a:gd name="T27" fmla="*/ 85 h 126"/>
              <a:gd name="T28" fmla="*/ 53 w 99"/>
              <a:gd name="T29" fmla="*/ 66 h 126"/>
              <a:gd name="T30" fmla="*/ 52 w 99"/>
              <a:gd name="T31" fmla="*/ 66 h 126"/>
              <a:gd name="T32" fmla="*/ 52 w 99"/>
              <a:gd name="T33" fmla="*/ 66 h 126"/>
              <a:gd name="T34" fmla="*/ 51 w 99"/>
              <a:gd name="T35" fmla="*/ 64 h 126"/>
              <a:gd name="T36" fmla="*/ 51 w 99"/>
              <a:gd name="T37" fmla="*/ 64 h 126"/>
              <a:gd name="T38" fmla="*/ 51 w 99"/>
              <a:gd name="T39" fmla="*/ 63 h 126"/>
              <a:gd name="T40" fmla="*/ 51 w 99"/>
              <a:gd name="T41" fmla="*/ 62 h 126"/>
              <a:gd name="T42" fmla="*/ 52 w 99"/>
              <a:gd name="T43" fmla="*/ 62 h 126"/>
              <a:gd name="T44" fmla="*/ 52 w 99"/>
              <a:gd name="T45" fmla="*/ 61 h 126"/>
              <a:gd name="T46" fmla="*/ 53 w 99"/>
              <a:gd name="T47" fmla="*/ 61 h 126"/>
              <a:gd name="T48" fmla="*/ 84 w 99"/>
              <a:gd name="T49" fmla="*/ 9 h 126"/>
              <a:gd name="T50" fmla="*/ 23 w 99"/>
              <a:gd name="T51" fmla="*/ 43 h 126"/>
              <a:gd name="T52" fmla="*/ 46 w 99"/>
              <a:gd name="T53" fmla="*/ 61 h 126"/>
              <a:gd name="T54" fmla="*/ 47 w 99"/>
              <a:gd name="T55" fmla="*/ 62 h 126"/>
              <a:gd name="T56" fmla="*/ 47 w 99"/>
              <a:gd name="T57" fmla="*/ 62 h 126"/>
              <a:gd name="T58" fmla="*/ 48 w 99"/>
              <a:gd name="T59" fmla="*/ 63 h 126"/>
              <a:gd name="T60" fmla="*/ 48 w 99"/>
              <a:gd name="T61" fmla="*/ 64 h 126"/>
              <a:gd name="T62" fmla="*/ 48 w 99"/>
              <a:gd name="T63" fmla="*/ 64 h 126"/>
              <a:gd name="T64" fmla="*/ 47 w 99"/>
              <a:gd name="T65" fmla="*/ 65 h 126"/>
              <a:gd name="T66" fmla="*/ 47 w 99"/>
              <a:gd name="T67" fmla="*/ 66 h 126"/>
              <a:gd name="T68" fmla="*/ 46 w 99"/>
              <a:gd name="T69" fmla="*/ 66 h 126"/>
              <a:gd name="T70" fmla="*/ 45 w 99"/>
              <a:gd name="T71" fmla="*/ 66 h 126"/>
              <a:gd name="T72" fmla="*/ 17 w 99"/>
              <a:gd name="T73" fmla="*/ 100 h 126"/>
              <a:gd name="T74" fmla="*/ 33 w 99"/>
              <a:gd name="T75" fmla="*/ 48 h 126"/>
              <a:gd name="T76" fmla="*/ 47 w 99"/>
              <a:gd name="T77" fmla="*/ 56 h 126"/>
              <a:gd name="T78" fmla="*/ 48 w 99"/>
              <a:gd name="T79" fmla="*/ 57 h 126"/>
              <a:gd name="T80" fmla="*/ 51 w 99"/>
              <a:gd name="T81" fmla="*/ 57 h 126"/>
              <a:gd name="T82" fmla="*/ 52 w 99"/>
              <a:gd name="T83" fmla="*/ 56 h 126"/>
              <a:gd name="T84" fmla="*/ 75 w 99"/>
              <a:gd name="T85" fmla="*/ 34 h 126"/>
              <a:gd name="T86" fmla="*/ 62 w 99"/>
              <a:gd name="T87" fmla="*/ 44 h 126"/>
              <a:gd name="T88" fmla="*/ 50 w 99"/>
              <a:gd name="T89" fmla="*/ 51 h 126"/>
              <a:gd name="T90" fmla="*/ 49 w 99"/>
              <a:gd name="T91" fmla="*/ 51 h 126"/>
              <a:gd name="T92" fmla="*/ 37 w 99"/>
              <a:gd name="T93" fmla="*/ 44 h 126"/>
              <a:gd name="T94" fmla="*/ 24 w 99"/>
              <a:gd name="T95" fmla="*/ 34 h 126"/>
              <a:gd name="T96" fmla="*/ 50 w 99"/>
              <a:gd name="T97" fmla="*/ 5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9" h="126">
                <a:moveTo>
                  <a:pt x="5" y="9"/>
                </a:move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7"/>
                  <a:pt x="97" y="9"/>
                  <a:pt x="9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89" y="25"/>
                  <a:pt x="86" y="37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76" y="55"/>
                  <a:pt x="69" y="60"/>
                  <a:pt x="62" y="64"/>
                </a:cubicBezTo>
                <a:cubicBezTo>
                  <a:pt x="69" y="67"/>
                  <a:pt x="76" y="7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6" y="90"/>
                  <a:pt x="89" y="101"/>
                  <a:pt x="90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16"/>
                  <a:pt x="99" y="118"/>
                  <a:pt x="99" y="121"/>
                </a:cubicBezTo>
                <a:cubicBezTo>
                  <a:pt x="99" y="124"/>
                  <a:pt x="97" y="126"/>
                  <a:pt x="94" y="126"/>
                </a:cubicBezTo>
                <a:cubicBezTo>
                  <a:pt x="5" y="126"/>
                  <a:pt x="5" y="126"/>
                  <a:pt x="5" y="126"/>
                </a:cubicBezTo>
                <a:cubicBezTo>
                  <a:pt x="2" y="126"/>
                  <a:pt x="0" y="124"/>
                  <a:pt x="0" y="121"/>
                </a:cubicBezTo>
                <a:cubicBezTo>
                  <a:pt x="0" y="118"/>
                  <a:pt x="2" y="116"/>
                  <a:pt x="5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01"/>
                  <a:pt x="13" y="90"/>
                  <a:pt x="18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23" y="73"/>
                  <a:pt x="30" y="67"/>
                  <a:pt x="37" y="64"/>
                </a:cubicBezTo>
                <a:cubicBezTo>
                  <a:pt x="30" y="60"/>
                  <a:pt x="23" y="5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3" y="37"/>
                  <a:pt x="9" y="25"/>
                  <a:pt x="9" y="9"/>
                </a:cubicBezTo>
                <a:cubicBezTo>
                  <a:pt x="5" y="9"/>
                  <a:pt x="5" y="9"/>
                  <a:pt x="5" y="9"/>
                </a:cubicBezTo>
                <a:close/>
                <a:moveTo>
                  <a:pt x="83" y="116"/>
                </a:moveTo>
                <a:cubicBezTo>
                  <a:pt x="83" y="116"/>
                  <a:pt x="83" y="116"/>
                  <a:pt x="83" y="116"/>
                </a:cubicBezTo>
                <a:cubicBezTo>
                  <a:pt x="81" y="106"/>
                  <a:pt x="75" y="99"/>
                  <a:pt x="67" y="94"/>
                </a:cubicBezTo>
                <a:cubicBezTo>
                  <a:pt x="62" y="91"/>
                  <a:pt x="55" y="90"/>
                  <a:pt x="49" y="90"/>
                </a:cubicBezTo>
                <a:cubicBezTo>
                  <a:pt x="43" y="90"/>
                  <a:pt x="37" y="91"/>
                  <a:pt x="32" y="94"/>
                </a:cubicBezTo>
                <a:cubicBezTo>
                  <a:pt x="24" y="99"/>
                  <a:pt x="18" y="106"/>
                  <a:pt x="15" y="116"/>
                </a:cubicBezTo>
                <a:cubicBezTo>
                  <a:pt x="83" y="116"/>
                  <a:pt x="83" y="116"/>
                  <a:pt x="83" y="116"/>
                </a:cubicBezTo>
                <a:close/>
                <a:moveTo>
                  <a:pt x="17" y="100"/>
                </a:moveTo>
                <a:cubicBezTo>
                  <a:pt x="17" y="100"/>
                  <a:pt x="17" y="100"/>
                  <a:pt x="17" y="100"/>
                </a:cubicBezTo>
                <a:cubicBezTo>
                  <a:pt x="20" y="95"/>
                  <a:pt x="24" y="92"/>
                  <a:pt x="29" y="89"/>
                </a:cubicBezTo>
                <a:cubicBezTo>
                  <a:pt x="35" y="86"/>
                  <a:pt x="42" y="84"/>
                  <a:pt x="49" y="84"/>
                </a:cubicBezTo>
                <a:cubicBezTo>
                  <a:pt x="56" y="84"/>
                  <a:pt x="64" y="86"/>
                  <a:pt x="70" y="89"/>
                </a:cubicBezTo>
                <a:cubicBezTo>
                  <a:pt x="74" y="92"/>
                  <a:pt x="78" y="95"/>
                  <a:pt x="82" y="100"/>
                </a:cubicBezTo>
                <a:cubicBezTo>
                  <a:pt x="80" y="94"/>
                  <a:pt x="78" y="89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0" y="75"/>
                  <a:pt x="62" y="69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5"/>
                  <a:pt x="52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62" y="58"/>
                  <a:pt x="70" y="53"/>
                  <a:pt x="76" y="43"/>
                </a:cubicBezTo>
                <a:cubicBezTo>
                  <a:pt x="76" y="43"/>
                  <a:pt x="76" y="43"/>
                  <a:pt x="76" y="43"/>
                </a:cubicBezTo>
                <a:cubicBezTo>
                  <a:pt x="81" y="35"/>
                  <a:pt x="84" y="24"/>
                  <a:pt x="84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24"/>
                  <a:pt x="18" y="35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9" y="53"/>
                  <a:pt x="37" y="58"/>
                  <a:pt x="45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37" y="69"/>
                  <a:pt x="29" y="75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0" y="89"/>
                  <a:pt x="18" y="94"/>
                  <a:pt x="17" y="100"/>
                </a:cubicBezTo>
                <a:close/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6" y="39"/>
                  <a:pt x="29" y="44"/>
                  <a:pt x="33" y="48"/>
                </a:cubicBezTo>
                <a:cubicBezTo>
                  <a:pt x="37" y="52"/>
                  <a:pt x="41" y="55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50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7" y="55"/>
                  <a:pt x="62" y="52"/>
                  <a:pt x="66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4"/>
                  <a:pt x="73" y="39"/>
                  <a:pt x="75" y="34"/>
                </a:cubicBezTo>
                <a:cubicBezTo>
                  <a:pt x="75" y="32"/>
                  <a:pt x="75" y="31"/>
                  <a:pt x="73" y="30"/>
                </a:cubicBezTo>
                <a:cubicBezTo>
                  <a:pt x="72" y="30"/>
                  <a:pt x="70" y="30"/>
                  <a:pt x="69" y="32"/>
                </a:cubicBezTo>
                <a:cubicBezTo>
                  <a:pt x="68" y="36"/>
                  <a:pt x="65" y="41"/>
                  <a:pt x="62" y="44"/>
                </a:cubicBezTo>
                <a:cubicBezTo>
                  <a:pt x="59" y="47"/>
                  <a:pt x="55" y="49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4" y="49"/>
                  <a:pt x="40" y="47"/>
                  <a:pt x="37" y="44"/>
                </a:cubicBezTo>
                <a:cubicBezTo>
                  <a:pt x="34" y="41"/>
                  <a:pt x="31" y="36"/>
                  <a:pt x="29" y="32"/>
                </a:cubicBezTo>
                <a:cubicBezTo>
                  <a:pt x="29" y="30"/>
                  <a:pt x="27" y="30"/>
                  <a:pt x="26" y="30"/>
                </a:cubicBezTo>
                <a:cubicBezTo>
                  <a:pt x="24" y="31"/>
                  <a:pt x="23" y="32"/>
                  <a:pt x="24" y="34"/>
                </a:cubicBezTo>
                <a:close/>
                <a:moveTo>
                  <a:pt x="50" y="51"/>
                </a:move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9"/>
          <p:cNvSpPr>
            <a:spLocks noEditPoints="1"/>
          </p:cNvSpPr>
          <p:nvPr/>
        </p:nvSpPr>
        <p:spPr bwMode="auto">
          <a:xfrm>
            <a:off x="6861622" y="2728544"/>
            <a:ext cx="287481" cy="263700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0"/>
          <p:cNvSpPr>
            <a:spLocks noEditPoints="1"/>
          </p:cNvSpPr>
          <p:nvPr/>
        </p:nvSpPr>
        <p:spPr bwMode="auto">
          <a:xfrm>
            <a:off x="5634430" y="2730817"/>
            <a:ext cx="280664" cy="259154"/>
          </a:xfrm>
          <a:custGeom>
            <a:avLst/>
            <a:gdLst>
              <a:gd name="T0" fmla="*/ 95 w 123"/>
              <a:gd name="T1" fmla="*/ 54 h 113"/>
              <a:gd name="T2" fmla="*/ 122 w 123"/>
              <a:gd name="T3" fmla="*/ 38 h 113"/>
              <a:gd name="T4" fmla="*/ 111 w 123"/>
              <a:gd name="T5" fmla="*/ 36 h 113"/>
              <a:gd name="T6" fmla="*/ 96 w 123"/>
              <a:gd name="T7" fmla="*/ 28 h 113"/>
              <a:gd name="T8" fmla="*/ 105 w 123"/>
              <a:gd name="T9" fmla="*/ 14 h 113"/>
              <a:gd name="T10" fmla="*/ 114 w 123"/>
              <a:gd name="T11" fmla="*/ 7 h 113"/>
              <a:gd name="T12" fmla="*/ 74 w 123"/>
              <a:gd name="T13" fmla="*/ 14 h 113"/>
              <a:gd name="T14" fmla="*/ 72 w 123"/>
              <a:gd name="T15" fmla="*/ 35 h 113"/>
              <a:gd name="T16" fmla="*/ 50 w 123"/>
              <a:gd name="T17" fmla="*/ 21 h 113"/>
              <a:gd name="T18" fmla="*/ 55 w 123"/>
              <a:gd name="T19" fmla="*/ 13 h 113"/>
              <a:gd name="T20" fmla="*/ 64 w 123"/>
              <a:gd name="T21" fmla="*/ 7 h 113"/>
              <a:gd name="T22" fmla="*/ 33 w 123"/>
              <a:gd name="T23" fmla="*/ 6 h 113"/>
              <a:gd name="T24" fmla="*/ 30 w 123"/>
              <a:gd name="T25" fmla="*/ 6 h 113"/>
              <a:gd name="T26" fmla="*/ 13 w 123"/>
              <a:gd name="T27" fmla="*/ 22 h 113"/>
              <a:gd name="T28" fmla="*/ 14 w 123"/>
              <a:gd name="T29" fmla="*/ 25 h 113"/>
              <a:gd name="T30" fmla="*/ 10 w 123"/>
              <a:gd name="T31" fmla="*/ 27 h 113"/>
              <a:gd name="T32" fmla="*/ 1 w 123"/>
              <a:gd name="T33" fmla="*/ 39 h 113"/>
              <a:gd name="T34" fmla="*/ 9 w 123"/>
              <a:gd name="T35" fmla="*/ 46 h 113"/>
              <a:gd name="T36" fmla="*/ 9 w 123"/>
              <a:gd name="T37" fmla="*/ 46 h 113"/>
              <a:gd name="T38" fmla="*/ 9 w 123"/>
              <a:gd name="T39" fmla="*/ 47 h 113"/>
              <a:gd name="T40" fmla="*/ 27 w 123"/>
              <a:gd name="T41" fmla="*/ 48 h 113"/>
              <a:gd name="T42" fmla="*/ 28 w 123"/>
              <a:gd name="T43" fmla="*/ 42 h 113"/>
              <a:gd name="T44" fmla="*/ 49 w 123"/>
              <a:gd name="T45" fmla="*/ 58 h 113"/>
              <a:gd name="T46" fmla="*/ 25 w 123"/>
              <a:gd name="T47" fmla="*/ 111 h 113"/>
              <a:gd name="T48" fmla="*/ 103 w 123"/>
              <a:gd name="T49" fmla="*/ 112 h 113"/>
              <a:gd name="T50" fmla="*/ 120 w 123"/>
              <a:gd name="T51" fmla="*/ 95 h 113"/>
              <a:gd name="T52" fmla="*/ 34 w 123"/>
              <a:gd name="T53" fmla="*/ 35 h 113"/>
              <a:gd name="T54" fmla="*/ 28 w 123"/>
              <a:gd name="T55" fmla="*/ 36 h 113"/>
              <a:gd name="T56" fmla="*/ 24 w 123"/>
              <a:gd name="T57" fmla="*/ 38 h 113"/>
              <a:gd name="T58" fmla="*/ 18 w 123"/>
              <a:gd name="T59" fmla="*/ 48 h 113"/>
              <a:gd name="T60" fmla="*/ 13 w 123"/>
              <a:gd name="T61" fmla="*/ 42 h 113"/>
              <a:gd name="T62" fmla="*/ 13 w 123"/>
              <a:gd name="T63" fmla="*/ 42 h 113"/>
              <a:gd name="T64" fmla="*/ 13 w 123"/>
              <a:gd name="T65" fmla="*/ 42 h 113"/>
              <a:gd name="T66" fmla="*/ 11 w 123"/>
              <a:gd name="T67" fmla="*/ 33 h 113"/>
              <a:gd name="T68" fmla="*/ 18 w 123"/>
              <a:gd name="T69" fmla="*/ 30 h 113"/>
              <a:gd name="T70" fmla="*/ 21 w 123"/>
              <a:gd name="T71" fmla="*/ 25 h 113"/>
              <a:gd name="T72" fmla="*/ 28 w 123"/>
              <a:gd name="T73" fmla="*/ 12 h 113"/>
              <a:gd name="T74" fmla="*/ 36 w 123"/>
              <a:gd name="T75" fmla="*/ 11 h 113"/>
              <a:gd name="T76" fmla="*/ 40 w 123"/>
              <a:gd name="T77" fmla="*/ 10 h 113"/>
              <a:gd name="T78" fmla="*/ 53 w 123"/>
              <a:gd name="T79" fmla="*/ 7 h 113"/>
              <a:gd name="T80" fmla="*/ 45 w 123"/>
              <a:gd name="T81" fmla="*/ 19 h 113"/>
              <a:gd name="T82" fmla="*/ 43 w 123"/>
              <a:gd name="T83" fmla="*/ 26 h 113"/>
              <a:gd name="T84" fmla="*/ 34 w 123"/>
              <a:gd name="T85" fmla="*/ 35 h 113"/>
              <a:gd name="T86" fmla="*/ 19 w 123"/>
              <a:gd name="T87" fmla="*/ 96 h 113"/>
              <a:gd name="T88" fmla="*/ 78 w 123"/>
              <a:gd name="T89" fmla="*/ 35 h 113"/>
              <a:gd name="T90" fmla="*/ 77 w 123"/>
              <a:gd name="T91" fmla="*/ 33 h 113"/>
              <a:gd name="T92" fmla="*/ 102 w 123"/>
              <a:gd name="T93" fmla="*/ 7 h 113"/>
              <a:gd name="T94" fmla="*/ 96 w 123"/>
              <a:gd name="T95" fmla="*/ 10 h 113"/>
              <a:gd name="T96" fmla="*/ 90 w 123"/>
              <a:gd name="T97" fmla="*/ 31 h 113"/>
              <a:gd name="T98" fmla="*/ 105 w 123"/>
              <a:gd name="T99" fmla="*/ 43 h 113"/>
              <a:gd name="T100" fmla="*/ 111 w 123"/>
              <a:gd name="T101" fmla="*/ 43 h 113"/>
              <a:gd name="T102" fmla="*/ 88 w 123"/>
              <a:gd name="T103" fmla="*/ 47 h 113"/>
              <a:gd name="T104" fmla="*/ 105 w 123"/>
              <a:gd name="T105" fmla="*/ 106 h 113"/>
              <a:gd name="T106" fmla="*/ 78 w 123"/>
              <a:gd name="T107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13">
                <a:moveTo>
                  <a:pt x="82" y="58"/>
                </a:moveTo>
                <a:cubicBezTo>
                  <a:pt x="88" y="53"/>
                  <a:pt x="88" y="53"/>
                  <a:pt x="88" y="53"/>
                </a:cubicBezTo>
                <a:cubicBezTo>
                  <a:pt x="90" y="54"/>
                  <a:pt x="92" y="54"/>
                  <a:pt x="95" y="54"/>
                </a:cubicBezTo>
                <a:cubicBezTo>
                  <a:pt x="98" y="55"/>
                  <a:pt x="101" y="54"/>
                  <a:pt x="104" y="54"/>
                </a:cubicBezTo>
                <a:cubicBezTo>
                  <a:pt x="108" y="53"/>
                  <a:pt x="112" y="50"/>
                  <a:pt x="115" y="48"/>
                </a:cubicBezTo>
                <a:cubicBezTo>
                  <a:pt x="118" y="45"/>
                  <a:pt x="121" y="41"/>
                  <a:pt x="122" y="38"/>
                </a:cubicBezTo>
                <a:cubicBezTo>
                  <a:pt x="123" y="36"/>
                  <a:pt x="122" y="34"/>
                  <a:pt x="121" y="34"/>
                </a:cubicBezTo>
                <a:cubicBezTo>
                  <a:pt x="120" y="34"/>
                  <a:pt x="119" y="34"/>
                  <a:pt x="119" y="34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2"/>
                  <a:pt x="97" y="22"/>
                  <a:pt x="97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5" y="11"/>
                  <a:pt x="115" y="10"/>
                  <a:pt x="115" y="8"/>
                </a:cubicBezTo>
                <a:cubicBezTo>
                  <a:pt x="115" y="8"/>
                  <a:pt x="115" y="7"/>
                  <a:pt x="114" y="7"/>
                </a:cubicBezTo>
                <a:cubicBezTo>
                  <a:pt x="111" y="4"/>
                  <a:pt x="107" y="2"/>
                  <a:pt x="103" y="1"/>
                </a:cubicBezTo>
                <a:cubicBezTo>
                  <a:pt x="99" y="1"/>
                  <a:pt x="95" y="1"/>
                  <a:pt x="90" y="2"/>
                </a:cubicBezTo>
                <a:cubicBezTo>
                  <a:pt x="83" y="4"/>
                  <a:pt x="78" y="8"/>
                  <a:pt x="74" y="14"/>
                </a:cubicBezTo>
                <a:cubicBezTo>
                  <a:pt x="71" y="20"/>
                  <a:pt x="70" y="28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66" y="41"/>
                  <a:pt x="66" y="41"/>
                  <a:pt x="66" y="4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3"/>
                  <a:pt x="49" y="22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19"/>
                  <a:pt x="51" y="18"/>
                  <a:pt x="51" y="17"/>
                </a:cubicBezTo>
                <a:cubicBezTo>
                  <a:pt x="52" y="15"/>
                  <a:pt x="54" y="13"/>
                  <a:pt x="55" y="13"/>
                </a:cubicBezTo>
                <a:cubicBezTo>
                  <a:pt x="57" y="12"/>
                  <a:pt x="59" y="12"/>
                  <a:pt x="62" y="12"/>
                </a:cubicBezTo>
                <a:cubicBezTo>
                  <a:pt x="63" y="12"/>
                  <a:pt x="64" y="12"/>
                  <a:pt x="64" y="11"/>
                </a:cubicBezTo>
                <a:cubicBezTo>
                  <a:pt x="65" y="10"/>
                  <a:pt x="65" y="8"/>
                  <a:pt x="64" y="7"/>
                </a:cubicBezTo>
                <a:cubicBezTo>
                  <a:pt x="60" y="3"/>
                  <a:pt x="55" y="0"/>
                  <a:pt x="50" y="0"/>
                </a:cubicBezTo>
                <a:cubicBezTo>
                  <a:pt x="45" y="0"/>
                  <a:pt x="41" y="1"/>
                  <a:pt x="36" y="5"/>
                </a:cubicBezTo>
                <a:cubicBezTo>
                  <a:pt x="35" y="5"/>
                  <a:pt x="34" y="6"/>
                  <a:pt x="33" y="6"/>
                </a:cubicBezTo>
                <a:cubicBezTo>
                  <a:pt x="33" y="7"/>
                  <a:pt x="32" y="7"/>
                  <a:pt x="32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5"/>
                  <a:pt x="27" y="5"/>
                  <a:pt x="26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20"/>
                  <a:pt x="12" y="21"/>
                  <a:pt x="13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7"/>
                </a:cubicBezTo>
                <a:cubicBezTo>
                  <a:pt x="13" y="27"/>
                  <a:pt x="13" y="27"/>
                  <a:pt x="12" y="27"/>
                </a:cubicBezTo>
                <a:cubicBezTo>
                  <a:pt x="12" y="27"/>
                  <a:pt x="11" y="28"/>
                  <a:pt x="10" y="27"/>
                </a:cubicBezTo>
                <a:cubicBezTo>
                  <a:pt x="9" y="27"/>
                  <a:pt x="8" y="28"/>
                  <a:pt x="7" y="28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8"/>
                  <a:pt x="1" y="39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6" y="54"/>
                  <a:pt x="16" y="54"/>
                  <a:pt x="16" y="54"/>
                </a:cubicBezTo>
                <a:cubicBezTo>
                  <a:pt x="18" y="55"/>
                  <a:pt x="19" y="55"/>
                  <a:pt x="21" y="5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7"/>
                  <a:pt x="28" y="46"/>
                  <a:pt x="28" y="45"/>
                </a:cubicBezTo>
                <a:cubicBezTo>
                  <a:pt x="28" y="45"/>
                  <a:pt x="28" y="44"/>
                  <a:pt x="28" y="43"/>
                </a:cubicBezTo>
                <a:cubicBezTo>
                  <a:pt x="28" y="43"/>
                  <a:pt x="28" y="43"/>
                  <a:pt x="28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49" y="58"/>
                  <a:pt x="49" y="58"/>
                  <a:pt x="49" y="58"/>
                </a:cubicBezTo>
                <a:cubicBezTo>
                  <a:pt x="13" y="94"/>
                  <a:pt x="13" y="94"/>
                  <a:pt x="13" y="94"/>
                </a:cubicBezTo>
                <a:cubicBezTo>
                  <a:pt x="11" y="95"/>
                  <a:pt x="11" y="97"/>
                  <a:pt x="13" y="9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7" y="112"/>
                  <a:pt x="28" y="112"/>
                  <a:pt x="30" y="111"/>
                </a:cubicBezTo>
                <a:cubicBezTo>
                  <a:pt x="66" y="75"/>
                  <a:pt x="66" y="75"/>
                  <a:pt x="66" y="7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4" y="113"/>
                  <a:pt x="106" y="113"/>
                  <a:pt x="107" y="112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1" y="98"/>
                  <a:pt x="121" y="96"/>
                  <a:pt x="120" y="95"/>
                </a:cubicBezTo>
                <a:cubicBezTo>
                  <a:pt x="82" y="58"/>
                  <a:pt x="82" y="58"/>
                  <a:pt x="82" y="58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3" y="34"/>
                  <a:pt x="31" y="34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6" y="37"/>
                  <a:pt x="26" y="37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3" y="40"/>
                  <a:pt x="22" y="41"/>
                </a:cubicBezTo>
                <a:cubicBezTo>
                  <a:pt x="22" y="42"/>
                  <a:pt x="22" y="43"/>
                  <a:pt x="22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37"/>
                  <a:pt x="7" y="37"/>
                  <a:pt x="7" y="37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4" y="33"/>
                </a:cubicBezTo>
                <a:cubicBezTo>
                  <a:pt x="15" y="32"/>
                  <a:pt x="17" y="32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21" y="25"/>
                </a:cubicBezTo>
                <a:cubicBezTo>
                  <a:pt x="22" y="24"/>
                  <a:pt x="21" y="22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2" y="14"/>
                  <a:pt x="33" y="13"/>
                </a:cubicBezTo>
                <a:cubicBezTo>
                  <a:pt x="34" y="12"/>
                  <a:pt x="35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8" y="11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43" y="7"/>
                  <a:pt x="46" y="6"/>
                  <a:pt x="50" y="6"/>
                </a:cubicBezTo>
                <a:cubicBezTo>
                  <a:pt x="51" y="6"/>
                  <a:pt x="53" y="6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0" y="9"/>
                  <a:pt x="48" y="11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6"/>
                  <a:pt x="45" y="17"/>
                  <a:pt x="45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3" y="21"/>
                  <a:pt x="42" y="23"/>
                </a:cubicBezTo>
                <a:cubicBezTo>
                  <a:pt x="41" y="24"/>
                  <a:pt x="42" y="25"/>
                  <a:pt x="4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53" y="54"/>
                  <a:pt x="53" y="54"/>
                  <a:pt x="53" y="54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27" y="105"/>
                </a:moveTo>
                <a:cubicBezTo>
                  <a:pt x="27" y="105"/>
                  <a:pt x="27" y="105"/>
                  <a:pt x="27" y="105"/>
                </a:cubicBezTo>
                <a:cubicBezTo>
                  <a:pt x="19" y="96"/>
                  <a:pt x="19" y="96"/>
                  <a:pt x="19" y="96"/>
                </a:cubicBezTo>
                <a:cubicBezTo>
                  <a:pt x="55" y="60"/>
                  <a:pt x="55" y="60"/>
                  <a:pt x="55" y="60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7"/>
                  <a:pt x="78" y="36"/>
                  <a:pt x="78" y="35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28"/>
                  <a:pt x="76" y="22"/>
                  <a:pt x="79" y="17"/>
                </a:cubicBezTo>
                <a:cubicBezTo>
                  <a:pt x="82" y="13"/>
                  <a:pt x="86" y="9"/>
                  <a:pt x="92" y="7"/>
                </a:cubicBezTo>
                <a:cubicBezTo>
                  <a:pt x="95" y="7"/>
                  <a:pt x="99" y="6"/>
                  <a:pt x="102" y="7"/>
                </a:cubicBezTo>
                <a:cubicBezTo>
                  <a:pt x="103" y="7"/>
                  <a:pt x="104" y="8"/>
                  <a:pt x="105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10"/>
                  <a:pt x="96" y="10"/>
                  <a:pt x="96" y="10"/>
                </a:cubicBezTo>
                <a:cubicBezTo>
                  <a:pt x="95" y="11"/>
                  <a:pt x="94" y="11"/>
                  <a:pt x="94" y="12"/>
                </a:cubicBezTo>
                <a:cubicBezTo>
                  <a:pt x="90" y="28"/>
                  <a:pt x="90" y="28"/>
                  <a:pt x="90" y="28"/>
                </a:cubicBezTo>
                <a:cubicBezTo>
                  <a:pt x="89" y="29"/>
                  <a:pt x="90" y="30"/>
                  <a:pt x="90" y="31"/>
                </a:cubicBezTo>
                <a:cubicBezTo>
                  <a:pt x="96" y="37"/>
                  <a:pt x="96" y="37"/>
                  <a:pt x="96" y="37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4" y="44"/>
                  <a:pt x="105" y="4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3" y="42"/>
                  <a:pt x="112" y="43"/>
                  <a:pt x="111" y="43"/>
                </a:cubicBezTo>
                <a:cubicBezTo>
                  <a:pt x="109" y="46"/>
                  <a:pt x="106" y="47"/>
                  <a:pt x="103" y="48"/>
                </a:cubicBezTo>
                <a:cubicBezTo>
                  <a:pt x="100" y="49"/>
                  <a:pt x="98" y="49"/>
                  <a:pt x="95" y="49"/>
                </a:cubicBezTo>
                <a:cubicBezTo>
                  <a:pt x="93" y="48"/>
                  <a:pt x="91" y="48"/>
                  <a:pt x="88" y="47"/>
                </a:cubicBezTo>
                <a:cubicBezTo>
                  <a:pt x="87" y="46"/>
                  <a:pt x="86" y="46"/>
                  <a:pt x="85" y="47"/>
                </a:cubicBezTo>
                <a:cubicBezTo>
                  <a:pt x="27" y="105"/>
                  <a:pt x="27" y="105"/>
                  <a:pt x="27" y="105"/>
                </a:cubicBezTo>
                <a:close/>
                <a:moveTo>
                  <a:pt x="105" y="106"/>
                </a:moveTo>
                <a:cubicBezTo>
                  <a:pt x="105" y="106"/>
                  <a:pt x="105" y="106"/>
                  <a:pt x="105" y="106"/>
                </a:cubicBezTo>
                <a:cubicBezTo>
                  <a:pt x="70" y="71"/>
                  <a:pt x="70" y="71"/>
                  <a:pt x="70" y="71"/>
                </a:cubicBezTo>
                <a:cubicBezTo>
                  <a:pt x="78" y="62"/>
                  <a:pt x="78" y="62"/>
                  <a:pt x="78" y="6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5" y="106"/>
                  <a:pt x="105" y="106"/>
                  <a:pt x="105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1"/>
          <p:cNvSpPr>
            <a:spLocks noEditPoints="1"/>
          </p:cNvSpPr>
          <p:nvPr/>
        </p:nvSpPr>
        <p:spPr bwMode="auto">
          <a:xfrm>
            <a:off x="4427691" y="2714904"/>
            <a:ext cx="261346" cy="288706"/>
          </a:xfrm>
          <a:custGeom>
            <a:avLst/>
            <a:gdLst>
              <a:gd name="T0" fmla="*/ 47 w 115"/>
              <a:gd name="T1" fmla="*/ 61 h 126"/>
              <a:gd name="T2" fmla="*/ 47 w 115"/>
              <a:gd name="T3" fmla="*/ 58 h 126"/>
              <a:gd name="T4" fmla="*/ 50 w 115"/>
              <a:gd name="T5" fmla="*/ 55 h 126"/>
              <a:gd name="T6" fmla="*/ 54 w 115"/>
              <a:gd name="T7" fmla="*/ 55 h 126"/>
              <a:gd name="T8" fmla="*/ 62 w 115"/>
              <a:gd name="T9" fmla="*/ 55 h 126"/>
              <a:gd name="T10" fmla="*/ 66 w 115"/>
              <a:gd name="T11" fmla="*/ 56 h 126"/>
              <a:gd name="T12" fmla="*/ 70 w 115"/>
              <a:gd name="T13" fmla="*/ 61 h 126"/>
              <a:gd name="T14" fmla="*/ 70 w 115"/>
              <a:gd name="T15" fmla="*/ 52 h 126"/>
              <a:gd name="T16" fmla="*/ 60 w 115"/>
              <a:gd name="T17" fmla="*/ 49 h 126"/>
              <a:gd name="T18" fmla="*/ 57 w 115"/>
              <a:gd name="T19" fmla="*/ 44 h 126"/>
              <a:gd name="T20" fmla="*/ 54 w 115"/>
              <a:gd name="T21" fmla="*/ 49 h 126"/>
              <a:gd name="T22" fmla="*/ 43 w 115"/>
              <a:gd name="T23" fmla="*/ 52 h 126"/>
              <a:gd name="T24" fmla="*/ 41 w 115"/>
              <a:gd name="T25" fmla="*/ 61 h 126"/>
              <a:gd name="T26" fmla="*/ 41 w 115"/>
              <a:gd name="T27" fmla="*/ 64 h 126"/>
              <a:gd name="T28" fmla="*/ 41 w 115"/>
              <a:gd name="T29" fmla="*/ 68 h 126"/>
              <a:gd name="T30" fmla="*/ 49 w 115"/>
              <a:gd name="T31" fmla="*/ 76 h 126"/>
              <a:gd name="T32" fmla="*/ 52 w 115"/>
              <a:gd name="T33" fmla="*/ 76 h 126"/>
              <a:gd name="T34" fmla="*/ 60 w 115"/>
              <a:gd name="T35" fmla="*/ 76 h 126"/>
              <a:gd name="T36" fmla="*/ 64 w 115"/>
              <a:gd name="T37" fmla="*/ 76 h 126"/>
              <a:gd name="T38" fmla="*/ 67 w 115"/>
              <a:gd name="T39" fmla="*/ 79 h 126"/>
              <a:gd name="T40" fmla="*/ 66 w 115"/>
              <a:gd name="T41" fmla="*/ 91 h 126"/>
              <a:gd name="T42" fmla="*/ 63 w 115"/>
              <a:gd name="T43" fmla="*/ 92 h 126"/>
              <a:gd name="T44" fmla="*/ 54 w 115"/>
              <a:gd name="T45" fmla="*/ 92 h 126"/>
              <a:gd name="T46" fmla="*/ 50 w 115"/>
              <a:gd name="T47" fmla="*/ 92 h 126"/>
              <a:gd name="T48" fmla="*/ 47 w 115"/>
              <a:gd name="T49" fmla="*/ 89 h 126"/>
              <a:gd name="T50" fmla="*/ 41 w 115"/>
              <a:gd name="T51" fmla="*/ 89 h 126"/>
              <a:gd name="T52" fmla="*/ 50 w 115"/>
              <a:gd name="T53" fmla="*/ 98 h 126"/>
              <a:gd name="T54" fmla="*/ 54 w 115"/>
              <a:gd name="T55" fmla="*/ 100 h 126"/>
              <a:gd name="T56" fmla="*/ 60 w 115"/>
              <a:gd name="T57" fmla="*/ 100 h 126"/>
              <a:gd name="T58" fmla="*/ 64 w 115"/>
              <a:gd name="T59" fmla="*/ 98 h 126"/>
              <a:gd name="T60" fmla="*/ 73 w 115"/>
              <a:gd name="T61" fmla="*/ 89 h 126"/>
              <a:gd name="T62" fmla="*/ 73 w 115"/>
              <a:gd name="T63" fmla="*/ 82 h 126"/>
              <a:gd name="T64" fmla="*/ 70 w 115"/>
              <a:gd name="T65" fmla="*/ 73 h 126"/>
              <a:gd name="T66" fmla="*/ 64 w 115"/>
              <a:gd name="T67" fmla="*/ 70 h 126"/>
              <a:gd name="T68" fmla="*/ 60 w 115"/>
              <a:gd name="T69" fmla="*/ 70 h 126"/>
              <a:gd name="T70" fmla="*/ 52 w 115"/>
              <a:gd name="T71" fmla="*/ 70 h 126"/>
              <a:gd name="T72" fmla="*/ 48 w 115"/>
              <a:gd name="T73" fmla="*/ 70 h 126"/>
              <a:gd name="T74" fmla="*/ 47 w 115"/>
              <a:gd name="T75" fmla="*/ 65 h 126"/>
              <a:gd name="T76" fmla="*/ 113 w 115"/>
              <a:gd name="T77" fmla="*/ 118 h 126"/>
              <a:gd name="T78" fmla="*/ 107 w 115"/>
              <a:gd name="T79" fmla="*/ 105 h 126"/>
              <a:gd name="T80" fmla="*/ 104 w 115"/>
              <a:gd name="T81" fmla="*/ 67 h 126"/>
              <a:gd name="T82" fmla="*/ 75 w 115"/>
              <a:gd name="T83" fmla="*/ 24 h 126"/>
              <a:gd name="T84" fmla="*/ 80 w 115"/>
              <a:gd name="T85" fmla="*/ 8 h 126"/>
              <a:gd name="T86" fmla="*/ 76 w 115"/>
              <a:gd name="T87" fmla="*/ 0 h 126"/>
              <a:gd name="T88" fmla="*/ 34 w 115"/>
              <a:gd name="T89" fmla="*/ 1 h 126"/>
              <a:gd name="T90" fmla="*/ 47 w 115"/>
              <a:gd name="T91" fmla="*/ 21 h 126"/>
              <a:gd name="T92" fmla="*/ 24 w 115"/>
              <a:gd name="T93" fmla="*/ 34 h 126"/>
              <a:gd name="T94" fmla="*/ 10 w 115"/>
              <a:gd name="T95" fmla="*/ 67 h 126"/>
              <a:gd name="T96" fmla="*/ 7 w 115"/>
              <a:gd name="T97" fmla="*/ 105 h 126"/>
              <a:gd name="T98" fmla="*/ 0 w 115"/>
              <a:gd name="T99" fmla="*/ 121 h 126"/>
              <a:gd name="T100" fmla="*/ 109 w 115"/>
              <a:gd name="T101" fmla="*/ 126 h 126"/>
              <a:gd name="T102" fmla="*/ 112 w 115"/>
              <a:gd name="T103" fmla="*/ 125 h 126"/>
              <a:gd name="T104" fmla="*/ 65 w 115"/>
              <a:gd name="T105" fmla="*/ 9 h 126"/>
              <a:gd name="T106" fmla="*/ 57 w 115"/>
              <a:gd name="T107" fmla="*/ 17 h 126"/>
              <a:gd name="T108" fmla="*/ 65 w 115"/>
              <a:gd name="T109" fmla="*/ 9 h 126"/>
              <a:gd name="T110" fmla="*/ 13 w 115"/>
              <a:gd name="T111" fmla="*/ 116 h 126"/>
              <a:gd name="T112" fmla="*/ 20 w 115"/>
              <a:gd name="T113" fmla="*/ 90 h 126"/>
              <a:gd name="T114" fmla="*/ 22 w 115"/>
              <a:gd name="T115" fmla="*/ 53 h 126"/>
              <a:gd name="T116" fmla="*/ 43 w 115"/>
              <a:gd name="T117" fmla="*/ 33 h 126"/>
              <a:gd name="T118" fmla="*/ 57 w 115"/>
              <a:gd name="T119" fmla="*/ 30 h 126"/>
              <a:gd name="T120" fmla="*/ 83 w 115"/>
              <a:gd name="T121" fmla="*/ 41 h 126"/>
              <a:gd name="T122" fmla="*/ 94 w 115"/>
              <a:gd name="T123" fmla="*/ 90 h 126"/>
              <a:gd name="T124" fmla="*/ 101 w 115"/>
              <a:gd name="T125" fmla="*/ 1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5" h="126">
                <a:moveTo>
                  <a:pt x="47" y="64"/>
                </a:move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57"/>
                  <a:pt x="47" y="56"/>
                  <a:pt x="47" y="56"/>
                </a:cubicBezTo>
                <a:cubicBezTo>
                  <a:pt x="48" y="55"/>
                  <a:pt x="49" y="55"/>
                  <a:pt x="50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5"/>
                  <a:pt x="66" y="56"/>
                </a:cubicBezTo>
                <a:cubicBezTo>
                  <a:pt x="67" y="56"/>
                  <a:pt x="67" y="57"/>
                  <a:pt x="67" y="58"/>
                </a:cubicBezTo>
                <a:cubicBezTo>
                  <a:pt x="67" y="60"/>
                  <a:pt x="68" y="61"/>
                  <a:pt x="70" y="61"/>
                </a:cubicBezTo>
                <a:cubicBezTo>
                  <a:pt x="72" y="61"/>
                  <a:pt x="73" y="60"/>
                  <a:pt x="73" y="58"/>
                </a:cubicBezTo>
                <a:cubicBezTo>
                  <a:pt x="73" y="56"/>
                  <a:pt x="72" y="53"/>
                  <a:pt x="70" y="52"/>
                </a:cubicBezTo>
                <a:cubicBezTo>
                  <a:pt x="69" y="50"/>
                  <a:pt x="66" y="49"/>
                  <a:pt x="64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5"/>
                  <a:pt x="58" y="44"/>
                  <a:pt x="57" y="44"/>
                </a:cubicBezTo>
                <a:cubicBezTo>
                  <a:pt x="55" y="44"/>
                  <a:pt x="54" y="45"/>
                  <a:pt x="54" y="47"/>
                </a:cubicBezTo>
                <a:cubicBezTo>
                  <a:pt x="54" y="49"/>
                  <a:pt x="54" y="49"/>
                  <a:pt x="54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7" y="49"/>
                  <a:pt x="45" y="50"/>
                  <a:pt x="43" y="52"/>
                </a:cubicBezTo>
                <a:cubicBezTo>
                  <a:pt x="42" y="53"/>
                  <a:pt x="41" y="56"/>
                  <a:pt x="41" y="58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70"/>
                  <a:pt x="42" y="72"/>
                  <a:pt x="43" y="74"/>
                </a:cubicBezTo>
                <a:cubicBezTo>
                  <a:pt x="45" y="75"/>
                  <a:pt x="47" y="76"/>
                  <a:pt x="49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76"/>
                  <a:pt x="66" y="77"/>
                  <a:pt x="66" y="77"/>
                </a:cubicBezTo>
                <a:cubicBezTo>
                  <a:pt x="67" y="78"/>
                  <a:pt x="67" y="79"/>
                  <a:pt x="67" y="79"/>
                </a:cubicBezTo>
                <a:cubicBezTo>
                  <a:pt x="67" y="83"/>
                  <a:pt x="67" y="86"/>
                  <a:pt x="67" y="89"/>
                </a:cubicBezTo>
                <a:cubicBezTo>
                  <a:pt x="67" y="90"/>
                  <a:pt x="67" y="90"/>
                  <a:pt x="66" y="91"/>
                </a:cubicBezTo>
                <a:cubicBezTo>
                  <a:pt x="66" y="92"/>
                  <a:pt x="65" y="92"/>
                  <a:pt x="64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0" y="92"/>
                  <a:pt x="50" y="92"/>
                  <a:pt x="50" y="92"/>
                </a:cubicBezTo>
                <a:cubicBezTo>
                  <a:pt x="49" y="92"/>
                  <a:pt x="48" y="92"/>
                  <a:pt x="47" y="91"/>
                </a:cubicBezTo>
                <a:cubicBezTo>
                  <a:pt x="47" y="90"/>
                  <a:pt x="47" y="90"/>
                  <a:pt x="47" y="89"/>
                </a:cubicBezTo>
                <a:cubicBezTo>
                  <a:pt x="47" y="87"/>
                  <a:pt x="45" y="86"/>
                  <a:pt x="44" y="86"/>
                </a:cubicBezTo>
                <a:cubicBezTo>
                  <a:pt x="42" y="86"/>
                  <a:pt x="41" y="87"/>
                  <a:pt x="41" y="89"/>
                </a:cubicBezTo>
                <a:cubicBezTo>
                  <a:pt x="41" y="91"/>
                  <a:pt x="42" y="94"/>
                  <a:pt x="43" y="95"/>
                </a:cubicBezTo>
                <a:cubicBezTo>
                  <a:pt x="45" y="97"/>
                  <a:pt x="47" y="98"/>
                  <a:pt x="5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2"/>
                  <a:pt x="55" y="103"/>
                  <a:pt x="57" y="103"/>
                </a:cubicBezTo>
                <a:cubicBezTo>
                  <a:pt x="58" y="103"/>
                  <a:pt x="60" y="102"/>
                  <a:pt x="60" y="100"/>
                </a:cubicBezTo>
                <a:cubicBezTo>
                  <a:pt x="60" y="98"/>
                  <a:pt x="60" y="98"/>
                  <a:pt x="60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9" y="97"/>
                  <a:pt x="70" y="95"/>
                </a:cubicBezTo>
                <a:cubicBezTo>
                  <a:pt x="72" y="94"/>
                  <a:pt x="73" y="91"/>
                  <a:pt x="73" y="89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79"/>
                  <a:pt x="73" y="79"/>
                  <a:pt x="73" y="79"/>
                </a:cubicBezTo>
                <a:cubicBezTo>
                  <a:pt x="73" y="77"/>
                  <a:pt x="72" y="75"/>
                  <a:pt x="70" y="73"/>
                </a:cubicBezTo>
                <a:cubicBezTo>
                  <a:pt x="69" y="72"/>
                  <a:pt x="67" y="71"/>
                  <a:pt x="64" y="71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9" y="70"/>
                  <a:pt x="48" y="70"/>
                  <a:pt x="48" y="70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4"/>
                  <a:pt x="47" y="64"/>
                  <a:pt x="47" y="64"/>
                </a:cubicBezTo>
                <a:close/>
                <a:moveTo>
                  <a:pt x="113" y="118"/>
                </a:moveTo>
                <a:cubicBezTo>
                  <a:pt x="113" y="118"/>
                  <a:pt x="113" y="118"/>
                  <a:pt x="113" y="118"/>
                </a:cubicBezTo>
                <a:cubicBezTo>
                  <a:pt x="111" y="115"/>
                  <a:pt x="108" y="110"/>
                  <a:pt x="107" y="105"/>
                </a:cubicBezTo>
                <a:cubicBezTo>
                  <a:pt x="105" y="100"/>
                  <a:pt x="104" y="95"/>
                  <a:pt x="104" y="90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4" y="54"/>
                  <a:pt x="99" y="42"/>
                  <a:pt x="90" y="34"/>
                </a:cubicBezTo>
                <a:cubicBezTo>
                  <a:pt x="85" y="29"/>
                  <a:pt x="80" y="26"/>
                  <a:pt x="75" y="24"/>
                </a:cubicBezTo>
                <a:cubicBezTo>
                  <a:pt x="72" y="23"/>
                  <a:pt x="69" y="22"/>
                  <a:pt x="67" y="21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79" y="0"/>
                  <a:pt x="7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5" y="0"/>
                  <a:pt x="34" y="1"/>
                </a:cubicBezTo>
                <a:cubicBezTo>
                  <a:pt x="32" y="3"/>
                  <a:pt x="32" y="6"/>
                  <a:pt x="34" y="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22"/>
                  <a:pt x="42" y="23"/>
                  <a:pt x="39" y="24"/>
                </a:cubicBezTo>
                <a:cubicBezTo>
                  <a:pt x="33" y="26"/>
                  <a:pt x="28" y="29"/>
                  <a:pt x="24" y="34"/>
                </a:cubicBezTo>
                <a:cubicBezTo>
                  <a:pt x="19" y="38"/>
                  <a:pt x="16" y="43"/>
                  <a:pt x="13" y="49"/>
                </a:cubicBezTo>
                <a:cubicBezTo>
                  <a:pt x="11" y="55"/>
                  <a:pt x="10" y="61"/>
                  <a:pt x="10" y="67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5"/>
                  <a:pt x="9" y="100"/>
                  <a:pt x="7" y="105"/>
                </a:cubicBezTo>
                <a:cubicBezTo>
                  <a:pt x="5" y="110"/>
                  <a:pt x="3" y="115"/>
                  <a:pt x="1" y="118"/>
                </a:cubicBezTo>
                <a:cubicBezTo>
                  <a:pt x="0" y="119"/>
                  <a:pt x="0" y="120"/>
                  <a:pt x="0" y="121"/>
                </a:cubicBezTo>
                <a:cubicBezTo>
                  <a:pt x="0" y="124"/>
                  <a:pt x="2" y="126"/>
                  <a:pt x="5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10" y="126"/>
                  <a:pt x="111" y="126"/>
                  <a:pt x="112" y="125"/>
                </a:cubicBezTo>
                <a:cubicBezTo>
                  <a:pt x="114" y="123"/>
                  <a:pt x="115" y="120"/>
                  <a:pt x="113" y="118"/>
                </a:cubicBezTo>
                <a:close/>
                <a:moveTo>
                  <a:pt x="65" y="9"/>
                </a:moveTo>
                <a:cubicBezTo>
                  <a:pt x="65" y="9"/>
                  <a:pt x="65" y="9"/>
                  <a:pt x="65" y="9"/>
                </a:cubicBezTo>
                <a:cubicBezTo>
                  <a:pt x="57" y="17"/>
                  <a:pt x="57" y="17"/>
                  <a:pt x="57" y="17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9"/>
                  <a:pt x="65" y="9"/>
                  <a:pt x="65" y="9"/>
                </a:cubicBezTo>
                <a:close/>
                <a:moveTo>
                  <a:pt x="13" y="116"/>
                </a:moveTo>
                <a:cubicBezTo>
                  <a:pt x="13" y="116"/>
                  <a:pt x="13" y="116"/>
                  <a:pt x="13" y="116"/>
                </a:cubicBezTo>
                <a:cubicBezTo>
                  <a:pt x="14" y="114"/>
                  <a:pt x="15" y="111"/>
                  <a:pt x="16" y="108"/>
                </a:cubicBezTo>
                <a:cubicBezTo>
                  <a:pt x="18" y="102"/>
                  <a:pt x="20" y="96"/>
                  <a:pt x="20" y="90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2"/>
                  <a:pt x="21" y="57"/>
                  <a:pt x="22" y="53"/>
                </a:cubicBezTo>
                <a:cubicBezTo>
                  <a:pt x="24" y="48"/>
                  <a:pt x="27" y="44"/>
                  <a:pt x="30" y="41"/>
                </a:cubicBezTo>
                <a:cubicBezTo>
                  <a:pt x="34" y="37"/>
                  <a:pt x="38" y="34"/>
                  <a:pt x="43" y="33"/>
                </a:cubicBezTo>
                <a:cubicBezTo>
                  <a:pt x="47" y="31"/>
                  <a:pt x="52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62" y="30"/>
                  <a:pt x="67" y="31"/>
                  <a:pt x="71" y="33"/>
                </a:cubicBezTo>
                <a:cubicBezTo>
                  <a:pt x="75" y="34"/>
                  <a:pt x="79" y="37"/>
                  <a:pt x="83" y="41"/>
                </a:cubicBezTo>
                <a:cubicBezTo>
                  <a:pt x="90" y="48"/>
                  <a:pt x="94" y="57"/>
                  <a:pt x="94" y="67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6"/>
                  <a:pt x="95" y="102"/>
                  <a:pt x="97" y="108"/>
                </a:cubicBezTo>
                <a:cubicBezTo>
                  <a:pt x="98" y="111"/>
                  <a:pt x="99" y="114"/>
                  <a:pt x="101" y="116"/>
                </a:cubicBezTo>
                <a:cubicBezTo>
                  <a:pt x="13" y="116"/>
                  <a:pt x="13" y="116"/>
                  <a:pt x="13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2"/>
          <p:cNvSpPr>
            <a:spLocks noEditPoints="1"/>
          </p:cNvSpPr>
          <p:nvPr/>
        </p:nvSpPr>
        <p:spPr bwMode="auto">
          <a:xfrm>
            <a:off x="3215271" y="2714904"/>
            <a:ext cx="251120" cy="288706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38736" y="3602484"/>
            <a:ext cx="1719122" cy="72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国际机器人联合会的数据显示，从二十世纪初开始，全球发展最快的机器人类型是工业机器人。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646006" y="1447422"/>
            <a:ext cx="142229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在全球工业快速发展的大环境下，工业机器人的销售量还将日益趋增。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861988" y="3551576"/>
            <a:ext cx="1422297" cy="90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近年来中国市场对于工业机器人的需求越来越大，目前已连续三年成为世界上最大的工业机器人消费市场。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277169" y="3551576"/>
            <a:ext cx="1422297" cy="90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在国内，已经有很多家高科技创新公司在研发送餐机器人，并且已经在餐厅投入使用，并得到了很好的预期效果。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063614" y="1447422"/>
            <a:ext cx="1668626" cy="72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中国工业机器人的销量增速也在持续上升，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年已达到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26.9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％，同比于全球工业机器人销量增速，要高出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15.9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％。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国内外相关研究综述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870751" cy="2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zh-CN" altLang="en-US" sz="1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功能介绍</a:t>
            </a:r>
            <a:endParaRPr kumimoji="0" lang="zh-CN" altLang="en-US" sz="1000" b="0" i="0" u="none" strike="noStrike" kern="1200" cap="none" spc="0" normalizeH="0" baseline="0" noProof="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itchFamily="34" charset="0"/>
                <a:ea typeface="微软雅黑" pitchFamily="34" charset="-122"/>
              </a:rPr>
              <a:t>设计要求</a:t>
            </a:r>
            <a:endParaRPr kumimoji="0" lang="zh-CN" altLang="en-US" sz="2000" b="1" i="0" u="none" strike="noStrike" kern="1200" cap="none" spc="0" normalizeH="0" baseline="0" noProof="0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02</a:t>
            </a:r>
            <a:endParaRPr kumimoji="0" lang="zh-CN" altLang="en-US" sz="4400" b="0" i="0" u="none" strike="noStrike" kern="1200" cap="none" spc="0" normalizeH="0" baseline="0" noProof="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644336" y="1608987"/>
            <a:ext cx="767634" cy="769146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581562" y="1745468"/>
            <a:ext cx="592940" cy="59312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111036" y="2137056"/>
            <a:ext cx="767634" cy="76787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601964" y="2121750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891421" y="2411296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19029" y="2643443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198038" y="2444459"/>
            <a:ext cx="563611" cy="5599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3646887" y="1796489"/>
            <a:ext cx="1792845" cy="2410756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198038" y="1876848"/>
            <a:ext cx="912999" cy="9132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Option here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4100836" y="1321354"/>
            <a:ext cx="912999" cy="9132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Option here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7058311" y="1377391"/>
            <a:ext cx="183324" cy="246902"/>
          </a:xfrm>
          <a:custGeom>
            <a:avLst/>
            <a:gdLst>
              <a:gd name="T0" fmla="*/ 47 w 65"/>
              <a:gd name="T1" fmla="*/ 6 h 87"/>
              <a:gd name="T2" fmla="*/ 53 w 65"/>
              <a:gd name="T3" fmla="*/ 40 h 87"/>
              <a:gd name="T4" fmla="*/ 47 w 65"/>
              <a:gd name="T5" fmla="*/ 55 h 87"/>
              <a:gd name="T6" fmla="*/ 17 w 65"/>
              <a:gd name="T7" fmla="*/ 55 h 87"/>
              <a:gd name="T8" fmla="*/ 11 w 65"/>
              <a:gd name="T9" fmla="*/ 40 h 87"/>
              <a:gd name="T10" fmla="*/ 17 w 65"/>
              <a:gd name="T11" fmla="*/ 6 h 87"/>
              <a:gd name="T12" fmla="*/ 18 w 65"/>
              <a:gd name="T13" fmla="*/ 28 h 87"/>
              <a:gd name="T14" fmla="*/ 47 w 65"/>
              <a:gd name="T15" fmla="*/ 28 h 87"/>
              <a:gd name="T16" fmla="*/ 42 w 65"/>
              <a:gd name="T17" fmla="*/ 11 h 87"/>
              <a:gd name="T18" fmla="*/ 22 w 65"/>
              <a:gd name="T19" fmla="*/ 11 h 87"/>
              <a:gd name="T20" fmla="*/ 18 w 65"/>
              <a:gd name="T21" fmla="*/ 28 h 87"/>
              <a:gd name="T22" fmla="*/ 47 w 65"/>
              <a:gd name="T23" fmla="*/ 32 h 87"/>
              <a:gd name="T24" fmla="*/ 18 w 65"/>
              <a:gd name="T25" fmla="*/ 40 h 87"/>
              <a:gd name="T26" fmla="*/ 22 w 65"/>
              <a:gd name="T27" fmla="*/ 50 h 87"/>
              <a:gd name="T28" fmla="*/ 42 w 65"/>
              <a:gd name="T29" fmla="*/ 50 h 87"/>
              <a:gd name="T30" fmla="*/ 47 w 65"/>
              <a:gd name="T31" fmla="*/ 32 h 87"/>
              <a:gd name="T32" fmla="*/ 12 w 65"/>
              <a:gd name="T33" fmla="*/ 87 h 87"/>
              <a:gd name="T34" fmla="*/ 32 w 65"/>
              <a:gd name="T35" fmla="*/ 87 h 87"/>
              <a:gd name="T36" fmla="*/ 52 w 65"/>
              <a:gd name="T37" fmla="*/ 87 h 87"/>
              <a:gd name="T38" fmla="*/ 52 w 65"/>
              <a:gd name="T39" fmla="*/ 80 h 87"/>
              <a:gd name="T40" fmla="*/ 35 w 65"/>
              <a:gd name="T41" fmla="*/ 72 h 87"/>
              <a:gd name="T42" fmla="*/ 62 w 65"/>
              <a:gd name="T43" fmla="*/ 52 h 87"/>
              <a:gd name="T44" fmla="*/ 65 w 65"/>
              <a:gd name="T45" fmla="*/ 30 h 87"/>
              <a:gd name="T46" fmla="*/ 58 w 65"/>
              <a:gd name="T47" fmla="*/ 30 h 87"/>
              <a:gd name="T48" fmla="*/ 56 w 65"/>
              <a:gd name="T49" fmla="*/ 50 h 87"/>
              <a:gd name="T50" fmla="*/ 32 w 65"/>
              <a:gd name="T51" fmla="*/ 66 h 87"/>
              <a:gd name="T52" fmla="*/ 14 w 65"/>
              <a:gd name="T53" fmla="*/ 58 h 87"/>
              <a:gd name="T54" fmla="*/ 6 w 65"/>
              <a:gd name="T55" fmla="*/ 40 h 87"/>
              <a:gd name="T56" fmla="*/ 3 w 65"/>
              <a:gd name="T57" fmla="*/ 27 h 87"/>
              <a:gd name="T58" fmla="*/ 0 w 65"/>
              <a:gd name="T59" fmla="*/ 40 h 87"/>
              <a:gd name="T60" fmla="*/ 9 w 65"/>
              <a:gd name="T61" fmla="*/ 63 h 87"/>
              <a:gd name="T62" fmla="*/ 29 w 65"/>
              <a:gd name="T63" fmla="*/ 72 h 87"/>
              <a:gd name="T64" fmla="*/ 12 w 65"/>
              <a:gd name="T65" fmla="*/ 80 h 87"/>
              <a:gd name="T66" fmla="*/ 12 w 65"/>
              <a:gd name="T6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" h="87">
                <a:moveTo>
                  <a:pt x="32" y="0"/>
                </a:moveTo>
                <a:cubicBezTo>
                  <a:pt x="38" y="0"/>
                  <a:pt x="43" y="2"/>
                  <a:pt x="47" y="6"/>
                </a:cubicBezTo>
                <a:cubicBezTo>
                  <a:pt x="51" y="10"/>
                  <a:pt x="53" y="15"/>
                  <a:pt x="53" y="21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6"/>
                  <a:pt x="51" y="51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3" y="59"/>
                  <a:pt x="38" y="61"/>
                  <a:pt x="32" y="61"/>
                </a:cubicBezTo>
                <a:cubicBezTo>
                  <a:pt x="26" y="61"/>
                  <a:pt x="21" y="59"/>
                  <a:pt x="17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3" y="51"/>
                  <a:pt x="11" y="46"/>
                  <a:pt x="11" y="40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5"/>
                  <a:pt x="13" y="10"/>
                  <a:pt x="17" y="6"/>
                </a:cubicBezTo>
                <a:cubicBezTo>
                  <a:pt x="21" y="2"/>
                  <a:pt x="26" y="0"/>
                  <a:pt x="32" y="0"/>
                </a:cubicBezTo>
                <a:close/>
                <a:moveTo>
                  <a:pt x="18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17"/>
                  <a:pt x="45" y="13"/>
                  <a:pt x="42" y="11"/>
                </a:cubicBezTo>
                <a:cubicBezTo>
                  <a:pt x="40" y="8"/>
                  <a:pt x="36" y="6"/>
                  <a:pt x="32" y="6"/>
                </a:cubicBezTo>
                <a:cubicBezTo>
                  <a:pt x="28" y="6"/>
                  <a:pt x="25" y="8"/>
                  <a:pt x="22" y="11"/>
                </a:cubicBezTo>
                <a:cubicBezTo>
                  <a:pt x="19" y="13"/>
                  <a:pt x="18" y="17"/>
                  <a:pt x="18" y="21"/>
                </a:cubicBezTo>
                <a:cubicBezTo>
                  <a:pt x="18" y="28"/>
                  <a:pt x="18" y="28"/>
                  <a:pt x="18" y="28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4"/>
                  <a:pt x="19" y="47"/>
                  <a:pt x="22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5" y="53"/>
                  <a:pt x="28" y="54"/>
                  <a:pt x="32" y="54"/>
                </a:cubicBezTo>
                <a:cubicBezTo>
                  <a:pt x="36" y="54"/>
                  <a:pt x="40" y="53"/>
                  <a:pt x="42" y="50"/>
                </a:cubicBezTo>
                <a:cubicBezTo>
                  <a:pt x="45" y="48"/>
                  <a:pt x="47" y="44"/>
                  <a:pt x="47" y="40"/>
                </a:cubicBezTo>
                <a:cubicBezTo>
                  <a:pt x="47" y="32"/>
                  <a:pt x="47" y="32"/>
                  <a:pt x="47" y="32"/>
                </a:cubicBezTo>
                <a:close/>
                <a:moveTo>
                  <a:pt x="12" y="87"/>
                </a:moveTo>
                <a:cubicBezTo>
                  <a:pt x="12" y="87"/>
                  <a:pt x="12" y="87"/>
                  <a:pt x="1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4" y="87"/>
                  <a:pt x="55" y="86"/>
                  <a:pt x="55" y="84"/>
                </a:cubicBezTo>
                <a:cubicBezTo>
                  <a:pt x="55" y="82"/>
                  <a:pt x="54" y="80"/>
                  <a:pt x="52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72"/>
                  <a:pt x="35" y="72"/>
                  <a:pt x="35" y="72"/>
                </a:cubicBezTo>
                <a:cubicBezTo>
                  <a:pt x="43" y="71"/>
                  <a:pt x="50" y="68"/>
                  <a:pt x="55" y="63"/>
                </a:cubicBezTo>
                <a:cubicBezTo>
                  <a:pt x="58" y="60"/>
                  <a:pt x="60" y="56"/>
                  <a:pt x="62" y="52"/>
                </a:cubicBezTo>
                <a:cubicBezTo>
                  <a:pt x="64" y="49"/>
                  <a:pt x="65" y="44"/>
                  <a:pt x="65" y="4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cubicBezTo>
                  <a:pt x="59" y="27"/>
                  <a:pt x="58" y="28"/>
                  <a:pt x="58" y="3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3"/>
                  <a:pt x="57" y="47"/>
                  <a:pt x="56" y="50"/>
                </a:cubicBezTo>
                <a:cubicBezTo>
                  <a:pt x="55" y="53"/>
                  <a:pt x="53" y="56"/>
                  <a:pt x="50" y="58"/>
                </a:cubicBezTo>
                <a:cubicBezTo>
                  <a:pt x="46" y="63"/>
                  <a:pt x="39" y="66"/>
                  <a:pt x="32" y="66"/>
                </a:cubicBezTo>
                <a:cubicBezTo>
                  <a:pt x="29" y="66"/>
                  <a:pt x="25" y="65"/>
                  <a:pt x="22" y="64"/>
                </a:cubicBezTo>
                <a:cubicBezTo>
                  <a:pt x="19" y="62"/>
                  <a:pt x="16" y="61"/>
                  <a:pt x="14" y="58"/>
                </a:cubicBezTo>
                <a:cubicBezTo>
                  <a:pt x="12" y="56"/>
                  <a:pt x="10" y="53"/>
                  <a:pt x="8" y="50"/>
                </a:cubicBezTo>
                <a:cubicBezTo>
                  <a:pt x="7" y="47"/>
                  <a:pt x="6" y="43"/>
                  <a:pt x="6" y="4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8"/>
                  <a:pt x="5" y="27"/>
                  <a:pt x="3" y="27"/>
                </a:cubicBezTo>
                <a:cubicBezTo>
                  <a:pt x="1" y="27"/>
                  <a:pt x="0" y="28"/>
                  <a:pt x="0" y="3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1" y="49"/>
                  <a:pt x="2" y="52"/>
                </a:cubicBezTo>
                <a:cubicBezTo>
                  <a:pt x="4" y="56"/>
                  <a:pt x="6" y="60"/>
                  <a:pt x="9" y="63"/>
                </a:cubicBezTo>
                <a:cubicBezTo>
                  <a:pt x="12" y="66"/>
                  <a:pt x="16" y="68"/>
                  <a:pt x="20" y="70"/>
                </a:cubicBezTo>
                <a:cubicBezTo>
                  <a:pt x="23" y="71"/>
                  <a:pt x="26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0" y="80"/>
                  <a:pt x="9" y="82"/>
                  <a:pt x="9" y="84"/>
                </a:cubicBezTo>
                <a:cubicBezTo>
                  <a:pt x="9" y="86"/>
                  <a:pt x="10" y="87"/>
                  <a:pt x="12" y="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6523102" y="3560715"/>
            <a:ext cx="245630" cy="201358"/>
          </a:xfrm>
          <a:custGeom>
            <a:avLst/>
            <a:gdLst>
              <a:gd name="T0" fmla="*/ 76 w 87"/>
              <a:gd name="T1" fmla="*/ 27 h 71"/>
              <a:gd name="T2" fmla="*/ 69 w 87"/>
              <a:gd name="T3" fmla="*/ 27 h 71"/>
              <a:gd name="T4" fmla="*/ 21 w 87"/>
              <a:gd name="T5" fmla="*/ 11 h 71"/>
              <a:gd name="T6" fmla="*/ 10 w 87"/>
              <a:gd name="T7" fmla="*/ 11 h 71"/>
              <a:gd name="T8" fmla="*/ 20 w 87"/>
              <a:gd name="T9" fmla="*/ 12 h 71"/>
              <a:gd name="T10" fmla="*/ 6 w 87"/>
              <a:gd name="T11" fmla="*/ 12 h 71"/>
              <a:gd name="T12" fmla="*/ 6 w 87"/>
              <a:gd name="T13" fmla="*/ 9 h 71"/>
              <a:gd name="T14" fmla="*/ 8 w 87"/>
              <a:gd name="T15" fmla="*/ 7 h 71"/>
              <a:gd name="T16" fmla="*/ 24 w 87"/>
              <a:gd name="T17" fmla="*/ 2 h 71"/>
              <a:gd name="T18" fmla="*/ 60 w 87"/>
              <a:gd name="T19" fmla="*/ 0 h 71"/>
              <a:gd name="T20" fmla="*/ 67 w 87"/>
              <a:gd name="T21" fmla="*/ 12 h 71"/>
              <a:gd name="T22" fmla="*/ 87 w 87"/>
              <a:gd name="T23" fmla="*/ 16 h 71"/>
              <a:gd name="T24" fmla="*/ 87 w 87"/>
              <a:gd name="T25" fmla="*/ 68 h 71"/>
              <a:gd name="T26" fmla="*/ 84 w 87"/>
              <a:gd name="T27" fmla="*/ 71 h 71"/>
              <a:gd name="T28" fmla="*/ 0 w 87"/>
              <a:gd name="T29" fmla="*/ 68 h 71"/>
              <a:gd name="T30" fmla="*/ 0 w 87"/>
              <a:gd name="T31" fmla="*/ 16 h 71"/>
              <a:gd name="T32" fmla="*/ 3 w 87"/>
              <a:gd name="T33" fmla="*/ 12 h 71"/>
              <a:gd name="T34" fmla="*/ 44 w 87"/>
              <a:gd name="T35" fmla="*/ 26 h 71"/>
              <a:gd name="T36" fmla="*/ 52 w 87"/>
              <a:gd name="T37" fmla="*/ 29 h 71"/>
              <a:gd name="T38" fmla="*/ 44 w 87"/>
              <a:gd name="T39" fmla="*/ 48 h 71"/>
              <a:gd name="T40" fmla="*/ 44 w 87"/>
              <a:gd name="T41" fmla="*/ 26 h 71"/>
              <a:gd name="T42" fmla="*/ 49 w 87"/>
              <a:gd name="T43" fmla="*/ 32 h 71"/>
              <a:gd name="T44" fmla="*/ 36 w 87"/>
              <a:gd name="T45" fmla="*/ 37 h 71"/>
              <a:gd name="T46" fmla="*/ 51 w 87"/>
              <a:gd name="T47" fmla="*/ 37 h 71"/>
              <a:gd name="T48" fmla="*/ 49 w 87"/>
              <a:gd name="T49" fmla="*/ 32 h 71"/>
              <a:gd name="T50" fmla="*/ 23 w 87"/>
              <a:gd name="T51" fmla="*/ 19 h 71"/>
              <a:gd name="T52" fmla="*/ 7 w 87"/>
              <a:gd name="T53" fmla="*/ 64 h 71"/>
              <a:gd name="T54" fmla="*/ 81 w 87"/>
              <a:gd name="T55" fmla="*/ 19 h 71"/>
              <a:gd name="T56" fmla="*/ 65 w 87"/>
              <a:gd name="T57" fmla="*/ 19 h 71"/>
              <a:gd name="T58" fmla="*/ 58 w 87"/>
              <a:gd name="T59" fmla="*/ 7 h 71"/>
              <a:gd name="T60" fmla="*/ 26 w 87"/>
              <a:gd name="T61" fmla="*/ 17 h 71"/>
              <a:gd name="T62" fmla="*/ 44 w 87"/>
              <a:gd name="T63" fmla="*/ 14 h 71"/>
              <a:gd name="T64" fmla="*/ 67 w 87"/>
              <a:gd name="T65" fmla="*/ 37 h 71"/>
              <a:gd name="T66" fmla="*/ 20 w 87"/>
              <a:gd name="T67" fmla="*/ 37 h 71"/>
              <a:gd name="T68" fmla="*/ 44 w 87"/>
              <a:gd name="T69" fmla="*/ 21 h 71"/>
              <a:gd name="T70" fmla="*/ 27 w 87"/>
              <a:gd name="T71" fmla="*/ 37 h 71"/>
              <a:gd name="T72" fmla="*/ 60 w 87"/>
              <a:gd name="T73" fmla="*/ 3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" h="71">
                <a:moveTo>
                  <a:pt x="72" y="24"/>
                </a:moveTo>
                <a:cubicBezTo>
                  <a:pt x="74" y="24"/>
                  <a:pt x="76" y="25"/>
                  <a:pt x="76" y="27"/>
                </a:cubicBezTo>
                <a:cubicBezTo>
                  <a:pt x="76" y="28"/>
                  <a:pt x="74" y="30"/>
                  <a:pt x="72" y="30"/>
                </a:cubicBezTo>
                <a:cubicBezTo>
                  <a:pt x="71" y="30"/>
                  <a:pt x="69" y="28"/>
                  <a:pt x="69" y="27"/>
                </a:cubicBezTo>
                <a:cubicBezTo>
                  <a:pt x="69" y="25"/>
                  <a:pt x="71" y="24"/>
                  <a:pt x="72" y="2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7"/>
                  <a:pt x="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3" y="1"/>
                  <a:pt x="63" y="3"/>
                </a:cubicBezTo>
                <a:cubicBezTo>
                  <a:pt x="67" y="12"/>
                  <a:pt x="67" y="12"/>
                  <a:pt x="67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6" y="12"/>
                  <a:pt x="87" y="14"/>
                  <a:pt x="87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68"/>
                  <a:pt x="87" y="68"/>
                  <a:pt x="87" y="68"/>
                </a:cubicBezTo>
                <a:cubicBezTo>
                  <a:pt x="87" y="69"/>
                  <a:pt x="86" y="71"/>
                  <a:pt x="84" y="71"/>
                </a:cubicBezTo>
                <a:cubicBezTo>
                  <a:pt x="84" y="71"/>
                  <a:pt x="84" y="71"/>
                  <a:pt x="84" y="71"/>
                </a:cubicBezTo>
                <a:cubicBezTo>
                  <a:pt x="3" y="71"/>
                  <a:pt x="3" y="71"/>
                  <a:pt x="3" y="71"/>
                </a:cubicBezTo>
                <a:cubicBezTo>
                  <a:pt x="1" y="71"/>
                  <a:pt x="0" y="69"/>
                  <a:pt x="0" y="6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2"/>
                  <a:pt x="6" y="12"/>
                  <a:pt x="6" y="12"/>
                </a:cubicBezTo>
                <a:close/>
                <a:moveTo>
                  <a:pt x="44" y="26"/>
                </a:moveTo>
                <a:cubicBezTo>
                  <a:pt x="44" y="26"/>
                  <a:pt x="44" y="26"/>
                  <a:pt x="44" y="26"/>
                </a:cubicBezTo>
                <a:cubicBezTo>
                  <a:pt x="47" y="26"/>
                  <a:pt x="50" y="27"/>
                  <a:pt x="52" y="29"/>
                </a:cubicBezTo>
                <a:cubicBezTo>
                  <a:pt x="54" y="31"/>
                  <a:pt x="55" y="34"/>
                  <a:pt x="55" y="37"/>
                </a:cubicBezTo>
                <a:cubicBezTo>
                  <a:pt x="55" y="43"/>
                  <a:pt x="50" y="48"/>
                  <a:pt x="44" y="48"/>
                </a:cubicBezTo>
                <a:cubicBezTo>
                  <a:pt x="37" y="48"/>
                  <a:pt x="32" y="43"/>
                  <a:pt x="32" y="37"/>
                </a:cubicBezTo>
                <a:cubicBezTo>
                  <a:pt x="32" y="31"/>
                  <a:pt x="37" y="26"/>
                  <a:pt x="44" y="26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1"/>
                  <a:pt x="46" y="30"/>
                  <a:pt x="44" y="30"/>
                </a:cubicBezTo>
                <a:cubicBezTo>
                  <a:pt x="40" y="30"/>
                  <a:pt x="36" y="33"/>
                  <a:pt x="36" y="37"/>
                </a:cubicBezTo>
                <a:cubicBezTo>
                  <a:pt x="36" y="41"/>
                  <a:pt x="40" y="44"/>
                  <a:pt x="44" y="44"/>
                </a:cubicBezTo>
                <a:cubicBezTo>
                  <a:pt x="48" y="44"/>
                  <a:pt x="51" y="41"/>
                  <a:pt x="51" y="37"/>
                </a:cubicBezTo>
                <a:cubicBezTo>
                  <a:pt x="51" y="35"/>
                  <a:pt x="50" y="33"/>
                  <a:pt x="49" y="32"/>
                </a:cubicBezTo>
                <a:cubicBezTo>
                  <a:pt x="49" y="32"/>
                  <a:pt x="49" y="32"/>
                  <a:pt x="49" y="32"/>
                </a:cubicBezTo>
                <a:close/>
                <a:moveTo>
                  <a:pt x="23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64"/>
                  <a:pt x="7" y="64"/>
                  <a:pt x="7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19"/>
                  <a:pt x="81" y="19"/>
                  <a:pt x="81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3" y="19"/>
                  <a:pt x="62" y="18"/>
                  <a:pt x="6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4" y="19"/>
                  <a:pt x="23" y="19"/>
                </a:cubicBezTo>
                <a:close/>
                <a:moveTo>
                  <a:pt x="44" y="14"/>
                </a:moveTo>
                <a:cubicBezTo>
                  <a:pt x="44" y="14"/>
                  <a:pt x="44" y="14"/>
                  <a:pt x="44" y="14"/>
                </a:cubicBezTo>
                <a:cubicBezTo>
                  <a:pt x="56" y="14"/>
                  <a:pt x="67" y="24"/>
                  <a:pt x="67" y="37"/>
                </a:cubicBezTo>
                <a:cubicBezTo>
                  <a:pt x="67" y="50"/>
                  <a:pt x="56" y="60"/>
                  <a:pt x="44" y="60"/>
                </a:cubicBezTo>
                <a:cubicBezTo>
                  <a:pt x="31" y="60"/>
                  <a:pt x="20" y="50"/>
                  <a:pt x="20" y="37"/>
                </a:cubicBezTo>
                <a:cubicBezTo>
                  <a:pt x="20" y="24"/>
                  <a:pt x="31" y="14"/>
                  <a:pt x="44" y="14"/>
                </a:cubicBezTo>
                <a:close/>
                <a:moveTo>
                  <a:pt x="44" y="21"/>
                </a:moveTo>
                <a:cubicBezTo>
                  <a:pt x="44" y="21"/>
                  <a:pt x="44" y="21"/>
                  <a:pt x="44" y="21"/>
                </a:cubicBezTo>
                <a:cubicBezTo>
                  <a:pt x="35" y="21"/>
                  <a:pt x="27" y="28"/>
                  <a:pt x="27" y="37"/>
                </a:cubicBezTo>
                <a:cubicBezTo>
                  <a:pt x="27" y="46"/>
                  <a:pt x="35" y="54"/>
                  <a:pt x="44" y="54"/>
                </a:cubicBezTo>
                <a:cubicBezTo>
                  <a:pt x="53" y="54"/>
                  <a:pt x="60" y="46"/>
                  <a:pt x="60" y="37"/>
                </a:cubicBezTo>
                <a:cubicBezTo>
                  <a:pt x="60" y="28"/>
                  <a:pt x="53" y="21"/>
                  <a:pt x="44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2561478" y="3541538"/>
            <a:ext cx="294756" cy="239712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1860189" y="1360610"/>
            <a:ext cx="249224" cy="280463"/>
          </a:xfrm>
          <a:custGeom>
            <a:avLst/>
            <a:gdLst>
              <a:gd name="T0" fmla="*/ 73 w 88"/>
              <a:gd name="T1" fmla="*/ 22 h 99"/>
              <a:gd name="T2" fmla="*/ 81 w 88"/>
              <a:gd name="T3" fmla="*/ 18 h 99"/>
              <a:gd name="T4" fmla="*/ 77 w 88"/>
              <a:gd name="T5" fmla="*/ 27 h 99"/>
              <a:gd name="T6" fmla="*/ 75 w 88"/>
              <a:gd name="T7" fmla="*/ 86 h 99"/>
              <a:gd name="T8" fmla="*/ 44 w 88"/>
              <a:gd name="T9" fmla="*/ 99 h 99"/>
              <a:gd name="T10" fmla="*/ 13 w 88"/>
              <a:gd name="T11" fmla="*/ 86 h 99"/>
              <a:gd name="T12" fmla="*/ 13 w 88"/>
              <a:gd name="T13" fmla="*/ 24 h 99"/>
              <a:gd name="T14" fmla="*/ 13 w 88"/>
              <a:gd name="T15" fmla="*/ 24 h 99"/>
              <a:gd name="T16" fmla="*/ 41 w 88"/>
              <a:gd name="T17" fmla="*/ 6 h 99"/>
              <a:gd name="T18" fmla="*/ 34 w 88"/>
              <a:gd name="T19" fmla="*/ 3 h 99"/>
              <a:gd name="T20" fmla="*/ 51 w 88"/>
              <a:gd name="T21" fmla="*/ 0 h 99"/>
              <a:gd name="T22" fmla="*/ 51 w 88"/>
              <a:gd name="T23" fmla="*/ 6 h 99"/>
              <a:gd name="T24" fmla="*/ 48 w 88"/>
              <a:gd name="T25" fmla="*/ 12 h 99"/>
              <a:gd name="T26" fmla="*/ 56 w 88"/>
              <a:gd name="T27" fmla="*/ 57 h 99"/>
              <a:gd name="T28" fmla="*/ 60 w 88"/>
              <a:gd name="T29" fmla="*/ 31 h 99"/>
              <a:gd name="T30" fmla="*/ 37 w 88"/>
              <a:gd name="T31" fmla="*/ 46 h 99"/>
              <a:gd name="T32" fmla="*/ 36 w 88"/>
              <a:gd name="T33" fmla="*/ 47 h 99"/>
              <a:gd name="T34" fmla="*/ 33 w 88"/>
              <a:gd name="T35" fmla="*/ 56 h 99"/>
              <a:gd name="T36" fmla="*/ 33 w 88"/>
              <a:gd name="T37" fmla="*/ 58 h 99"/>
              <a:gd name="T38" fmla="*/ 34 w 88"/>
              <a:gd name="T39" fmla="*/ 60 h 99"/>
              <a:gd name="T40" fmla="*/ 39 w 88"/>
              <a:gd name="T41" fmla="*/ 65 h 99"/>
              <a:gd name="T42" fmla="*/ 41 w 88"/>
              <a:gd name="T43" fmla="*/ 66 h 99"/>
              <a:gd name="T44" fmla="*/ 43 w 88"/>
              <a:gd name="T45" fmla="*/ 67 h 99"/>
              <a:gd name="T46" fmla="*/ 44 w 88"/>
              <a:gd name="T47" fmla="*/ 67 h 99"/>
              <a:gd name="T48" fmla="*/ 45 w 88"/>
              <a:gd name="T49" fmla="*/ 67 h 99"/>
              <a:gd name="T50" fmla="*/ 47 w 88"/>
              <a:gd name="T51" fmla="*/ 66 h 99"/>
              <a:gd name="T52" fmla="*/ 54 w 88"/>
              <a:gd name="T53" fmla="*/ 61 h 99"/>
              <a:gd name="T54" fmla="*/ 56 w 88"/>
              <a:gd name="T55" fmla="*/ 57 h 99"/>
              <a:gd name="T56" fmla="*/ 48 w 88"/>
              <a:gd name="T57" fmla="*/ 49 h 99"/>
              <a:gd name="T58" fmla="*/ 40 w 88"/>
              <a:gd name="T59" fmla="*/ 62 h 99"/>
              <a:gd name="T60" fmla="*/ 48 w 88"/>
              <a:gd name="T61" fmla="*/ 49 h 99"/>
              <a:gd name="T62" fmla="*/ 46 w 88"/>
              <a:gd name="T63" fmla="*/ 52 h 99"/>
              <a:gd name="T64" fmla="*/ 43 w 88"/>
              <a:gd name="T65" fmla="*/ 58 h 99"/>
              <a:gd name="T66" fmla="*/ 46 w 88"/>
              <a:gd name="T67" fmla="*/ 52 h 99"/>
              <a:gd name="T68" fmla="*/ 64 w 88"/>
              <a:gd name="T69" fmla="*/ 32 h 99"/>
              <a:gd name="T70" fmla="*/ 58 w 88"/>
              <a:gd name="T71" fmla="*/ 61 h 99"/>
              <a:gd name="T72" fmla="*/ 45 w 88"/>
              <a:gd name="T73" fmla="*/ 71 h 99"/>
              <a:gd name="T74" fmla="*/ 44 w 88"/>
              <a:gd name="T75" fmla="*/ 71 h 99"/>
              <a:gd name="T76" fmla="*/ 42 w 88"/>
              <a:gd name="T77" fmla="*/ 71 h 99"/>
              <a:gd name="T78" fmla="*/ 39 w 88"/>
              <a:gd name="T79" fmla="*/ 70 h 99"/>
              <a:gd name="T80" fmla="*/ 29 w 88"/>
              <a:gd name="T81" fmla="*/ 59 h 99"/>
              <a:gd name="T82" fmla="*/ 29 w 88"/>
              <a:gd name="T83" fmla="*/ 56 h 99"/>
              <a:gd name="T84" fmla="*/ 33 w 88"/>
              <a:gd name="T85" fmla="*/ 45 h 99"/>
              <a:gd name="T86" fmla="*/ 34 w 88"/>
              <a:gd name="T87" fmla="*/ 44 h 99"/>
              <a:gd name="T88" fmla="*/ 35 w 88"/>
              <a:gd name="T89" fmla="*/ 43 h 99"/>
              <a:gd name="T90" fmla="*/ 55 w 88"/>
              <a:gd name="T91" fmla="*/ 26 h 99"/>
              <a:gd name="T92" fmla="*/ 60 w 88"/>
              <a:gd name="T93" fmla="*/ 26 h 99"/>
              <a:gd name="T94" fmla="*/ 61 w 88"/>
              <a:gd name="T95" fmla="*/ 26 h 99"/>
              <a:gd name="T96" fmla="*/ 62 w 88"/>
              <a:gd name="T97" fmla="*/ 27 h 99"/>
              <a:gd name="T98" fmla="*/ 64 w 88"/>
              <a:gd name="T99" fmla="*/ 32 h 99"/>
              <a:gd name="T100" fmla="*/ 70 w 88"/>
              <a:gd name="T101" fmla="*/ 29 h 99"/>
              <a:gd name="T102" fmla="*/ 18 w 88"/>
              <a:gd name="T103" fmla="*/ 29 h 99"/>
              <a:gd name="T104" fmla="*/ 18 w 88"/>
              <a:gd name="T105" fmla="*/ 81 h 99"/>
              <a:gd name="T106" fmla="*/ 70 w 88"/>
              <a:gd name="T107" fmla="*/ 82 h 99"/>
              <a:gd name="T108" fmla="*/ 81 w 88"/>
              <a:gd name="T109" fmla="*/ 55 h 99"/>
              <a:gd name="T110" fmla="*/ 70 w 88"/>
              <a:gd name="T111" fmla="*/ 2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8" h="99">
                <a:moveTo>
                  <a:pt x="48" y="12"/>
                </a:moveTo>
                <a:cubicBezTo>
                  <a:pt x="57" y="12"/>
                  <a:pt x="66" y="16"/>
                  <a:pt x="73" y="22"/>
                </a:cubicBezTo>
                <a:cubicBezTo>
                  <a:pt x="76" y="18"/>
                  <a:pt x="76" y="18"/>
                  <a:pt x="76" y="18"/>
                </a:cubicBezTo>
                <a:cubicBezTo>
                  <a:pt x="78" y="17"/>
                  <a:pt x="80" y="17"/>
                  <a:pt x="81" y="18"/>
                </a:cubicBezTo>
                <a:cubicBezTo>
                  <a:pt x="83" y="20"/>
                  <a:pt x="83" y="22"/>
                  <a:pt x="81" y="23"/>
                </a:cubicBezTo>
                <a:cubicBezTo>
                  <a:pt x="77" y="27"/>
                  <a:pt x="77" y="27"/>
                  <a:pt x="77" y="27"/>
                </a:cubicBezTo>
                <a:cubicBezTo>
                  <a:pt x="84" y="34"/>
                  <a:pt x="88" y="44"/>
                  <a:pt x="88" y="55"/>
                </a:cubicBezTo>
                <a:cubicBezTo>
                  <a:pt x="88" y="67"/>
                  <a:pt x="83" y="78"/>
                  <a:pt x="75" y="86"/>
                </a:cubicBezTo>
                <a:cubicBezTo>
                  <a:pt x="75" y="86"/>
                  <a:pt x="75" y="86"/>
                  <a:pt x="75" y="86"/>
                </a:cubicBezTo>
                <a:cubicBezTo>
                  <a:pt x="67" y="94"/>
                  <a:pt x="56" y="99"/>
                  <a:pt x="44" y="99"/>
                </a:cubicBezTo>
                <a:cubicBezTo>
                  <a:pt x="32" y="99"/>
                  <a:pt x="21" y="94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78"/>
                  <a:pt x="0" y="67"/>
                  <a:pt x="0" y="55"/>
                </a:cubicBezTo>
                <a:cubicBezTo>
                  <a:pt x="0" y="43"/>
                  <a:pt x="5" y="32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20" y="17"/>
                  <a:pt x="30" y="12"/>
                  <a:pt x="41" y="12"/>
                </a:cubicBezTo>
                <a:cubicBezTo>
                  <a:pt x="41" y="6"/>
                  <a:pt x="41" y="6"/>
                  <a:pt x="41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4" y="3"/>
                </a:cubicBezTo>
                <a:cubicBezTo>
                  <a:pt x="34" y="1"/>
                  <a:pt x="35" y="0"/>
                  <a:pt x="3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1"/>
                  <a:pt x="55" y="3"/>
                </a:cubicBezTo>
                <a:cubicBezTo>
                  <a:pt x="55" y="5"/>
                  <a:pt x="53" y="6"/>
                  <a:pt x="51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12"/>
                  <a:pt x="48" y="12"/>
                  <a:pt x="48" y="12"/>
                </a:cubicBezTo>
                <a:close/>
                <a:moveTo>
                  <a:pt x="56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0"/>
                  <a:pt x="58" y="29"/>
                  <a:pt x="57" y="30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4" y="49"/>
                  <a:pt x="33" y="53"/>
                  <a:pt x="33" y="56"/>
                </a:cubicBezTo>
                <a:cubicBezTo>
                  <a:pt x="33" y="56"/>
                  <a:pt x="33" y="57"/>
                  <a:pt x="33" y="57"/>
                </a:cubicBezTo>
                <a:cubicBezTo>
                  <a:pt x="33" y="57"/>
                  <a:pt x="33" y="58"/>
                  <a:pt x="33" y="58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59"/>
                  <a:pt x="34" y="60"/>
                  <a:pt x="34" y="60"/>
                </a:cubicBezTo>
                <a:cubicBezTo>
                  <a:pt x="34" y="60"/>
                  <a:pt x="34" y="61"/>
                  <a:pt x="34" y="61"/>
                </a:cubicBezTo>
                <a:cubicBezTo>
                  <a:pt x="35" y="63"/>
                  <a:pt x="37" y="64"/>
                  <a:pt x="39" y="65"/>
                </a:cubicBezTo>
                <a:cubicBezTo>
                  <a:pt x="39" y="65"/>
                  <a:pt x="39" y="65"/>
                  <a:pt x="40" y="66"/>
                </a:cubicBezTo>
                <a:cubicBezTo>
                  <a:pt x="40" y="66"/>
                  <a:pt x="40" y="66"/>
                  <a:pt x="41" y="66"/>
                </a:cubicBezTo>
                <a:cubicBezTo>
                  <a:pt x="41" y="66"/>
                  <a:pt x="41" y="66"/>
                  <a:pt x="42" y="66"/>
                </a:cubicBezTo>
                <a:cubicBezTo>
                  <a:pt x="42" y="66"/>
                  <a:pt x="42" y="66"/>
                  <a:pt x="43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7"/>
                  <a:pt x="44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67"/>
                  <a:pt x="45" y="67"/>
                  <a:pt x="45" y="67"/>
                </a:cubicBezTo>
                <a:cubicBezTo>
                  <a:pt x="45" y="67"/>
                  <a:pt x="46" y="67"/>
                  <a:pt x="46" y="66"/>
                </a:cubicBezTo>
                <a:cubicBezTo>
                  <a:pt x="46" y="66"/>
                  <a:pt x="47" y="66"/>
                  <a:pt x="47" y="66"/>
                </a:cubicBezTo>
                <a:cubicBezTo>
                  <a:pt x="50" y="66"/>
                  <a:pt x="52" y="64"/>
                  <a:pt x="53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5" y="60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51" y="51"/>
                  <a:pt x="53" y="55"/>
                  <a:pt x="51" y="59"/>
                </a:cubicBezTo>
                <a:cubicBezTo>
                  <a:pt x="49" y="62"/>
                  <a:pt x="44" y="64"/>
                  <a:pt x="40" y="62"/>
                </a:cubicBezTo>
                <a:cubicBezTo>
                  <a:pt x="37" y="60"/>
                  <a:pt x="36" y="55"/>
                  <a:pt x="38" y="51"/>
                </a:cubicBezTo>
                <a:cubicBezTo>
                  <a:pt x="40" y="48"/>
                  <a:pt x="44" y="47"/>
                  <a:pt x="48" y="49"/>
                </a:cubicBezTo>
                <a:close/>
                <a:moveTo>
                  <a:pt x="46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4" y="51"/>
                  <a:pt x="42" y="52"/>
                  <a:pt x="41" y="53"/>
                </a:cubicBezTo>
                <a:cubicBezTo>
                  <a:pt x="40" y="55"/>
                  <a:pt x="41" y="57"/>
                  <a:pt x="43" y="58"/>
                </a:cubicBezTo>
                <a:cubicBezTo>
                  <a:pt x="44" y="59"/>
                  <a:pt x="46" y="58"/>
                  <a:pt x="47" y="57"/>
                </a:cubicBezTo>
                <a:cubicBezTo>
                  <a:pt x="48" y="55"/>
                  <a:pt x="47" y="53"/>
                  <a:pt x="46" y="52"/>
                </a:cubicBezTo>
                <a:close/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0" y="57"/>
                  <a:pt x="60" y="57"/>
                  <a:pt x="60" y="57"/>
                </a:cubicBezTo>
                <a:cubicBezTo>
                  <a:pt x="59" y="59"/>
                  <a:pt x="59" y="60"/>
                  <a:pt x="58" y="61"/>
                </a:cubicBezTo>
                <a:cubicBezTo>
                  <a:pt x="56" y="66"/>
                  <a:pt x="52" y="70"/>
                  <a:pt x="47" y="70"/>
                </a:cubicBezTo>
                <a:cubicBezTo>
                  <a:pt x="46" y="71"/>
                  <a:pt x="46" y="71"/>
                  <a:pt x="45" y="71"/>
                </a:cubicBezTo>
                <a:cubicBezTo>
                  <a:pt x="45" y="71"/>
                  <a:pt x="44" y="71"/>
                  <a:pt x="44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3" y="71"/>
                  <a:pt x="43" y="71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1"/>
                  <a:pt x="41" y="70"/>
                  <a:pt x="41" y="70"/>
                </a:cubicBezTo>
                <a:cubicBezTo>
                  <a:pt x="40" y="70"/>
                  <a:pt x="40" y="70"/>
                  <a:pt x="39" y="70"/>
                </a:cubicBezTo>
                <a:cubicBezTo>
                  <a:pt x="35" y="68"/>
                  <a:pt x="31" y="65"/>
                  <a:pt x="30" y="61"/>
                </a:cubicBezTo>
                <a:cubicBezTo>
                  <a:pt x="30" y="60"/>
                  <a:pt x="29" y="60"/>
                  <a:pt x="29" y="59"/>
                </a:cubicBezTo>
                <a:cubicBezTo>
                  <a:pt x="29" y="59"/>
                  <a:pt x="29" y="58"/>
                  <a:pt x="29" y="58"/>
                </a:cubicBezTo>
                <a:cubicBezTo>
                  <a:pt x="29" y="57"/>
                  <a:pt x="29" y="57"/>
                  <a:pt x="29" y="56"/>
                </a:cubicBezTo>
                <a:cubicBezTo>
                  <a:pt x="28" y="53"/>
                  <a:pt x="30" y="49"/>
                  <a:pt x="32" y="46"/>
                </a:cubicBezTo>
                <a:cubicBezTo>
                  <a:pt x="32" y="46"/>
                  <a:pt x="32" y="45"/>
                  <a:pt x="33" y="45"/>
                </a:cubicBezTo>
                <a:cubicBezTo>
                  <a:pt x="33" y="45"/>
                  <a:pt x="33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5"/>
                  <a:pt x="58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8"/>
                  <a:pt x="64" y="30"/>
                  <a:pt x="64" y="32"/>
                </a:cubicBezTo>
                <a:close/>
                <a:moveTo>
                  <a:pt x="70" y="29"/>
                </a:moveTo>
                <a:cubicBezTo>
                  <a:pt x="70" y="29"/>
                  <a:pt x="70" y="29"/>
                  <a:pt x="70" y="29"/>
                </a:cubicBezTo>
                <a:cubicBezTo>
                  <a:pt x="64" y="22"/>
                  <a:pt x="54" y="18"/>
                  <a:pt x="44" y="18"/>
                </a:cubicBezTo>
                <a:cubicBezTo>
                  <a:pt x="34" y="18"/>
                  <a:pt x="25" y="22"/>
                  <a:pt x="18" y="29"/>
                </a:cubicBezTo>
                <a:cubicBezTo>
                  <a:pt x="11" y="36"/>
                  <a:pt x="7" y="45"/>
                  <a:pt x="7" y="55"/>
                </a:cubicBezTo>
                <a:cubicBezTo>
                  <a:pt x="7" y="65"/>
                  <a:pt x="11" y="75"/>
                  <a:pt x="18" y="81"/>
                </a:cubicBezTo>
                <a:cubicBezTo>
                  <a:pt x="25" y="88"/>
                  <a:pt x="34" y="92"/>
                  <a:pt x="44" y="92"/>
                </a:cubicBezTo>
                <a:cubicBezTo>
                  <a:pt x="54" y="92"/>
                  <a:pt x="64" y="88"/>
                  <a:pt x="70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7" y="75"/>
                  <a:pt x="81" y="65"/>
                  <a:pt x="81" y="55"/>
                </a:cubicBezTo>
                <a:cubicBezTo>
                  <a:pt x="81" y="45"/>
                  <a:pt x="77" y="36"/>
                  <a:pt x="71" y="29"/>
                </a:cubicBezTo>
                <a:cubicBezTo>
                  <a:pt x="70" y="29"/>
                  <a:pt x="70" y="29"/>
                  <a:pt x="70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6228184" y="1805764"/>
            <a:ext cx="1843578" cy="76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室内环境检测装置</a:t>
            </a:r>
            <a:endParaRPr lang="en-US" altLang="zh-CN" sz="10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检测餐厅环境状态，如发生险情能及时警报提醒。</a:t>
            </a:r>
            <a:endParaRPr lang="en-US" altLang="zh-CN" sz="10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063012" y="1805764"/>
            <a:ext cx="1843578" cy="39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智能点餐系统</a:t>
            </a:r>
            <a:endParaRPr lang="en-US" altLang="zh-CN" sz="10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包含点餐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APP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和商家管理平台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787067" y="3915869"/>
            <a:ext cx="1843578" cy="57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激光雷达送餐机器人</a:t>
            </a:r>
            <a:endParaRPr lang="en-US" altLang="zh-CN" sz="10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接收到商家管理员指令，将菜品送到指定位置。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724128" y="3915869"/>
            <a:ext cx="2088232" cy="39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其他功能</a:t>
            </a:r>
            <a:endParaRPr lang="en-US" altLang="zh-CN" sz="10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包含一键呼叫服务员和一键支付功能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5013835" y="1624294"/>
            <a:ext cx="912999" cy="9132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Option here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4540906" y="2483364"/>
            <a:ext cx="912999" cy="9132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Option here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功能介绍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D69A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383712" cy="987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点餐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APP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商家管理平台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室内环境检测装置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送餐机器人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系统总体设计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839</Words>
  <Application>Microsoft Office PowerPoint</Application>
  <PresentationFormat>全屏显示(16:9)</PresentationFormat>
  <Paragraphs>169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Impact</vt:lpstr>
      <vt:lpstr>Times New Roman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极简毕业答辩</dc:title>
  <dc:creator>第一PPT</dc:creator>
  <cp:keywords>www.1ppt.com</cp:keywords>
  <dc:description>www.1ppt.com</dc:description>
  <cp:lastModifiedBy>马 豪勇</cp:lastModifiedBy>
  <cp:revision>36</cp:revision>
  <dcterms:created xsi:type="dcterms:W3CDTF">2016-04-09T09:29:00Z</dcterms:created>
  <dcterms:modified xsi:type="dcterms:W3CDTF">2021-05-05T15:55:17Z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