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93" r:id="rId4"/>
    <p:sldId id="286" r:id="rId5"/>
    <p:sldId id="290" r:id="rId6"/>
    <p:sldId id="259" r:id="rId7"/>
    <p:sldId id="294" r:id="rId8"/>
    <p:sldId id="264" r:id="rId9"/>
    <p:sldId id="302" r:id="rId10"/>
    <p:sldId id="296" r:id="rId11"/>
    <p:sldId id="299" r:id="rId12"/>
    <p:sldId id="275" r:id="rId13"/>
    <p:sldId id="300" r:id="rId14"/>
    <p:sldId id="276" r:id="rId15"/>
    <p:sldId id="277" r:id="rId16"/>
    <p:sldId id="303" r:id="rId17"/>
    <p:sldId id="301" r:id="rId18"/>
    <p:sldId id="297" r:id="rId19"/>
    <p:sldId id="281" r:id="rId20"/>
    <p:sldId id="282" r:id="rId21"/>
    <p:sldId id="29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2088545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SLAM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激光雷达的智能送餐机器人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THESIS DEFENSE POWERPOINT TEMPLATE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指导老师：张向群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答辩人：马豪勇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383712" cy="987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点餐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APP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商家管理平台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室内环境检测装置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送餐机器人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系统总体设计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6158" y="100026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总体流程图</a:t>
            </a: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APP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69A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" name="文本框 80">
            <a:extLst>
              <a:ext uri="{FF2B5EF4-FFF2-40B4-BE49-F238E27FC236}">
                <a16:creationId xmlns:a16="http://schemas.microsoft.com/office/drawing/2014/main" id="{94684E1D-64D6-4E95-B13D-B17D9C35F863}"/>
              </a:ext>
            </a:extLst>
          </p:cNvPr>
          <p:cNvSpPr txBox="1"/>
          <p:nvPr/>
        </p:nvSpPr>
        <p:spPr>
          <a:xfrm>
            <a:off x="3194218" y="1030121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登录</a:t>
            </a:r>
          </a:p>
        </p:txBody>
      </p:sp>
      <p:sp>
        <p:nvSpPr>
          <p:cNvPr id="22" name="文本框 80">
            <a:extLst>
              <a:ext uri="{FF2B5EF4-FFF2-40B4-BE49-F238E27FC236}">
                <a16:creationId xmlns:a16="http://schemas.microsoft.com/office/drawing/2014/main" id="{3666A709-892F-49FB-A341-6C0DCDE45334}"/>
              </a:ext>
            </a:extLst>
          </p:cNvPr>
          <p:cNvSpPr txBox="1"/>
          <p:nvPr/>
        </p:nvSpPr>
        <p:spPr>
          <a:xfrm>
            <a:off x="3194218" y="1771382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填座位号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用餐人数</a:t>
            </a:r>
          </a:p>
        </p:txBody>
      </p:sp>
      <p:sp>
        <p:nvSpPr>
          <p:cNvPr id="23" name="文本框 80">
            <a:extLst>
              <a:ext uri="{FF2B5EF4-FFF2-40B4-BE49-F238E27FC236}">
                <a16:creationId xmlns:a16="http://schemas.microsoft.com/office/drawing/2014/main" id="{1096918C-0A4D-40F2-836C-4E913A08640F}"/>
              </a:ext>
            </a:extLst>
          </p:cNvPr>
          <p:cNvSpPr txBox="1"/>
          <p:nvPr/>
        </p:nvSpPr>
        <p:spPr>
          <a:xfrm>
            <a:off x="3194218" y="2523222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19F797-DF85-4E5A-8E2F-2489BF4A48E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708568" y="1479701"/>
            <a:ext cx="0" cy="29168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94BDDBA-30A0-469B-B242-42F402DD378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3708568" y="2220962"/>
            <a:ext cx="0" cy="30226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文本框 80">
            <a:extLst>
              <a:ext uri="{FF2B5EF4-FFF2-40B4-BE49-F238E27FC236}">
                <a16:creationId xmlns:a16="http://schemas.microsoft.com/office/drawing/2014/main" id="{A97D086B-1026-4E66-AD74-A9A2A50DD6A7}"/>
              </a:ext>
            </a:extLst>
          </p:cNvPr>
          <p:cNvSpPr txBox="1"/>
          <p:nvPr/>
        </p:nvSpPr>
        <p:spPr>
          <a:xfrm>
            <a:off x="3194218" y="278281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注册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E79CD36-3571-44AB-B7E4-D40FAB548EA2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3708568" y="727861"/>
            <a:ext cx="0" cy="30226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文本框 80">
            <a:extLst>
              <a:ext uri="{FF2B5EF4-FFF2-40B4-BE49-F238E27FC236}">
                <a16:creationId xmlns:a16="http://schemas.microsoft.com/office/drawing/2014/main" id="{706F21F0-6D0D-4232-8DF7-C96B61781E92}"/>
              </a:ext>
            </a:extLst>
          </p:cNvPr>
          <p:cNvSpPr txBox="1"/>
          <p:nvPr/>
        </p:nvSpPr>
        <p:spPr>
          <a:xfrm>
            <a:off x="5044872" y="3363197"/>
            <a:ext cx="1028700" cy="44958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是否添菜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B60C284-E08D-4B70-84CE-1F2348F1F7D0}"/>
              </a:ext>
            </a:extLst>
          </p:cNvPr>
          <p:cNvCxnSpPr>
            <a:cxnSpLocks/>
            <a:stCxn id="23" idx="2"/>
            <a:endCxn id="42" idx="0"/>
          </p:cNvCxnSpPr>
          <p:nvPr/>
        </p:nvCxnSpPr>
        <p:spPr>
          <a:xfrm flipH="1">
            <a:off x="3702533" y="2972802"/>
            <a:ext cx="6035" cy="30757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文本框 80">
            <a:extLst>
              <a:ext uri="{FF2B5EF4-FFF2-40B4-BE49-F238E27FC236}">
                <a16:creationId xmlns:a16="http://schemas.microsoft.com/office/drawing/2014/main" id="{FCAF2EC3-EAE8-4541-B982-68C07A9E5889}"/>
              </a:ext>
            </a:extLst>
          </p:cNvPr>
          <p:cNvSpPr txBox="1"/>
          <p:nvPr/>
        </p:nvSpPr>
        <p:spPr>
          <a:xfrm>
            <a:off x="5044872" y="4219168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添菜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FA71F6-CDAD-4536-A330-5C8FB3B6DAA4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559222" y="3812777"/>
            <a:ext cx="0" cy="4063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80">
            <a:extLst>
              <a:ext uri="{FF2B5EF4-FFF2-40B4-BE49-F238E27FC236}">
                <a16:creationId xmlns:a16="http://schemas.microsoft.com/office/drawing/2014/main" id="{273EC430-A066-47DF-86F2-EADDCB9EC05F}"/>
              </a:ext>
            </a:extLst>
          </p:cNvPr>
          <p:cNvSpPr txBox="1"/>
          <p:nvPr/>
        </p:nvSpPr>
        <p:spPr>
          <a:xfrm>
            <a:off x="6943765" y="4219168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结账支付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3FC5F6-198D-43FF-A619-1DE8045EA8FB}"/>
              </a:ext>
            </a:extLst>
          </p:cNvPr>
          <p:cNvSpPr txBox="1"/>
          <p:nvPr/>
        </p:nvSpPr>
        <p:spPr>
          <a:xfrm>
            <a:off x="5240662" y="3885167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04871D-7B6E-4471-A2B2-FBFBBE68ACD1}"/>
              </a:ext>
            </a:extLst>
          </p:cNvPr>
          <p:cNvSpPr txBox="1"/>
          <p:nvPr/>
        </p:nvSpPr>
        <p:spPr>
          <a:xfrm>
            <a:off x="6253028" y="3363197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</a:t>
            </a:r>
          </a:p>
        </p:txBody>
      </p:sp>
      <p:sp>
        <p:nvSpPr>
          <p:cNvPr id="42" name="文本框 80">
            <a:extLst>
              <a:ext uri="{FF2B5EF4-FFF2-40B4-BE49-F238E27FC236}">
                <a16:creationId xmlns:a16="http://schemas.microsoft.com/office/drawing/2014/main" id="{D7F86EF4-5D65-4BF0-BCB8-7D6D4A3E159B}"/>
              </a:ext>
            </a:extLst>
          </p:cNvPr>
          <p:cNvSpPr txBox="1"/>
          <p:nvPr/>
        </p:nvSpPr>
        <p:spPr>
          <a:xfrm>
            <a:off x="2961222" y="3280373"/>
            <a:ext cx="1482622" cy="61659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是否呼叫服务员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63B437A-C599-4D78-94A2-B2975AA96F8B}"/>
              </a:ext>
            </a:extLst>
          </p:cNvPr>
          <p:cNvCxnSpPr>
            <a:stCxn id="42" idx="3"/>
            <a:endCxn id="28" idx="1"/>
          </p:cNvCxnSpPr>
          <p:nvPr/>
        </p:nvCxnSpPr>
        <p:spPr>
          <a:xfrm flipV="1">
            <a:off x="4443844" y="3587987"/>
            <a:ext cx="601028" cy="6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80">
            <a:extLst>
              <a:ext uri="{FF2B5EF4-FFF2-40B4-BE49-F238E27FC236}">
                <a16:creationId xmlns:a16="http://schemas.microsoft.com/office/drawing/2014/main" id="{DA0D8461-8953-4342-87FE-F616EA81E02F}"/>
              </a:ext>
            </a:extLst>
          </p:cNvPr>
          <p:cNvSpPr txBox="1"/>
          <p:nvPr/>
        </p:nvSpPr>
        <p:spPr>
          <a:xfrm>
            <a:off x="3138735" y="4219168"/>
            <a:ext cx="1127596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服务员收到呼叫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8C63763-EA66-455E-AB82-021ED0CD2CCF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>
            <a:off x="3702533" y="3896963"/>
            <a:ext cx="0" cy="32220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584B848D-3641-4E46-A7AB-078516A0AF8E}"/>
              </a:ext>
            </a:extLst>
          </p:cNvPr>
          <p:cNvCxnSpPr>
            <a:stCxn id="45" idx="3"/>
            <a:endCxn id="28" idx="1"/>
          </p:cNvCxnSpPr>
          <p:nvPr/>
        </p:nvCxnSpPr>
        <p:spPr>
          <a:xfrm flipV="1">
            <a:off x="4266331" y="3587987"/>
            <a:ext cx="778541" cy="85597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4A90066-5D19-467B-8CDF-78D942FEE748}"/>
              </a:ext>
            </a:extLst>
          </p:cNvPr>
          <p:cNvSpPr txBox="1"/>
          <p:nvPr/>
        </p:nvSpPr>
        <p:spPr>
          <a:xfrm>
            <a:off x="3378448" y="3904405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2A8D493-C8D4-41CC-AFA3-7E182A50A8A7}"/>
              </a:ext>
            </a:extLst>
          </p:cNvPr>
          <p:cNvSpPr txBox="1"/>
          <p:nvPr/>
        </p:nvSpPr>
        <p:spPr>
          <a:xfrm>
            <a:off x="4509943" y="3353665"/>
            <a:ext cx="391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否</a:t>
            </a:r>
          </a:p>
        </p:txBody>
      </p:sp>
      <p:sp>
        <p:nvSpPr>
          <p:cNvPr id="33" name="文本框 80">
            <a:extLst>
              <a:ext uri="{FF2B5EF4-FFF2-40B4-BE49-F238E27FC236}">
                <a16:creationId xmlns:a16="http://schemas.microsoft.com/office/drawing/2014/main" id="{DC3343DF-6D55-43A9-8A91-D3CC1AB96F53}"/>
              </a:ext>
            </a:extLst>
          </p:cNvPr>
          <p:cNvSpPr txBox="1"/>
          <p:nvPr/>
        </p:nvSpPr>
        <p:spPr>
          <a:xfrm>
            <a:off x="6948264" y="3353665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用餐结束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1C32917-C480-4414-B75A-659B03E85B7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7458115" y="3803245"/>
            <a:ext cx="4499" cy="415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5F2FB1-6699-45CA-9349-50747E6D0C13}"/>
              </a:ext>
            </a:extLst>
          </p:cNvPr>
          <p:cNvCxnSpPr>
            <a:stCxn id="28" idx="3"/>
            <a:endCxn id="33" idx="1"/>
          </p:cNvCxnSpPr>
          <p:nvPr/>
        </p:nvCxnSpPr>
        <p:spPr>
          <a:xfrm flipV="1">
            <a:off x="6073572" y="3578455"/>
            <a:ext cx="874692" cy="9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6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6158" y="100026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功能图</a:t>
            </a: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商家管理平台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4">
            <a:extLst>
              <a:ext uri="{FF2B5EF4-FFF2-40B4-BE49-F238E27FC236}">
                <a16:creationId xmlns:a16="http://schemas.microsoft.com/office/drawing/2014/main" id="{C3A508E6-8F7F-40FD-A013-1D0A1339F344}"/>
              </a:ext>
            </a:extLst>
          </p:cNvPr>
          <p:cNvSpPr txBox="1"/>
          <p:nvPr/>
        </p:nvSpPr>
        <p:spPr>
          <a:xfrm>
            <a:off x="4644008" y="1065772"/>
            <a:ext cx="586740" cy="10134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商家管理平台</a:t>
            </a:r>
          </a:p>
        </p:txBody>
      </p:sp>
      <p:sp>
        <p:nvSpPr>
          <p:cNvPr id="76" name="文本框 4">
            <a:extLst>
              <a:ext uri="{FF2B5EF4-FFF2-40B4-BE49-F238E27FC236}">
                <a16:creationId xmlns:a16="http://schemas.microsoft.com/office/drawing/2014/main" id="{7F344C38-F816-4D1D-8200-EF3DF490627B}"/>
              </a:ext>
            </a:extLst>
          </p:cNvPr>
          <p:cNvSpPr txBox="1"/>
          <p:nvPr/>
        </p:nvSpPr>
        <p:spPr>
          <a:xfrm>
            <a:off x="2195736" y="2688832"/>
            <a:ext cx="586740" cy="12625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登录注册功能</a:t>
            </a:r>
          </a:p>
        </p:txBody>
      </p:sp>
      <p:sp>
        <p:nvSpPr>
          <p:cNvPr id="77" name="文本框 4">
            <a:extLst>
              <a:ext uri="{FF2B5EF4-FFF2-40B4-BE49-F238E27FC236}">
                <a16:creationId xmlns:a16="http://schemas.microsoft.com/office/drawing/2014/main" id="{8EA8BD70-FA56-435B-8793-88D032604AC7}"/>
              </a:ext>
            </a:extLst>
          </p:cNvPr>
          <p:cNvSpPr txBox="1"/>
          <p:nvPr/>
        </p:nvSpPr>
        <p:spPr>
          <a:xfrm>
            <a:off x="3446528" y="2701961"/>
            <a:ext cx="586740" cy="12486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查看当前订单</a:t>
            </a:r>
          </a:p>
        </p:txBody>
      </p:sp>
      <p:sp>
        <p:nvSpPr>
          <p:cNvPr id="78" name="文本框 4">
            <a:extLst>
              <a:ext uri="{FF2B5EF4-FFF2-40B4-BE49-F238E27FC236}">
                <a16:creationId xmlns:a16="http://schemas.microsoft.com/office/drawing/2014/main" id="{B29315D8-F3DC-4265-887F-C957AC5E5F6E}"/>
              </a:ext>
            </a:extLst>
          </p:cNvPr>
          <p:cNvSpPr txBox="1"/>
          <p:nvPr/>
        </p:nvSpPr>
        <p:spPr>
          <a:xfrm>
            <a:off x="4644643" y="2732413"/>
            <a:ext cx="586740" cy="12352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查看历史订单</a:t>
            </a:r>
          </a:p>
        </p:txBody>
      </p:sp>
      <p:sp>
        <p:nvSpPr>
          <p:cNvPr id="79" name="文本框 4">
            <a:extLst>
              <a:ext uri="{FF2B5EF4-FFF2-40B4-BE49-F238E27FC236}">
                <a16:creationId xmlns:a16="http://schemas.microsoft.com/office/drawing/2014/main" id="{4C3B4730-7300-4DF3-B7AB-F849E73747B9}"/>
              </a:ext>
            </a:extLst>
          </p:cNvPr>
          <p:cNvSpPr txBox="1"/>
          <p:nvPr/>
        </p:nvSpPr>
        <p:spPr>
          <a:xfrm>
            <a:off x="5842123" y="2742582"/>
            <a:ext cx="586740" cy="1214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智能分析</a:t>
            </a:r>
          </a:p>
        </p:txBody>
      </p:sp>
      <p:sp>
        <p:nvSpPr>
          <p:cNvPr id="80" name="文本框 4">
            <a:extLst>
              <a:ext uri="{FF2B5EF4-FFF2-40B4-BE49-F238E27FC236}">
                <a16:creationId xmlns:a16="http://schemas.microsoft.com/office/drawing/2014/main" id="{C7FABA07-992C-44D3-8F21-A698ABE00BF9}"/>
              </a:ext>
            </a:extLst>
          </p:cNvPr>
          <p:cNvSpPr txBox="1"/>
          <p:nvPr/>
        </p:nvSpPr>
        <p:spPr>
          <a:xfrm>
            <a:off x="7039603" y="2688204"/>
            <a:ext cx="586740" cy="13230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室内环境检测管理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F3F0D69-E065-47CF-ADB7-40F79D3B4BAA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4937378" y="2079232"/>
            <a:ext cx="635" cy="6531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肘形连接符 97">
            <a:extLst>
              <a:ext uri="{FF2B5EF4-FFF2-40B4-BE49-F238E27FC236}">
                <a16:creationId xmlns:a16="http://schemas.microsoft.com/office/drawing/2014/main" id="{DA1E2C2E-FC98-47E6-B2E7-BC60F0DCA1D7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rot="5400000">
            <a:off x="3408442" y="1159896"/>
            <a:ext cx="609600" cy="244827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肘形连接符 213">
            <a:extLst>
              <a:ext uri="{FF2B5EF4-FFF2-40B4-BE49-F238E27FC236}">
                <a16:creationId xmlns:a16="http://schemas.microsoft.com/office/drawing/2014/main" id="{C2ADA36B-CE5F-4D86-841C-C8401256CE66}"/>
              </a:ext>
            </a:extLst>
          </p:cNvPr>
          <p:cNvCxnSpPr>
            <a:cxnSpLocks/>
            <a:stCxn id="75" idx="2"/>
            <a:endCxn id="80" idx="0"/>
          </p:cNvCxnSpPr>
          <p:nvPr/>
        </p:nvCxnSpPr>
        <p:spPr>
          <a:xfrm rot="16200000" flipH="1">
            <a:off x="5830689" y="1185920"/>
            <a:ext cx="608972" cy="23955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800CA20-55CC-492B-BF28-A758B53BE510}"/>
              </a:ext>
            </a:extLst>
          </p:cNvPr>
          <p:cNvCxnSpPr>
            <a:stCxn id="75" idx="2"/>
            <a:endCxn id="77" idx="0"/>
          </p:cNvCxnSpPr>
          <p:nvPr/>
        </p:nvCxnSpPr>
        <p:spPr>
          <a:xfrm rot="5400000">
            <a:off x="4027274" y="1791856"/>
            <a:ext cx="622729" cy="119748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E8E69E60-605C-49F5-ABEA-8C8CF25AA4F8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rot="16200000" flipH="1">
            <a:off x="5204760" y="1811849"/>
            <a:ext cx="663350" cy="1198115"/>
          </a:xfrm>
          <a:prstGeom prst="bentConnector3">
            <a:avLst>
              <a:gd name="adj1" fmla="val 4695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9AD55E6-BBF2-4EED-BA2E-596FACD27DA3}"/>
              </a:ext>
            </a:extLst>
          </p:cNvPr>
          <p:cNvSpPr txBox="1"/>
          <p:nvPr/>
        </p:nvSpPr>
        <p:spPr>
          <a:xfrm>
            <a:off x="5489628" y="643216"/>
            <a:ext cx="30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开发框架：</a:t>
            </a:r>
            <a:r>
              <a:rPr lang="en-US" altLang="zh-CN" b="1" dirty="0"/>
              <a:t>python Flask</a:t>
            </a:r>
            <a:r>
              <a:rPr lang="zh-CN" altLang="en-US" b="1" dirty="0"/>
              <a:t>框架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4C4C0C-C2A6-4C19-8094-29E9184813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903060"/>
            <a:ext cx="5004048" cy="22596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414D1F-115E-4D00-921A-4637AB091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634369"/>
            <a:ext cx="5399584" cy="24298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988B64-A50B-4878-B315-8FFFD5F3C1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94"/>
          <a:stretch/>
        </p:blipFill>
        <p:spPr>
          <a:xfrm>
            <a:off x="1475656" y="3144947"/>
            <a:ext cx="5543600" cy="1903599"/>
          </a:xfrm>
          <a:prstGeom prst="rect">
            <a:avLst/>
          </a:prstGeom>
        </p:spPr>
      </p:pic>
      <p:sp>
        <p:nvSpPr>
          <p:cNvPr id="9" name="Rectangle 39">
            <a:extLst>
              <a:ext uri="{FF2B5EF4-FFF2-40B4-BE49-F238E27FC236}">
                <a16:creationId xmlns:a16="http://schemas.microsoft.com/office/drawing/2014/main" id="{CF1F4DF6-0AA7-489B-AE9B-70CCC1A2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商家管理平台界面展示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7E142DC-C613-49B5-A9BB-D4BE22828C1E}"/>
              </a:ext>
            </a:extLst>
          </p:cNvPr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1C7496-CCD0-4C65-B9E0-1624008768C7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6DC7BBD-D21A-4356-AB0C-F1BA66804895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9F811C-AE31-4926-A7F9-012D064999E7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DF9B37-5F36-4FBE-8478-BB4CC4520FC5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361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室内环境检测装置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61">
            <a:extLst>
              <a:ext uri="{FF2B5EF4-FFF2-40B4-BE49-F238E27FC236}">
                <a16:creationId xmlns:a16="http://schemas.microsoft.com/office/drawing/2014/main" id="{286837B9-1A29-4C31-91B6-D38EC79ECBB9}"/>
              </a:ext>
            </a:extLst>
          </p:cNvPr>
          <p:cNvSpPr txBox="1"/>
          <p:nvPr/>
        </p:nvSpPr>
        <p:spPr>
          <a:xfrm>
            <a:off x="2333039" y="1489862"/>
            <a:ext cx="1156335" cy="396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RGB-LED</a:t>
            </a:r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灯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61">
            <a:extLst>
              <a:ext uri="{FF2B5EF4-FFF2-40B4-BE49-F238E27FC236}">
                <a16:creationId xmlns:a16="http://schemas.microsoft.com/office/drawing/2014/main" id="{83D9BFB0-83CC-4EC7-8DC5-2F6EBE9D4FAF}"/>
              </a:ext>
            </a:extLst>
          </p:cNvPr>
          <p:cNvSpPr txBox="1"/>
          <p:nvPr/>
        </p:nvSpPr>
        <p:spPr>
          <a:xfrm>
            <a:off x="2411759" y="2328575"/>
            <a:ext cx="1059415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烟雾传感器模块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文本框 61">
            <a:extLst>
              <a:ext uri="{FF2B5EF4-FFF2-40B4-BE49-F238E27FC236}">
                <a16:creationId xmlns:a16="http://schemas.microsoft.com/office/drawing/2014/main" id="{158833EF-B7A3-4B54-AD1D-13B72F74E594}"/>
              </a:ext>
            </a:extLst>
          </p:cNvPr>
          <p:cNvSpPr txBox="1"/>
          <p:nvPr/>
        </p:nvSpPr>
        <p:spPr>
          <a:xfrm>
            <a:off x="2411758" y="3257398"/>
            <a:ext cx="1074123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火焰传感器模块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文本框 61">
            <a:extLst>
              <a:ext uri="{FF2B5EF4-FFF2-40B4-BE49-F238E27FC236}">
                <a16:creationId xmlns:a16="http://schemas.microsoft.com/office/drawing/2014/main" id="{791AF710-DDBC-425E-9B2C-834DEAEC22E1}"/>
              </a:ext>
            </a:extLst>
          </p:cNvPr>
          <p:cNvSpPr txBox="1"/>
          <p:nvPr/>
        </p:nvSpPr>
        <p:spPr>
          <a:xfrm>
            <a:off x="4282987" y="2328575"/>
            <a:ext cx="82931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数据处理模块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文本框 61">
            <a:extLst>
              <a:ext uri="{FF2B5EF4-FFF2-40B4-BE49-F238E27FC236}">
                <a16:creationId xmlns:a16="http://schemas.microsoft.com/office/drawing/2014/main" id="{D8D1D81A-7903-4079-AA59-4CCBEA4A16FB}"/>
              </a:ext>
            </a:extLst>
          </p:cNvPr>
          <p:cNvSpPr txBox="1"/>
          <p:nvPr/>
        </p:nvSpPr>
        <p:spPr>
          <a:xfrm>
            <a:off x="4282987" y="3257398"/>
            <a:ext cx="829310" cy="4337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供电模块</a:t>
            </a:r>
          </a:p>
        </p:txBody>
      </p:sp>
      <p:sp>
        <p:nvSpPr>
          <p:cNvPr id="55" name="文本框 61">
            <a:extLst>
              <a:ext uri="{FF2B5EF4-FFF2-40B4-BE49-F238E27FC236}">
                <a16:creationId xmlns:a16="http://schemas.microsoft.com/office/drawing/2014/main" id="{DA21BB41-75A4-48DA-9DFD-29B297DFB8F0}"/>
              </a:ext>
            </a:extLst>
          </p:cNvPr>
          <p:cNvSpPr txBox="1"/>
          <p:nvPr/>
        </p:nvSpPr>
        <p:spPr>
          <a:xfrm>
            <a:off x="4284712" y="1447317"/>
            <a:ext cx="82931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200000"/>
              </a:lnSpc>
            </a:pPr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报警模块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C071D5E-4C48-4B49-9166-D3BEEEBB2B57}"/>
              </a:ext>
            </a:extLst>
          </p:cNvPr>
          <p:cNvSpPr txBox="1"/>
          <p:nvPr/>
        </p:nvSpPr>
        <p:spPr>
          <a:xfrm>
            <a:off x="5672594" y="2328575"/>
            <a:ext cx="915630" cy="481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WIFI</a:t>
            </a:r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文本框 61">
            <a:extLst>
              <a:ext uri="{FF2B5EF4-FFF2-40B4-BE49-F238E27FC236}">
                <a16:creationId xmlns:a16="http://schemas.microsoft.com/office/drawing/2014/main" id="{F3632173-02F1-40D9-9434-B06FA068A2E2}"/>
              </a:ext>
            </a:extLst>
          </p:cNvPr>
          <p:cNvSpPr txBox="1"/>
          <p:nvPr/>
        </p:nvSpPr>
        <p:spPr>
          <a:xfrm>
            <a:off x="7164287" y="1489862"/>
            <a:ext cx="425145" cy="21620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sz="1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商家管理平台</a:t>
            </a:r>
            <a:endParaRPr lang="zh-CN" sz="16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A9986A-01CB-4AF5-8EC9-0D6E94B5019E}"/>
              </a:ext>
            </a:extLst>
          </p:cNvPr>
          <p:cNvSpPr/>
          <p:nvPr/>
        </p:nvSpPr>
        <p:spPr>
          <a:xfrm>
            <a:off x="416158" y="100026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总体框架图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4A1D995-2A84-4BC7-A3F8-77FF0641D429}"/>
              </a:ext>
            </a:extLst>
          </p:cNvPr>
          <p:cNvCxnSpPr>
            <a:stCxn id="53" idx="0"/>
            <a:endCxn id="55" idx="2"/>
          </p:cNvCxnSpPr>
          <p:nvPr/>
        </p:nvCxnSpPr>
        <p:spPr>
          <a:xfrm flipV="1">
            <a:off x="4697642" y="1928647"/>
            <a:ext cx="1725" cy="399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44F66D3-488B-4A56-88B5-DD2857859521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4697642" y="2809905"/>
            <a:ext cx="0" cy="447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BE9A3FB-2DE3-4822-8EF5-F2FFF6ED1DA0}"/>
              </a:ext>
            </a:extLst>
          </p:cNvPr>
          <p:cNvCxnSpPr>
            <a:cxnSpLocks/>
            <a:stCxn id="45" idx="3"/>
            <a:endCxn id="53" idx="1"/>
          </p:cNvCxnSpPr>
          <p:nvPr/>
        </p:nvCxnSpPr>
        <p:spPr>
          <a:xfrm>
            <a:off x="3471174" y="2569240"/>
            <a:ext cx="8118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4DFBE6E-D415-4CED-83B9-241D28BE9159}"/>
              </a:ext>
            </a:extLst>
          </p:cNvPr>
          <p:cNvCxnSpPr>
            <a:cxnSpLocks/>
            <a:stCxn id="53" idx="3"/>
            <a:endCxn id="62" idx="1"/>
          </p:cNvCxnSpPr>
          <p:nvPr/>
        </p:nvCxnSpPr>
        <p:spPr>
          <a:xfrm>
            <a:off x="5112297" y="2569240"/>
            <a:ext cx="5602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0ECE255-8280-4880-97E0-44FDDB1A4E6C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6588224" y="2569240"/>
            <a:ext cx="576063" cy="1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D775662-816B-4567-94AA-138C17ACF708}"/>
              </a:ext>
            </a:extLst>
          </p:cNvPr>
          <p:cNvCxnSpPr>
            <a:stCxn id="44" idx="3"/>
            <a:endCxn id="53" idx="1"/>
          </p:cNvCxnSpPr>
          <p:nvPr/>
        </p:nvCxnSpPr>
        <p:spPr>
          <a:xfrm>
            <a:off x="3489374" y="1687982"/>
            <a:ext cx="793613" cy="8812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54D11B9-9FD1-408D-A84D-09A8891DB281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3485881" y="2569240"/>
            <a:ext cx="797106" cy="9288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A5C3F8E-035F-4E0E-9130-1D58F16FA023}"/>
              </a:ext>
            </a:extLst>
          </p:cNvPr>
          <p:cNvSpPr txBox="1"/>
          <p:nvPr/>
        </p:nvSpPr>
        <p:spPr>
          <a:xfrm>
            <a:off x="5489628" y="643216"/>
            <a:ext cx="30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核心控制模块：树莓派</a:t>
            </a:r>
            <a:r>
              <a:rPr lang="en-US" altLang="zh-CN" b="1" dirty="0"/>
              <a:t>4B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6159" y="278281"/>
            <a:ext cx="38678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SLAM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激光雷达的送餐机器人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8" name="矩形 2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8F6AE44-BC81-4D00-89E0-22C4EDFC4EE7}"/>
              </a:ext>
            </a:extLst>
          </p:cNvPr>
          <p:cNvSpPr txBox="1"/>
          <p:nvPr/>
        </p:nvSpPr>
        <p:spPr>
          <a:xfrm>
            <a:off x="878336" y="1131590"/>
            <a:ext cx="6811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SLAM </a:t>
            </a:r>
            <a:r>
              <a:rPr lang="zh-CN" altLang="en-US" b="1" dirty="0"/>
              <a:t>（同步定位与建图）</a:t>
            </a:r>
            <a:endParaRPr lang="en-US" altLang="zh-CN" b="1" dirty="0"/>
          </a:p>
          <a:p>
            <a:r>
              <a:rPr lang="zh-CN" altLang="en-US" b="1" dirty="0"/>
              <a:t>主要用于解决机器人在未知环境运动时的定位与地图构建问题。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硬件配置：</a:t>
            </a:r>
            <a:endParaRPr lang="en-US" altLang="zh-CN" b="1" dirty="0"/>
          </a:p>
          <a:p>
            <a:r>
              <a:rPr lang="zh-CN" altLang="en-US" b="1" dirty="0"/>
              <a:t>激光雷达、树莓派核心控制模块、</a:t>
            </a:r>
            <a:r>
              <a:rPr lang="en-US" altLang="zh-CN" b="1" dirty="0"/>
              <a:t>STM32</a:t>
            </a:r>
            <a:r>
              <a:rPr lang="zh-CN" altLang="en-US" b="1" dirty="0"/>
              <a:t>驱动板、电机电池等。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软件平台：</a:t>
            </a:r>
            <a:endParaRPr lang="en-US" altLang="zh-CN" b="1" dirty="0"/>
          </a:p>
          <a:p>
            <a:r>
              <a:rPr lang="en-US" altLang="zh-CN" b="1" dirty="0"/>
              <a:t>ROS</a:t>
            </a:r>
            <a:r>
              <a:rPr lang="zh-CN" altLang="en-US" b="1" dirty="0"/>
              <a:t>机器人操作系统，是一个在</a:t>
            </a:r>
            <a:r>
              <a:rPr lang="en-US" altLang="zh-CN" b="1" dirty="0"/>
              <a:t>Linux</a:t>
            </a:r>
            <a:r>
              <a:rPr lang="zh-CN" altLang="en-US" b="1" dirty="0"/>
              <a:t>等操作系统中可以进行工作的开源操作系统。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通信方式：</a:t>
            </a:r>
            <a:endParaRPr lang="en-US" altLang="zh-CN" b="1" dirty="0"/>
          </a:p>
          <a:p>
            <a:r>
              <a:rPr lang="en-US" altLang="zh-CN" b="1" dirty="0"/>
              <a:t>STM32</a:t>
            </a:r>
            <a:r>
              <a:rPr lang="zh-CN" altLang="en-US" b="1" dirty="0"/>
              <a:t>与树莓派之间的通信为串口通信。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0">
            <a:extLst>
              <a:ext uri="{FF2B5EF4-FFF2-40B4-BE49-F238E27FC236}">
                <a16:creationId xmlns:a16="http://schemas.microsoft.com/office/drawing/2014/main" id="{84B2FAC5-338F-40A1-A41A-15B3EA301F2A}"/>
              </a:ext>
            </a:extLst>
          </p:cNvPr>
          <p:cNvSpPr txBox="1"/>
          <p:nvPr/>
        </p:nvSpPr>
        <p:spPr>
          <a:xfrm>
            <a:off x="1766886" y="180886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数据获取</a:t>
            </a:r>
            <a:endParaRPr kumimoji="0" lang="zh-CN" altLang="en-US" sz="1200" b="1" i="0" u="none" strike="noStrike" kern="1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0">
            <a:extLst>
              <a:ext uri="{FF2B5EF4-FFF2-40B4-BE49-F238E27FC236}">
                <a16:creationId xmlns:a16="http://schemas.microsoft.com/office/drawing/2014/main" id="{460B86F4-D0E6-4C01-9082-00E32DDFE501}"/>
              </a:ext>
            </a:extLst>
          </p:cNvPr>
          <p:cNvSpPr txBox="1"/>
          <p:nvPr/>
        </p:nvSpPr>
        <p:spPr>
          <a:xfrm>
            <a:off x="3601491" y="180886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路径规划</a:t>
            </a:r>
          </a:p>
        </p:txBody>
      </p:sp>
      <p:sp>
        <p:nvSpPr>
          <p:cNvPr id="5" name="文本框 80">
            <a:extLst>
              <a:ext uri="{FF2B5EF4-FFF2-40B4-BE49-F238E27FC236}">
                <a16:creationId xmlns:a16="http://schemas.microsoft.com/office/drawing/2014/main" id="{6CC0ACD5-F128-4590-9221-7C7C35B0CA2D}"/>
              </a:ext>
            </a:extLst>
          </p:cNvPr>
          <p:cNvSpPr txBox="1"/>
          <p:nvPr/>
        </p:nvSpPr>
        <p:spPr>
          <a:xfrm>
            <a:off x="5436096" y="180886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实时定位</a:t>
            </a:r>
            <a:endParaRPr kumimoji="0" lang="zh-CN" altLang="en-US" sz="1200" b="1" i="0" u="none" strike="noStrike" kern="1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80">
            <a:extLst>
              <a:ext uri="{FF2B5EF4-FFF2-40B4-BE49-F238E27FC236}">
                <a16:creationId xmlns:a16="http://schemas.microsoft.com/office/drawing/2014/main" id="{13F026B6-092E-4748-8625-B9BEAAC13C03}"/>
              </a:ext>
            </a:extLst>
          </p:cNvPr>
          <p:cNvSpPr txBox="1"/>
          <p:nvPr/>
        </p:nvSpPr>
        <p:spPr>
          <a:xfrm>
            <a:off x="7270701" y="180886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导航控制</a:t>
            </a:r>
          </a:p>
        </p:txBody>
      </p:sp>
      <p:sp>
        <p:nvSpPr>
          <p:cNvPr id="7" name="文本框 80">
            <a:extLst>
              <a:ext uri="{FF2B5EF4-FFF2-40B4-BE49-F238E27FC236}">
                <a16:creationId xmlns:a16="http://schemas.microsoft.com/office/drawing/2014/main" id="{37DF5E4D-1751-4790-A779-385739DF49D7}"/>
              </a:ext>
            </a:extLst>
          </p:cNvPr>
          <p:cNvSpPr txBox="1"/>
          <p:nvPr/>
        </p:nvSpPr>
        <p:spPr>
          <a:xfrm>
            <a:off x="3606428" y="324902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en-US" sz="120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平台</a:t>
            </a:r>
            <a:endParaRPr kumimoji="0" lang="zh-CN" altLang="en-US" sz="1200" b="1" i="0" u="none" strike="noStrike" kern="1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80">
            <a:extLst>
              <a:ext uri="{FF2B5EF4-FFF2-40B4-BE49-F238E27FC236}">
                <a16:creationId xmlns:a16="http://schemas.microsoft.com/office/drawing/2014/main" id="{00F95610-039D-4F49-B806-0B70FB9DDB4E}"/>
              </a:ext>
            </a:extLst>
          </p:cNvPr>
          <p:cNvSpPr txBox="1"/>
          <p:nvPr/>
        </p:nvSpPr>
        <p:spPr>
          <a:xfrm>
            <a:off x="7270701" y="3249024"/>
            <a:ext cx="1028700" cy="449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硬件驱动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21AA704-9984-4DB0-A124-AFBDD0A631A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95586" y="2033654"/>
            <a:ext cx="805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CF3795D-33FD-4831-A28F-AEBB05824FB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30191" y="2033654"/>
            <a:ext cx="805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7F8C29-5EA9-4761-9F9D-4F3206F6D6A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64796" y="2033654"/>
            <a:ext cx="805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CE11D8-399E-48A5-BA2C-4CDAD16EEAD5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785051" y="2258444"/>
            <a:ext cx="0" cy="9905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3C42997-EF28-4DB7-A1A1-408DCD9958DA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4115841" y="2258444"/>
            <a:ext cx="4937" cy="9905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B72E8B0-A812-4B85-8E56-1671EAFB89CC}"/>
              </a:ext>
            </a:extLst>
          </p:cNvPr>
          <p:cNvSpPr txBox="1"/>
          <p:nvPr/>
        </p:nvSpPr>
        <p:spPr>
          <a:xfrm>
            <a:off x="1920072" y="2604518"/>
            <a:ext cx="1023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333333"/>
                </a:solidFill>
                <a:latin typeface="Calibri"/>
                <a:ea typeface="宋体" panose="02010600030101010101" pitchFamily="2" charset="-122"/>
              </a:rPr>
              <a:t>地图创建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7C3FE4-563D-4D60-8657-FF236B948D46}"/>
              </a:ext>
            </a:extLst>
          </p:cNvPr>
          <p:cNvSpPr txBox="1"/>
          <p:nvPr/>
        </p:nvSpPr>
        <p:spPr>
          <a:xfrm>
            <a:off x="5992235" y="2604518"/>
            <a:ext cx="1023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导航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C3520E-4BC4-497B-B98A-8D0CC0B4BBEB}"/>
              </a:ext>
            </a:extLst>
          </p:cNvPr>
          <p:cNvSpPr/>
          <p:nvPr/>
        </p:nvSpPr>
        <p:spPr>
          <a:xfrm>
            <a:off x="326638" y="1179479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整体框架图</a:t>
            </a:r>
          </a:p>
        </p:txBody>
      </p:sp>
      <p:sp>
        <p:nvSpPr>
          <p:cNvPr id="17" name="Rectangle 39">
            <a:extLst>
              <a:ext uri="{FF2B5EF4-FFF2-40B4-BE49-F238E27FC236}">
                <a16:creationId xmlns:a16="http://schemas.microsoft.com/office/drawing/2014/main" id="{1E5F9982-2621-46AF-AEF1-EB868B05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8678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SLAM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激光雷达的送餐机器人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794385-ACF4-46C5-921E-F86B833DDE6E}"/>
              </a:ext>
            </a:extLst>
          </p:cNvPr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2A87C8E-97B1-4E0F-9F35-9F8517DC1CA5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C8362ED-857D-4B95-B0C6-78C5A8303BB7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484C74C-B6CF-406F-8DCA-B361885C1A7A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C078F44-95E9-4779-9EEE-068C309260FB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A8A65EA-F427-40B3-A8B6-C8C7FEA7BE37}"/>
              </a:ext>
            </a:extLst>
          </p:cNvPr>
          <p:cNvSpPr txBox="1"/>
          <p:nvPr/>
        </p:nvSpPr>
        <p:spPr>
          <a:xfrm>
            <a:off x="1691680" y="905929"/>
            <a:ext cx="6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系统的整体框架可以分为建图、路径规划和自动导航三个部分。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00AB24-E5C5-47DE-AC8C-3850FD3DC67C}"/>
              </a:ext>
            </a:extLst>
          </p:cNvPr>
          <p:cNvSpPr/>
          <p:nvPr/>
        </p:nvSpPr>
        <p:spPr>
          <a:xfrm>
            <a:off x="1691681" y="1635646"/>
            <a:ext cx="1400398" cy="136815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826C70-4133-4B04-9731-920117B7F32B}"/>
              </a:ext>
            </a:extLst>
          </p:cNvPr>
          <p:cNvSpPr/>
          <p:nvPr/>
        </p:nvSpPr>
        <p:spPr>
          <a:xfrm>
            <a:off x="5149478" y="1595131"/>
            <a:ext cx="3667884" cy="140865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F016395-66D2-4945-9C03-82E2A890669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635128" y="3473814"/>
            <a:ext cx="263557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0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7FC025-7515-4EAD-AC9D-3A58A9C04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8" b="27730"/>
          <a:stretch/>
        </p:blipFill>
        <p:spPr>
          <a:xfrm>
            <a:off x="4139952" y="1707654"/>
            <a:ext cx="4716016" cy="32565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036BBE-5CE8-4472-984F-528311F3E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6525"/>
            <a:ext cx="3096344" cy="23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7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998991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研究总结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完善和探索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论文总结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组合 6151"/>
          <p:cNvGrpSpPr/>
          <p:nvPr/>
        </p:nvGrpSpPr>
        <p:grpSpPr>
          <a:xfrm>
            <a:off x="1508125" y="1981926"/>
            <a:ext cx="1949450" cy="1951640"/>
            <a:chOff x="1903413" y="1601788"/>
            <a:chExt cx="1949450" cy="1951038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4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51" name="组合 6150"/>
          <p:cNvGrpSpPr/>
          <p:nvPr/>
        </p:nvGrpSpPr>
        <p:grpSpPr>
          <a:xfrm>
            <a:off x="1112839" y="1797719"/>
            <a:ext cx="1373187" cy="1160821"/>
            <a:chOff x="1508126" y="1417638"/>
            <a:chExt cx="1373187" cy="1160463"/>
          </a:xfrm>
        </p:grpSpPr>
        <p:sp>
          <p:nvSpPr>
            <p:cNvPr id="6145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7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8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9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0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Freeform 12"/>
          <p:cNvSpPr/>
          <p:nvPr/>
        </p:nvSpPr>
        <p:spPr bwMode="auto">
          <a:xfrm flipV="1">
            <a:off x="1112839" y="2957745"/>
            <a:ext cx="1373187" cy="1291865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5169768" y="1508074"/>
            <a:ext cx="2664296" cy="2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智能点餐系统的设计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53" name="椭圆 6152"/>
          <p:cNvSpPr/>
          <p:nvPr/>
        </p:nvSpPr>
        <p:spPr>
          <a:xfrm>
            <a:off x="4319972" y="1394230"/>
            <a:ext cx="504056" cy="5042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5169768" y="2382454"/>
            <a:ext cx="2664296" cy="2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室内环境检测装置的设计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0" name="椭圆 49"/>
          <p:cNvSpPr/>
          <p:nvPr/>
        </p:nvSpPr>
        <p:spPr>
          <a:xfrm>
            <a:off x="4319972" y="2249259"/>
            <a:ext cx="504056" cy="504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169768" y="3246033"/>
            <a:ext cx="2664296" cy="2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送餐机器人的设计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319972" y="3097661"/>
            <a:ext cx="504056" cy="5042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5174812" y="4072396"/>
            <a:ext cx="3213611" cy="23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即时定位和建图、路径规划、导航的实现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319972" y="3952689"/>
            <a:ext cx="504056" cy="504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6734" y="2571891"/>
            <a:ext cx="1512542" cy="1895740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7507095" y="2101330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0"/>
          <p:cNvSpPr>
            <a:spLocks noEditPoints="1"/>
          </p:cNvSpPr>
          <p:nvPr/>
        </p:nvSpPr>
        <p:spPr bwMode="auto">
          <a:xfrm>
            <a:off x="3280597" y="2062748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1"/>
          <p:cNvSpPr>
            <a:spLocks noEditPoints="1"/>
          </p:cNvSpPr>
          <p:nvPr/>
        </p:nvSpPr>
        <p:spPr bwMode="auto">
          <a:xfrm>
            <a:off x="5392599" y="2049543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1094443" y="2059386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2647719" y="2571750"/>
            <a:ext cx="1512542" cy="1895740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4783349" y="2574451"/>
            <a:ext cx="1512542" cy="1895740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6945828" y="2592863"/>
            <a:ext cx="1512542" cy="1895740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3051045" y="3111789"/>
            <a:ext cx="697627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功能介绍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总体框架</a:t>
            </a:r>
          </a:p>
        </p:txBody>
      </p:sp>
      <p:sp>
        <p:nvSpPr>
          <p:cNvPr id="61" name="矩形 60"/>
          <p:cNvSpPr/>
          <p:nvPr/>
        </p:nvSpPr>
        <p:spPr>
          <a:xfrm>
            <a:off x="591416" y="3111930"/>
            <a:ext cx="1338828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研究意义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</a:p>
        </p:txBody>
      </p:sp>
      <p:sp>
        <p:nvSpPr>
          <p:cNvPr id="62" name="矩形 61"/>
          <p:cNvSpPr/>
          <p:nvPr/>
        </p:nvSpPr>
        <p:spPr>
          <a:xfrm>
            <a:off x="7296888" y="3132902"/>
            <a:ext cx="825867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研究总结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完善和探索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34004" y="3114490"/>
            <a:ext cx="1210588" cy="984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点餐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APP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商家管理平台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室内环境检测装置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送餐机器人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768918" y="266728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研究思路与方法</a:t>
            </a:r>
          </a:p>
        </p:txBody>
      </p:sp>
      <p:sp>
        <p:nvSpPr>
          <p:cNvPr id="66" name="矩形 65"/>
          <p:cNvSpPr/>
          <p:nvPr/>
        </p:nvSpPr>
        <p:spPr>
          <a:xfrm>
            <a:off x="691747" y="2667430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67" name="矩形 66"/>
          <p:cNvSpPr/>
          <p:nvPr/>
        </p:nvSpPr>
        <p:spPr>
          <a:xfrm>
            <a:off x="7309712" y="268840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论文总结</a:t>
            </a:r>
          </a:p>
        </p:txBody>
      </p:sp>
      <p:sp>
        <p:nvSpPr>
          <p:cNvPr id="68" name="矩形 67"/>
          <p:cNvSpPr/>
          <p:nvPr/>
        </p:nvSpPr>
        <p:spPr>
          <a:xfrm>
            <a:off x="4985300" y="26699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系统总体设计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3838610" y="1433732"/>
            <a:ext cx="1466781" cy="1470263"/>
          </a:xfrm>
          <a:custGeom>
            <a:avLst/>
            <a:gdLst>
              <a:gd name="T0" fmla="*/ 362 w 725"/>
              <a:gd name="T1" fmla="*/ 0 h 725"/>
              <a:gd name="T2" fmla="*/ 0 w 725"/>
              <a:gd name="T3" fmla="*/ 363 h 725"/>
              <a:gd name="T4" fmla="*/ 362 w 725"/>
              <a:gd name="T5" fmla="*/ 725 h 725"/>
              <a:gd name="T6" fmla="*/ 725 w 725"/>
              <a:gd name="T7" fmla="*/ 363 h 725"/>
              <a:gd name="T8" fmla="*/ 362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2" y="0"/>
                </a:moveTo>
                <a:cubicBezTo>
                  <a:pt x="162" y="0"/>
                  <a:pt x="0" y="162"/>
                  <a:pt x="0" y="363"/>
                </a:cubicBezTo>
                <a:cubicBezTo>
                  <a:pt x="200" y="363"/>
                  <a:pt x="362" y="525"/>
                  <a:pt x="362" y="725"/>
                </a:cubicBezTo>
                <a:cubicBezTo>
                  <a:pt x="563" y="725"/>
                  <a:pt x="725" y="563"/>
                  <a:pt x="725" y="363"/>
                </a:cubicBezTo>
                <a:cubicBezTo>
                  <a:pt x="725" y="162"/>
                  <a:pt x="563" y="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4570485" y="2169873"/>
            <a:ext cx="1468800" cy="1470263"/>
          </a:xfrm>
          <a:custGeom>
            <a:avLst/>
            <a:gdLst>
              <a:gd name="T0" fmla="*/ 363 w 726"/>
              <a:gd name="T1" fmla="*/ 0 h 725"/>
              <a:gd name="T2" fmla="*/ 0 w 726"/>
              <a:gd name="T3" fmla="*/ 362 h 725"/>
              <a:gd name="T4" fmla="*/ 363 w 726"/>
              <a:gd name="T5" fmla="*/ 725 h 725"/>
              <a:gd name="T6" fmla="*/ 726 w 726"/>
              <a:gd name="T7" fmla="*/ 362 h 725"/>
              <a:gd name="T8" fmla="*/ 363 w 726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725">
                <a:moveTo>
                  <a:pt x="363" y="0"/>
                </a:moveTo>
                <a:cubicBezTo>
                  <a:pt x="363" y="200"/>
                  <a:pt x="201" y="362"/>
                  <a:pt x="0" y="362"/>
                </a:cubicBezTo>
                <a:cubicBezTo>
                  <a:pt x="0" y="562"/>
                  <a:pt x="163" y="725"/>
                  <a:pt x="363" y="725"/>
                </a:cubicBezTo>
                <a:cubicBezTo>
                  <a:pt x="563" y="725"/>
                  <a:pt x="726" y="562"/>
                  <a:pt x="726" y="362"/>
                </a:cubicBezTo>
                <a:cubicBezTo>
                  <a:pt x="726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3103705" y="2169873"/>
            <a:ext cx="1466781" cy="1470263"/>
          </a:xfrm>
          <a:custGeom>
            <a:avLst/>
            <a:gdLst>
              <a:gd name="T0" fmla="*/ 363 w 725"/>
              <a:gd name="T1" fmla="*/ 0 h 725"/>
              <a:gd name="T2" fmla="*/ 0 w 725"/>
              <a:gd name="T3" fmla="*/ 362 h 725"/>
              <a:gd name="T4" fmla="*/ 363 w 725"/>
              <a:gd name="T5" fmla="*/ 725 h 725"/>
              <a:gd name="T6" fmla="*/ 725 w 725"/>
              <a:gd name="T7" fmla="*/ 362 h 725"/>
              <a:gd name="T8" fmla="*/ 363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3" y="0"/>
                </a:moveTo>
                <a:cubicBezTo>
                  <a:pt x="162" y="0"/>
                  <a:pt x="0" y="162"/>
                  <a:pt x="0" y="362"/>
                </a:cubicBezTo>
                <a:cubicBezTo>
                  <a:pt x="0" y="562"/>
                  <a:pt x="162" y="725"/>
                  <a:pt x="363" y="725"/>
                </a:cubicBezTo>
                <a:cubicBezTo>
                  <a:pt x="363" y="525"/>
                  <a:pt x="525" y="362"/>
                  <a:pt x="725" y="362"/>
                </a:cubicBezTo>
                <a:cubicBezTo>
                  <a:pt x="725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9"/>
          <p:cNvSpPr/>
          <p:nvPr/>
        </p:nvSpPr>
        <p:spPr bwMode="auto">
          <a:xfrm>
            <a:off x="3838610" y="2903994"/>
            <a:ext cx="1466781" cy="1472282"/>
          </a:xfrm>
          <a:custGeom>
            <a:avLst/>
            <a:gdLst>
              <a:gd name="T0" fmla="*/ 362 w 725"/>
              <a:gd name="T1" fmla="*/ 0 h 726"/>
              <a:gd name="T2" fmla="*/ 0 w 725"/>
              <a:gd name="T3" fmla="*/ 363 h 726"/>
              <a:gd name="T4" fmla="*/ 362 w 725"/>
              <a:gd name="T5" fmla="*/ 726 h 726"/>
              <a:gd name="T6" fmla="*/ 725 w 725"/>
              <a:gd name="T7" fmla="*/ 363 h 726"/>
              <a:gd name="T8" fmla="*/ 362 w 725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6">
                <a:moveTo>
                  <a:pt x="362" y="0"/>
                </a:moveTo>
                <a:cubicBezTo>
                  <a:pt x="162" y="0"/>
                  <a:pt x="0" y="163"/>
                  <a:pt x="0" y="363"/>
                </a:cubicBezTo>
                <a:cubicBezTo>
                  <a:pt x="0" y="563"/>
                  <a:pt x="162" y="726"/>
                  <a:pt x="362" y="726"/>
                </a:cubicBezTo>
                <a:cubicBezTo>
                  <a:pt x="563" y="726"/>
                  <a:pt x="725" y="563"/>
                  <a:pt x="725" y="363"/>
                </a:cubicBezTo>
                <a:cubicBezTo>
                  <a:pt x="525" y="363"/>
                  <a:pt x="362" y="200"/>
                  <a:pt x="362" y="0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742084" y="1343861"/>
            <a:ext cx="244824" cy="329058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7085266" y="1345376"/>
            <a:ext cx="273430" cy="324008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7081900" y="3188749"/>
            <a:ext cx="280162" cy="369454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1702541" y="3226452"/>
            <a:ext cx="323910" cy="302127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38609" y="2442187"/>
            <a:ext cx="495649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16" name="矩形 15"/>
          <p:cNvSpPr/>
          <p:nvPr/>
        </p:nvSpPr>
        <p:spPr>
          <a:xfrm>
            <a:off x="3176150" y="2905005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68857" y="2257526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18" name="矩形 17"/>
          <p:cNvSpPr/>
          <p:nvPr/>
        </p:nvSpPr>
        <p:spPr>
          <a:xfrm>
            <a:off x="4162335" y="1813384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09235" y="2905005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20" name="矩形 19"/>
          <p:cNvSpPr/>
          <p:nvPr/>
        </p:nvSpPr>
        <p:spPr>
          <a:xfrm>
            <a:off x="5148064" y="2649758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90625" y="3135908"/>
            <a:ext cx="495650" cy="461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22" name="矩形 21"/>
          <p:cNvSpPr/>
          <p:nvPr/>
        </p:nvSpPr>
        <p:spPr>
          <a:xfrm>
            <a:off x="4162335" y="3770161"/>
            <a:ext cx="813044" cy="246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000" dirty="0">
                <a:solidFill>
                  <a:srgbClr val="FFFFFF"/>
                </a:solidFill>
              </a:rPr>
              <a:t>Option here</a:t>
            </a: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942706" y="1857585"/>
            <a:ext cx="2145209" cy="72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缺点：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52000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灵活性差 交互较少。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252000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累计误差导致定位精度不够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942706" y="3698131"/>
            <a:ext cx="2333149" cy="109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提高机器人的地图创建精度和效率。机器人在更大更复杂的环境中，数据量急剧增加，提高地图的创建效率和精度是解决这一问题的有效途径之一。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300192" y="1857585"/>
            <a:ext cx="2160240" cy="109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尝试融合更多传感器。二维激光雷达无法对深度信息进行探测，融合视觉传感器，进一步扩展自动移动机器人系统的功能和应用环境范围。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213738" y="3698131"/>
            <a:ext cx="2333148" cy="86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完善自动移动机器人的自动化程度。通过提升嵌入式开发板的处理能力，寻求更好的算法，将机器人改进得更加标准、自动化和集成化。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完善和探索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41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3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5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指导老师：张向群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答辩人：马豪勇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511952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研究意义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国内外相关研究综述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1138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绪论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/>
        </p:nvGrpSpPr>
        <p:grpSpPr bwMode="auto">
          <a:xfrm>
            <a:off x="3765551" y="1491124"/>
            <a:ext cx="1611313" cy="3234735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468313" y="1556231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客人点餐慢、耗时长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828675" y="2227951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服务员效率低、易出错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6948489" y="1556231"/>
            <a:ext cx="1800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信息化、智能化的需求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6588126" y="2227951"/>
            <a:ext cx="20883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</a:rPr>
              <a:t>疫情下，为防止病毒传播，不少餐饮企业倒闭止损</a:t>
            </a: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2339976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5213351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>
            <a:off x="4784725" y="2305761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1" name="Line 75"/>
          <p:cNvSpPr>
            <a:spLocks noChangeShapeType="1"/>
          </p:cNvSpPr>
          <p:nvPr/>
        </p:nvSpPr>
        <p:spPr bwMode="auto">
          <a:xfrm>
            <a:off x="2687638" y="2305761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Group 21"/>
          <p:cNvGrpSpPr/>
          <p:nvPr/>
        </p:nvGrpSpPr>
        <p:grpSpPr bwMode="auto">
          <a:xfrm>
            <a:off x="2947987" y="1707654"/>
            <a:ext cx="3248025" cy="2102499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608" name="Group 32"/>
          <p:cNvGrpSpPr/>
          <p:nvPr/>
        </p:nvGrpSpPr>
        <p:grpSpPr bwMode="auto">
          <a:xfrm flipH="1">
            <a:off x="6969124" y="3046330"/>
            <a:ext cx="196850" cy="247726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14" name="Freeform 38"/>
          <p:cNvSpPr>
            <a:spLocks noEditPoints="1"/>
          </p:cNvSpPr>
          <p:nvPr/>
        </p:nvSpPr>
        <p:spPr bwMode="auto">
          <a:xfrm flipH="1">
            <a:off x="6878637" y="1752118"/>
            <a:ext cx="301625" cy="203263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6302375" y="2047484"/>
            <a:ext cx="2592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送餐机器人代替餐厅工作人员不仅可以增加客流量，同时也节省了餐厅的投入成本。</a:t>
            </a: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302374" y="1628255"/>
            <a:ext cx="513282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3"/>
                </a:solidFill>
                <a:latin typeface="Impact" pitchFamily="34" charset="0"/>
              </a:rPr>
              <a:t>03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6302375" y="3362339"/>
            <a:ext cx="25923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非接触式、精确、智能高效的送餐方式，为其复工阶段的餐饮运营环节提供安全、高效的“无接触”支持；具有重要价值和实际意义。 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6302374" y="2943111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4"/>
                </a:solidFill>
                <a:latin typeface="Impact" pitchFamily="34" charset="0"/>
              </a:rPr>
              <a:t>04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252411" y="3362339"/>
            <a:ext cx="25923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据普渡云数据表明，机器人一天送餐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300- 400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盘，而普通服务员每日送餐约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200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盘，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台机器人工作效率已与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1.5- 2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名服务员相当。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2364947" y="2943111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2"/>
                </a:solidFill>
                <a:latin typeface="Impact" pitchFamily="34" charset="0"/>
              </a:rPr>
              <a:t>02</a:t>
            </a:r>
          </a:p>
        </p:txBody>
      </p:sp>
      <p:grpSp>
        <p:nvGrpSpPr>
          <p:cNvPr id="24621" name="Group 45"/>
          <p:cNvGrpSpPr/>
          <p:nvPr/>
        </p:nvGrpSpPr>
        <p:grpSpPr bwMode="auto">
          <a:xfrm flipH="1">
            <a:off x="2005011" y="1741003"/>
            <a:ext cx="209550" cy="257254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322711" y="2060786"/>
            <a:ext cx="2424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整个点餐、送餐过程不需要服务员参与，极大提升送餐效率。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401817" y="1634607"/>
            <a:ext cx="46679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1"/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24627" name="Freeform 51"/>
          <p:cNvSpPr>
            <a:spLocks noEditPoints="1"/>
          </p:cNvSpPr>
          <p:nvPr/>
        </p:nvSpPr>
        <p:spPr bwMode="auto">
          <a:xfrm>
            <a:off x="2006599" y="3049506"/>
            <a:ext cx="233362" cy="242962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3060700" y="3152725"/>
            <a:ext cx="674687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01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3060700" y="3519551"/>
            <a:ext cx="674687" cy="2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02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5416550" y="1780702"/>
            <a:ext cx="674687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03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5416550" y="2147528"/>
            <a:ext cx="674687" cy="2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Option 04</a:t>
            </a: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选题意义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794911" y="2528495"/>
            <a:ext cx="657911" cy="6637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013013" y="2526222"/>
            <a:ext cx="657911" cy="663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463903" y="2912331"/>
            <a:ext cx="102960" cy="1029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553127" y="3003610"/>
            <a:ext cx="99146" cy="1048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/>
          <p:nvPr/>
        </p:nvSpPr>
        <p:spPr bwMode="auto">
          <a:xfrm>
            <a:off x="1459705" y="2190913"/>
            <a:ext cx="1360138" cy="764959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226569" y="2528495"/>
            <a:ext cx="659047" cy="6637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6659363" y="2528495"/>
            <a:ext cx="657911" cy="663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445807" y="2526222"/>
            <a:ext cx="657911" cy="6637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4"/>
          <p:cNvSpPr/>
          <p:nvPr/>
        </p:nvSpPr>
        <p:spPr bwMode="auto">
          <a:xfrm>
            <a:off x="3894772" y="2190913"/>
            <a:ext cx="1356728" cy="764959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5"/>
          <p:cNvSpPr/>
          <p:nvPr/>
        </p:nvSpPr>
        <p:spPr bwMode="auto">
          <a:xfrm>
            <a:off x="2677807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6"/>
          <p:cNvSpPr/>
          <p:nvPr/>
        </p:nvSpPr>
        <p:spPr bwMode="auto">
          <a:xfrm>
            <a:off x="6328702" y="2190913"/>
            <a:ext cx="1355593" cy="764959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>
            <a:off x="5110601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8"/>
          <p:cNvSpPr>
            <a:spLocks noEditPoints="1"/>
          </p:cNvSpPr>
          <p:nvPr/>
        </p:nvSpPr>
        <p:spPr bwMode="auto">
          <a:xfrm>
            <a:off x="2010805" y="2714904"/>
            <a:ext cx="226122" cy="288706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9"/>
          <p:cNvSpPr>
            <a:spLocks noEditPoints="1"/>
          </p:cNvSpPr>
          <p:nvPr/>
        </p:nvSpPr>
        <p:spPr bwMode="auto">
          <a:xfrm>
            <a:off x="6861622" y="2728544"/>
            <a:ext cx="287481" cy="2637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0"/>
          <p:cNvSpPr>
            <a:spLocks noEditPoints="1"/>
          </p:cNvSpPr>
          <p:nvPr/>
        </p:nvSpPr>
        <p:spPr bwMode="auto">
          <a:xfrm>
            <a:off x="5634430" y="2730817"/>
            <a:ext cx="280664" cy="259154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1"/>
          <p:cNvSpPr>
            <a:spLocks noEditPoints="1"/>
          </p:cNvSpPr>
          <p:nvPr/>
        </p:nvSpPr>
        <p:spPr bwMode="auto">
          <a:xfrm>
            <a:off x="4427691" y="2714904"/>
            <a:ext cx="261346" cy="288706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2"/>
          <p:cNvSpPr>
            <a:spLocks noEditPoints="1"/>
          </p:cNvSpPr>
          <p:nvPr/>
        </p:nvSpPr>
        <p:spPr bwMode="auto">
          <a:xfrm>
            <a:off x="3215271" y="2714904"/>
            <a:ext cx="251120" cy="288706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063202" y="3570020"/>
            <a:ext cx="2153144" cy="64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国际机器人联合会的数据显示，从二十世纪初开始，全球发展最快的机器人类型是工业机器人。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533090" y="1499185"/>
            <a:ext cx="1615481" cy="64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在全球工业快速发展的大环境下，工业机器人的销售量还将日益趋增。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20204" y="3546405"/>
            <a:ext cx="2053106" cy="86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近年来中国市场对于工业机器人的需求越来越大，目前已连续三年成为世界上最大的工业机器人消费市场。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103718" y="3546405"/>
            <a:ext cx="2183263" cy="86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在国内，已经有很多家高科技创新公司在研发送餐机器人，并且已经在餐厅投入使用，并得到了很好的预期效果。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885616" y="1585834"/>
            <a:ext cx="2492669" cy="4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中国工业机器人的销量增速也在持续上升，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年已达到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26.9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％，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国内外相关研究综述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870751" cy="522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zh-CN" altLang="en-US" sz="10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功能介绍</a:t>
            </a:r>
            <a:endParaRPr lang="en-US" altLang="zh-CN" sz="1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总体框架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itchFamily="34" charset="0"/>
                <a:ea typeface="微软雅黑" pitchFamily="34" charset="-122"/>
              </a:rPr>
              <a:t>设计要求</a:t>
            </a:r>
            <a:endParaRPr kumimoji="0" lang="zh-CN" altLang="en-US" sz="2000" b="1" i="0" u="none" strike="noStrike" kern="1200" cap="none" spc="0" normalizeH="0" baseline="0" noProof="0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02</a:t>
            </a:r>
            <a:endParaRPr kumimoji="0" lang="zh-CN" altLang="en-US" sz="4400" b="0" i="0" u="none" strike="noStrike" kern="1200" cap="none" spc="0" normalizeH="0" baseline="0" noProof="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644336" y="1608987"/>
            <a:ext cx="767634" cy="769146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581562" y="1745468"/>
            <a:ext cx="592940" cy="59312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111036" y="2137056"/>
            <a:ext cx="767634" cy="76787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01964" y="2121750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891421" y="2411296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9029" y="2643443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198038" y="2444459"/>
            <a:ext cx="563611" cy="5599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3646887" y="1796489"/>
            <a:ext cx="1792845" cy="2410756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198038" y="1876848"/>
            <a:ext cx="912999" cy="913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4100836" y="1321354"/>
            <a:ext cx="912999" cy="9132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7058311" y="1377391"/>
            <a:ext cx="183324" cy="246902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6523102" y="3560715"/>
            <a:ext cx="245630" cy="201358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2561478" y="3541538"/>
            <a:ext cx="294756" cy="239712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1860189" y="1360610"/>
            <a:ext cx="249224" cy="280463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6181310" y="1797854"/>
            <a:ext cx="1944216" cy="68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室内环境检测装置</a:t>
            </a:r>
            <a:endParaRPr lang="en-US" altLang="zh-CN" sz="12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检测餐厅环境状态，如发生险情能及时警报提醒。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971600" y="1805764"/>
            <a:ext cx="1934990" cy="46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智能点餐系统</a:t>
            </a:r>
            <a:endParaRPr lang="en-US" altLang="zh-CN" sz="12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包含点餐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APP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和商家管理平台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787067" y="3915869"/>
            <a:ext cx="1792845" cy="68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激光雷达送餐机器人</a:t>
            </a:r>
            <a:endParaRPr lang="en-US" altLang="zh-CN" sz="12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接收到商家管理员指令，将菜品送到指定位置。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884629" y="3915869"/>
            <a:ext cx="1517507" cy="68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/>
                <a:ea typeface="宋体" panose="02010600030101010101" pitchFamily="2" charset="-122"/>
              </a:rPr>
              <a:t>其他功能</a:t>
            </a:r>
            <a:endParaRPr lang="en-US" altLang="zh-CN" sz="1200" b="1" dirty="0">
              <a:solidFill>
                <a:srgbClr val="333333">
                  <a:lumMod val="75000"/>
                  <a:lumOff val="25000"/>
                </a:srgbClr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包含一键呼叫服务员和一键支付功能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5013835" y="1624294"/>
            <a:ext cx="912999" cy="9132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4540906" y="2483364"/>
            <a:ext cx="912999" cy="9132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Option here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功能介绍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69A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BF2215E-5695-4F81-83F1-856E2432D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90" y="2381951"/>
            <a:ext cx="318698" cy="3186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9">
            <a:extLst>
              <a:ext uri="{FF2B5EF4-FFF2-40B4-BE49-F238E27FC236}">
                <a16:creationId xmlns:a16="http://schemas.microsoft.com/office/drawing/2014/main" id="{7F07B09C-075D-40B8-910E-96F1AC2C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总体框架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69A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77D7D27-3CE4-4156-A76F-953128CA08CE}"/>
              </a:ext>
            </a:extLst>
          </p:cNvPr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0580102-58EE-4C43-827F-9D90CE14FD08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415A2B2-A7D7-4F03-8279-169259C1C2E3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ACA044D-666E-4A20-9FCF-439AE7C04F57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AF59126-1AFB-4583-B126-85792929C568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96D4D41-30A7-4B9D-A036-4F0078462D30}"/>
              </a:ext>
            </a:extLst>
          </p:cNvPr>
          <p:cNvSpPr/>
          <p:nvPr/>
        </p:nvSpPr>
        <p:spPr>
          <a:xfrm>
            <a:off x="3779912" y="199568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商家管理平台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27224E-95A9-4B18-99D0-9D67A1995855}"/>
              </a:ext>
            </a:extLst>
          </p:cNvPr>
          <p:cNvSpPr/>
          <p:nvPr/>
        </p:nvSpPr>
        <p:spPr>
          <a:xfrm>
            <a:off x="865954" y="199568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点餐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12F914-0DF4-4D0D-B67C-A035B702474D}"/>
              </a:ext>
            </a:extLst>
          </p:cNvPr>
          <p:cNvSpPr/>
          <p:nvPr/>
        </p:nvSpPr>
        <p:spPr>
          <a:xfrm>
            <a:off x="6693870" y="199568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送餐机器人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430838-6ACE-462F-B3E9-B32AF78E9EE8}"/>
              </a:ext>
            </a:extLst>
          </p:cNvPr>
          <p:cNvSpPr/>
          <p:nvPr/>
        </p:nvSpPr>
        <p:spPr>
          <a:xfrm>
            <a:off x="3779912" y="432217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室内环境检测装置</a:t>
            </a:r>
          </a:p>
        </p:txBody>
      </p: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6DED1EBE-3F9C-4B36-B978-5766D522AF0A}"/>
              </a:ext>
            </a:extLst>
          </p:cNvPr>
          <p:cNvSpPr/>
          <p:nvPr/>
        </p:nvSpPr>
        <p:spPr>
          <a:xfrm>
            <a:off x="2450130" y="2235212"/>
            <a:ext cx="1329782" cy="170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FD5D9190-86B9-4DBF-BF78-A341BBE4618A}"/>
              </a:ext>
            </a:extLst>
          </p:cNvPr>
          <p:cNvSpPr/>
          <p:nvPr/>
        </p:nvSpPr>
        <p:spPr>
          <a:xfrm>
            <a:off x="5364088" y="2235212"/>
            <a:ext cx="1329782" cy="170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8BE85D7A-4FCC-4407-8F2C-CA8E6546EF86}"/>
              </a:ext>
            </a:extLst>
          </p:cNvPr>
          <p:cNvSpPr/>
          <p:nvPr/>
        </p:nvSpPr>
        <p:spPr>
          <a:xfrm>
            <a:off x="4531659" y="1080289"/>
            <a:ext cx="144016" cy="9153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32876C-85B3-4A0E-BFFB-9010F9F18C0B}"/>
              </a:ext>
            </a:extLst>
          </p:cNvPr>
          <p:cNvSpPr txBox="1"/>
          <p:nvPr/>
        </p:nvSpPr>
        <p:spPr>
          <a:xfrm>
            <a:off x="978403" y="3435846"/>
            <a:ext cx="647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通信：</a:t>
            </a:r>
            <a:r>
              <a:rPr lang="en-US" altLang="zh-CN" dirty="0"/>
              <a:t>TCP</a:t>
            </a:r>
            <a:r>
              <a:rPr lang="zh-CN" altLang="en-US" dirty="0"/>
              <a:t>通信</a:t>
            </a:r>
            <a:endParaRPr lang="en-US" altLang="zh-CN" dirty="0"/>
          </a:p>
          <a:p>
            <a:r>
              <a:rPr lang="zh-CN" altLang="en-US" dirty="0"/>
              <a:t>数据库：</a:t>
            </a:r>
            <a:r>
              <a:rPr lang="en-US" altLang="zh-CN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87621516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890</Words>
  <Application>Microsoft Office PowerPoint</Application>
  <PresentationFormat>全屏显示(16:9)</PresentationFormat>
  <Paragraphs>178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极简毕业答辩</dc:title>
  <dc:creator>第一PPT</dc:creator>
  <cp:keywords>www.1ppt.com</cp:keywords>
  <dc:description>www.1ppt.com</dc:description>
  <cp:lastModifiedBy>马豪勇(72122711)</cp:lastModifiedBy>
  <cp:revision>51</cp:revision>
  <dcterms:created xsi:type="dcterms:W3CDTF">2016-04-09T09:29:00Z</dcterms:created>
  <dcterms:modified xsi:type="dcterms:W3CDTF">2021-05-07T08:54:45Z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