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86" r:id="rId5"/>
    <p:sldId id="290" r:id="rId6"/>
    <p:sldId id="259" r:id="rId7"/>
    <p:sldId id="294" r:id="rId8"/>
    <p:sldId id="264" r:id="rId9"/>
    <p:sldId id="302" r:id="rId10"/>
    <p:sldId id="296" r:id="rId11"/>
    <p:sldId id="299" r:id="rId12"/>
    <p:sldId id="275" r:id="rId13"/>
    <p:sldId id="300" r:id="rId14"/>
    <p:sldId id="276" r:id="rId15"/>
    <p:sldId id="277" r:id="rId16"/>
    <p:sldId id="303" r:id="rId17"/>
    <p:sldId id="301" r:id="rId18"/>
    <p:sldId id="297" r:id="rId19"/>
    <p:sldId id="281" r:id="rId20"/>
    <p:sldId id="282" r:id="rId21"/>
    <p:sldId id="2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2088545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激光雷达的智能送餐机器人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总体流程图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80">
            <a:extLst>
              <a:ext uri="{FF2B5EF4-FFF2-40B4-BE49-F238E27FC236}">
                <a16:creationId xmlns:a16="http://schemas.microsoft.com/office/drawing/2014/main" id="{94684E1D-64D6-4E95-B13D-B17D9C35F863}"/>
              </a:ext>
            </a:extLst>
          </p:cNvPr>
          <p:cNvSpPr txBox="1"/>
          <p:nvPr/>
        </p:nvSpPr>
        <p:spPr>
          <a:xfrm>
            <a:off x="3194218" y="1030121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登录</a:t>
            </a:r>
          </a:p>
        </p:txBody>
      </p:sp>
      <p:sp>
        <p:nvSpPr>
          <p:cNvPr id="22" name="文本框 80">
            <a:extLst>
              <a:ext uri="{FF2B5EF4-FFF2-40B4-BE49-F238E27FC236}">
                <a16:creationId xmlns:a16="http://schemas.microsoft.com/office/drawing/2014/main" id="{3666A709-892F-49FB-A341-6C0DCDE45334}"/>
              </a:ext>
            </a:extLst>
          </p:cNvPr>
          <p:cNvSpPr txBox="1"/>
          <p:nvPr/>
        </p:nvSpPr>
        <p:spPr>
          <a:xfrm>
            <a:off x="3194218" y="177138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填座位号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用餐人数</a:t>
            </a:r>
          </a:p>
        </p:txBody>
      </p:sp>
      <p:sp>
        <p:nvSpPr>
          <p:cNvPr id="23" name="文本框 80">
            <a:extLst>
              <a:ext uri="{FF2B5EF4-FFF2-40B4-BE49-F238E27FC236}">
                <a16:creationId xmlns:a16="http://schemas.microsoft.com/office/drawing/2014/main" id="{1096918C-0A4D-40F2-836C-4E913A08640F}"/>
              </a:ext>
            </a:extLst>
          </p:cNvPr>
          <p:cNvSpPr txBox="1"/>
          <p:nvPr/>
        </p:nvSpPr>
        <p:spPr>
          <a:xfrm>
            <a:off x="3194218" y="252322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19F797-DF85-4E5A-8E2F-2489BF4A48ED}"/>
              </a:ext>
            </a:extLst>
          </p:cNvPr>
          <p:cNvCxnSpPr/>
          <p:nvPr/>
        </p:nvCxnSpPr>
        <p:spPr>
          <a:xfrm>
            <a:off x="3708568" y="1481822"/>
            <a:ext cx="0" cy="2895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4BDDBA-30A0-469B-B242-42F402DD3783}"/>
              </a:ext>
            </a:extLst>
          </p:cNvPr>
          <p:cNvCxnSpPr/>
          <p:nvPr/>
        </p:nvCxnSpPr>
        <p:spPr>
          <a:xfrm>
            <a:off x="3708568" y="2220962"/>
            <a:ext cx="0" cy="30162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文本框 80">
            <a:extLst>
              <a:ext uri="{FF2B5EF4-FFF2-40B4-BE49-F238E27FC236}">
                <a16:creationId xmlns:a16="http://schemas.microsoft.com/office/drawing/2014/main" id="{A97D086B-1026-4E66-AD74-A9A2A50DD6A7}"/>
              </a:ext>
            </a:extLst>
          </p:cNvPr>
          <p:cNvSpPr txBox="1"/>
          <p:nvPr/>
        </p:nvSpPr>
        <p:spPr>
          <a:xfrm>
            <a:off x="3194218" y="278281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注册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E79CD36-3571-44AB-B7E4-D40FAB548EA2}"/>
              </a:ext>
            </a:extLst>
          </p:cNvPr>
          <p:cNvCxnSpPr/>
          <p:nvPr/>
        </p:nvCxnSpPr>
        <p:spPr>
          <a:xfrm>
            <a:off x="3691310" y="743446"/>
            <a:ext cx="0" cy="2895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文本框 80">
            <a:extLst>
              <a:ext uri="{FF2B5EF4-FFF2-40B4-BE49-F238E27FC236}">
                <a16:creationId xmlns:a16="http://schemas.microsoft.com/office/drawing/2014/main" id="{706F21F0-6D0D-4232-8DF7-C96B61781E92}"/>
              </a:ext>
            </a:extLst>
          </p:cNvPr>
          <p:cNvSpPr txBox="1"/>
          <p:nvPr/>
        </p:nvSpPr>
        <p:spPr>
          <a:xfrm>
            <a:off x="5044872" y="3363197"/>
            <a:ext cx="1028700" cy="44958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是否添菜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60C284-E08D-4B70-84CE-1F2348F1F7D0}"/>
              </a:ext>
            </a:extLst>
          </p:cNvPr>
          <p:cNvCxnSpPr/>
          <p:nvPr/>
        </p:nvCxnSpPr>
        <p:spPr>
          <a:xfrm>
            <a:off x="3691310" y="2972802"/>
            <a:ext cx="0" cy="30162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80">
            <a:extLst>
              <a:ext uri="{FF2B5EF4-FFF2-40B4-BE49-F238E27FC236}">
                <a16:creationId xmlns:a16="http://schemas.microsoft.com/office/drawing/2014/main" id="{FCAF2EC3-EAE8-4541-B982-68C07A9E5889}"/>
              </a:ext>
            </a:extLst>
          </p:cNvPr>
          <p:cNvSpPr txBox="1"/>
          <p:nvPr/>
        </p:nvSpPr>
        <p:spPr>
          <a:xfrm>
            <a:off x="5044872" y="421916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添菜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FA71F6-CDAD-4536-A330-5C8FB3B6DAA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59222" y="3812777"/>
            <a:ext cx="0" cy="4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80">
            <a:extLst>
              <a:ext uri="{FF2B5EF4-FFF2-40B4-BE49-F238E27FC236}">
                <a16:creationId xmlns:a16="http://schemas.microsoft.com/office/drawing/2014/main" id="{273EC430-A066-47DF-86F2-EADDCB9EC05F}"/>
              </a:ext>
            </a:extLst>
          </p:cNvPr>
          <p:cNvSpPr txBox="1"/>
          <p:nvPr/>
        </p:nvSpPr>
        <p:spPr>
          <a:xfrm>
            <a:off x="6587922" y="4225367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结账支付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3FC5F6-198D-43FF-A619-1DE8045EA8FB}"/>
              </a:ext>
            </a:extLst>
          </p:cNvPr>
          <p:cNvSpPr txBox="1"/>
          <p:nvPr/>
        </p:nvSpPr>
        <p:spPr>
          <a:xfrm>
            <a:off x="5240662" y="3885167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04871D-7B6E-4471-A2B2-FBFBBE68ACD1}"/>
              </a:ext>
            </a:extLst>
          </p:cNvPr>
          <p:cNvSpPr txBox="1"/>
          <p:nvPr/>
        </p:nvSpPr>
        <p:spPr>
          <a:xfrm>
            <a:off x="6253028" y="3363197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</a:t>
            </a:r>
          </a:p>
        </p:txBody>
      </p:sp>
      <p:sp>
        <p:nvSpPr>
          <p:cNvPr id="42" name="文本框 80">
            <a:extLst>
              <a:ext uri="{FF2B5EF4-FFF2-40B4-BE49-F238E27FC236}">
                <a16:creationId xmlns:a16="http://schemas.microsoft.com/office/drawing/2014/main" id="{D7F86EF4-5D65-4BF0-BCB8-7D6D4A3E159B}"/>
              </a:ext>
            </a:extLst>
          </p:cNvPr>
          <p:cNvSpPr txBox="1"/>
          <p:nvPr/>
        </p:nvSpPr>
        <p:spPr>
          <a:xfrm>
            <a:off x="2961222" y="3280373"/>
            <a:ext cx="1482622" cy="61659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是否呼叫服务员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63B437A-C599-4D78-94A2-B2975AA96F8B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4443844" y="3587987"/>
            <a:ext cx="601028" cy="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80">
            <a:extLst>
              <a:ext uri="{FF2B5EF4-FFF2-40B4-BE49-F238E27FC236}">
                <a16:creationId xmlns:a16="http://schemas.microsoft.com/office/drawing/2014/main" id="{DA0D8461-8953-4342-87FE-F616EA81E02F}"/>
              </a:ext>
            </a:extLst>
          </p:cNvPr>
          <p:cNvSpPr txBox="1"/>
          <p:nvPr/>
        </p:nvSpPr>
        <p:spPr>
          <a:xfrm>
            <a:off x="3138735" y="4219168"/>
            <a:ext cx="1127596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服务员收到呼叫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C63763-EA66-455E-AB82-021ED0CD2CCF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3702533" y="3896963"/>
            <a:ext cx="0" cy="32220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84B848D-3641-4E46-A7AB-078516A0AF8E}"/>
              </a:ext>
            </a:extLst>
          </p:cNvPr>
          <p:cNvCxnSpPr>
            <a:stCxn id="45" idx="3"/>
            <a:endCxn id="28" idx="1"/>
          </p:cNvCxnSpPr>
          <p:nvPr/>
        </p:nvCxnSpPr>
        <p:spPr>
          <a:xfrm flipV="1">
            <a:off x="4266331" y="3587987"/>
            <a:ext cx="778541" cy="855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A90066-5D19-467B-8CDF-78D942FEE748}"/>
              </a:ext>
            </a:extLst>
          </p:cNvPr>
          <p:cNvSpPr txBox="1"/>
          <p:nvPr/>
        </p:nvSpPr>
        <p:spPr>
          <a:xfrm>
            <a:off x="3418165" y="3902909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2A8D493-C8D4-41CC-AFA3-7E182A50A8A7}"/>
              </a:ext>
            </a:extLst>
          </p:cNvPr>
          <p:cNvSpPr txBox="1"/>
          <p:nvPr/>
        </p:nvSpPr>
        <p:spPr>
          <a:xfrm>
            <a:off x="4474192" y="3353665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否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0A1C42F-20CC-46AB-898E-F71516FE769A}"/>
              </a:ext>
            </a:extLst>
          </p:cNvPr>
          <p:cNvCxnSpPr>
            <a:stCxn id="28" idx="3"/>
            <a:endCxn id="32" idx="0"/>
          </p:cNvCxnSpPr>
          <p:nvPr/>
        </p:nvCxnSpPr>
        <p:spPr>
          <a:xfrm>
            <a:off x="6073572" y="3587987"/>
            <a:ext cx="1028700" cy="637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6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功能图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4">
            <a:extLst>
              <a:ext uri="{FF2B5EF4-FFF2-40B4-BE49-F238E27FC236}">
                <a16:creationId xmlns:a16="http://schemas.microsoft.com/office/drawing/2014/main" id="{C3A508E6-8F7F-40FD-A013-1D0A1339F344}"/>
              </a:ext>
            </a:extLst>
          </p:cNvPr>
          <p:cNvSpPr txBox="1"/>
          <p:nvPr/>
        </p:nvSpPr>
        <p:spPr>
          <a:xfrm>
            <a:off x="4644008" y="1065772"/>
            <a:ext cx="586740" cy="10134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</a:p>
        </p:txBody>
      </p:sp>
      <p:sp>
        <p:nvSpPr>
          <p:cNvPr id="76" name="文本框 4">
            <a:extLst>
              <a:ext uri="{FF2B5EF4-FFF2-40B4-BE49-F238E27FC236}">
                <a16:creationId xmlns:a16="http://schemas.microsoft.com/office/drawing/2014/main" id="{7F344C38-F816-4D1D-8200-EF3DF490627B}"/>
              </a:ext>
            </a:extLst>
          </p:cNvPr>
          <p:cNvSpPr txBox="1"/>
          <p:nvPr/>
        </p:nvSpPr>
        <p:spPr>
          <a:xfrm>
            <a:off x="2538983" y="2640571"/>
            <a:ext cx="586740" cy="1262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登录注册功能</a:t>
            </a:r>
          </a:p>
        </p:txBody>
      </p:sp>
      <p:sp>
        <p:nvSpPr>
          <p:cNvPr id="77" name="文本框 4">
            <a:extLst>
              <a:ext uri="{FF2B5EF4-FFF2-40B4-BE49-F238E27FC236}">
                <a16:creationId xmlns:a16="http://schemas.microsoft.com/office/drawing/2014/main" id="{8EA8BD70-FA56-435B-8793-88D032604AC7}"/>
              </a:ext>
            </a:extLst>
          </p:cNvPr>
          <p:cNvSpPr txBox="1"/>
          <p:nvPr/>
        </p:nvSpPr>
        <p:spPr>
          <a:xfrm>
            <a:off x="3591813" y="2654541"/>
            <a:ext cx="586740" cy="12486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查看当前订单</a:t>
            </a:r>
          </a:p>
        </p:txBody>
      </p:sp>
      <p:sp>
        <p:nvSpPr>
          <p:cNvPr id="78" name="文本框 4">
            <a:extLst>
              <a:ext uri="{FF2B5EF4-FFF2-40B4-BE49-F238E27FC236}">
                <a16:creationId xmlns:a16="http://schemas.microsoft.com/office/drawing/2014/main" id="{B29315D8-F3DC-4265-887F-C957AC5E5F6E}"/>
              </a:ext>
            </a:extLst>
          </p:cNvPr>
          <p:cNvSpPr txBox="1"/>
          <p:nvPr/>
        </p:nvSpPr>
        <p:spPr>
          <a:xfrm>
            <a:off x="4644643" y="2667876"/>
            <a:ext cx="586740" cy="12352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查看历史订单</a:t>
            </a:r>
          </a:p>
        </p:txBody>
      </p:sp>
      <p:sp>
        <p:nvSpPr>
          <p:cNvPr id="79" name="文本框 4">
            <a:extLst>
              <a:ext uri="{FF2B5EF4-FFF2-40B4-BE49-F238E27FC236}">
                <a16:creationId xmlns:a16="http://schemas.microsoft.com/office/drawing/2014/main" id="{4C3B4730-7300-4DF3-B7AB-F849E73747B9}"/>
              </a:ext>
            </a:extLst>
          </p:cNvPr>
          <p:cNvSpPr txBox="1"/>
          <p:nvPr/>
        </p:nvSpPr>
        <p:spPr>
          <a:xfrm>
            <a:off x="5697473" y="2688832"/>
            <a:ext cx="586740" cy="121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智能分析</a:t>
            </a:r>
          </a:p>
        </p:txBody>
      </p:sp>
      <p:sp>
        <p:nvSpPr>
          <p:cNvPr id="80" name="文本框 4">
            <a:extLst>
              <a:ext uri="{FF2B5EF4-FFF2-40B4-BE49-F238E27FC236}">
                <a16:creationId xmlns:a16="http://schemas.microsoft.com/office/drawing/2014/main" id="{C7FABA07-992C-44D3-8F21-A698ABE00BF9}"/>
              </a:ext>
            </a:extLst>
          </p:cNvPr>
          <p:cNvSpPr txBox="1"/>
          <p:nvPr/>
        </p:nvSpPr>
        <p:spPr>
          <a:xfrm>
            <a:off x="6749668" y="2688832"/>
            <a:ext cx="586740" cy="121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室内环境检测</a:t>
            </a:r>
            <a:r>
              <a:rPr lang="zh-CN" altLang="en-US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管理</a:t>
            </a:r>
            <a:endParaRPr 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3F0D69-E065-47CF-ADB7-40F79D3B4BAA}"/>
              </a:ext>
            </a:extLst>
          </p:cNvPr>
          <p:cNvCxnSpPr/>
          <p:nvPr/>
        </p:nvCxnSpPr>
        <p:spPr>
          <a:xfrm>
            <a:off x="4937378" y="2079867"/>
            <a:ext cx="0" cy="588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肘形连接符 97">
            <a:extLst>
              <a:ext uri="{FF2B5EF4-FFF2-40B4-BE49-F238E27FC236}">
                <a16:creationId xmlns:a16="http://schemas.microsoft.com/office/drawing/2014/main" id="{DA1E2C2E-FC98-47E6-B2E7-BC60F0DCA1D7}"/>
              </a:ext>
            </a:extLst>
          </p:cNvPr>
          <p:cNvCxnSpPr/>
          <p:nvPr/>
        </p:nvCxnSpPr>
        <p:spPr>
          <a:xfrm rot="10800000" flipV="1">
            <a:off x="2832353" y="2317992"/>
            <a:ext cx="2105025" cy="321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591F8AC-BCBC-4E03-B06D-D774C8EBD2E8}"/>
              </a:ext>
            </a:extLst>
          </p:cNvPr>
          <p:cNvCxnSpPr/>
          <p:nvPr/>
        </p:nvCxnSpPr>
        <p:spPr>
          <a:xfrm>
            <a:off x="3884548" y="2317992"/>
            <a:ext cx="0" cy="33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6C395C6-9262-4E16-9584-D082062A66F1}"/>
              </a:ext>
            </a:extLst>
          </p:cNvPr>
          <p:cNvCxnSpPr/>
          <p:nvPr/>
        </p:nvCxnSpPr>
        <p:spPr>
          <a:xfrm>
            <a:off x="5990843" y="2317992"/>
            <a:ext cx="0" cy="370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肘形连接符 213">
            <a:extLst>
              <a:ext uri="{FF2B5EF4-FFF2-40B4-BE49-F238E27FC236}">
                <a16:creationId xmlns:a16="http://schemas.microsoft.com/office/drawing/2014/main" id="{C2ADA36B-CE5F-4D86-841C-C8401256CE66}"/>
              </a:ext>
            </a:extLst>
          </p:cNvPr>
          <p:cNvCxnSpPr/>
          <p:nvPr/>
        </p:nvCxnSpPr>
        <p:spPr>
          <a:xfrm>
            <a:off x="4937378" y="2317992"/>
            <a:ext cx="2105025" cy="370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C4C0C-C2A6-4C19-8094-29E918481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903060"/>
            <a:ext cx="5004048" cy="2259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414D1F-115E-4D00-921A-4637AB09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34369"/>
            <a:ext cx="5399584" cy="2429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88B64-A50B-4878-B315-8FFFD5F3C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>
          <a:xfrm>
            <a:off x="1475656" y="3144947"/>
            <a:ext cx="5543600" cy="1903599"/>
          </a:xfrm>
          <a:prstGeom prst="rect">
            <a:avLst/>
          </a:prstGeom>
        </p:spPr>
      </p:pic>
      <p:sp>
        <p:nvSpPr>
          <p:cNvPr id="9" name="Rectangle 39">
            <a:extLst>
              <a:ext uri="{FF2B5EF4-FFF2-40B4-BE49-F238E27FC236}">
                <a16:creationId xmlns:a16="http://schemas.microsoft.com/office/drawing/2014/main" id="{CF1F4DF6-0AA7-489B-AE9B-70CCC1A2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商家管理平台界面展示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E142DC-C613-49B5-A9BB-D4BE22828C1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1C7496-CCD0-4C65-B9E0-1624008768C7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DC7BBD-D21A-4356-AB0C-F1BA6680489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9F811C-AE31-4926-A7F9-012D064999E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DF9B37-5F36-4FBE-8478-BB4CC4520FC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61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室内环境检测装置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61">
            <a:extLst>
              <a:ext uri="{FF2B5EF4-FFF2-40B4-BE49-F238E27FC236}">
                <a16:creationId xmlns:a16="http://schemas.microsoft.com/office/drawing/2014/main" id="{286837B9-1A29-4C31-91B6-D38EC79ECBB9}"/>
              </a:ext>
            </a:extLst>
          </p:cNvPr>
          <p:cNvSpPr txBox="1"/>
          <p:nvPr/>
        </p:nvSpPr>
        <p:spPr>
          <a:xfrm>
            <a:off x="2675622" y="1730251"/>
            <a:ext cx="1052830" cy="396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RGB-LED</a:t>
            </a: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灯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61">
            <a:extLst>
              <a:ext uri="{FF2B5EF4-FFF2-40B4-BE49-F238E27FC236}">
                <a16:creationId xmlns:a16="http://schemas.microsoft.com/office/drawing/2014/main" id="{83D9BFB0-83CC-4EC7-8DC5-2F6EBE9D4FAF}"/>
              </a:ext>
            </a:extLst>
          </p:cNvPr>
          <p:cNvSpPr txBox="1"/>
          <p:nvPr/>
        </p:nvSpPr>
        <p:spPr>
          <a:xfrm>
            <a:off x="2729597" y="2355091"/>
            <a:ext cx="94488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烟雾传感器模块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文本框 61">
            <a:extLst>
              <a:ext uri="{FF2B5EF4-FFF2-40B4-BE49-F238E27FC236}">
                <a16:creationId xmlns:a16="http://schemas.microsoft.com/office/drawing/2014/main" id="{158833EF-B7A3-4B54-AD1D-13B72F74E594}"/>
              </a:ext>
            </a:extLst>
          </p:cNvPr>
          <p:cNvSpPr txBox="1"/>
          <p:nvPr/>
        </p:nvSpPr>
        <p:spPr>
          <a:xfrm>
            <a:off x="2729597" y="3037081"/>
            <a:ext cx="94488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火焰传感器模块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61">
            <a:extLst>
              <a:ext uri="{FF2B5EF4-FFF2-40B4-BE49-F238E27FC236}">
                <a16:creationId xmlns:a16="http://schemas.microsoft.com/office/drawing/2014/main" id="{791AF710-DDBC-425E-9B2C-834DEAEC22E1}"/>
              </a:ext>
            </a:extLst>
          </p:cNvPr>
          <p:cNvSpPr txBox="1"/>
          <p:nvPr/>
        </p:nvSpPr>
        <p:spPr>
          <a:xfrm>
            <a:off x="4285347" y="2355726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数据处理模块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文本框 61">
            <a:extLst>
              <a:ext uri="{FF2B5EF4-FFF2-40B4-BE49-F238E27FC236}">
                <a16:creationId xmlns:a16="http://schemas.microsoft.com/office/drawing/2014/main" id="{D8D1D81A-7903-4079-AA59-4CCBEA4A16FB}"/>
              </a:ext>
            </a:extLst>
          </p:cNvPr>
          <p:cNvSpPr txBox="1"/>
          <p:nvPr/>
        </p:nvSpPr>
        <p:spPr>
          <a:xfrm>
            <a:off x="4284712" y="3085341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供电模块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文本框 61">
            <a:extLst>
              <a:ext uri="{FF2B5EF4-FFF2-40B4-BE49-F238E27FC236}">
                <a16:creationId xmlns:a16="http://schemas.microsoft.com/office/drawing/2014/main" id="{DA21BB41-75A4-48DA-9DFD-29B297DFB8F0}"/>
              </a:ext>
            </a:extLst>
          </p:cNvPr>
          <p:cNvSpPr txBox="1"/>
          <p:nvPr/>
        </p:nvSpPr>
        <p:spPr>
          <a:xfrm>
            <a:off x="4285347" y="1645796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报警模块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14250F1-1877-4206-971E-44F0DC495108}"/>
              </a:ext>
            </a:extLst>
          </p:cNvPr>
          <p:cNvCxnSpPr>
            <a:cxnSpLocks/>
          </p:cNvCxnSpPr>
          <p:nvPr/>
        </p:nvCxnSpPr>
        <p:spPr>
          <a:xfrm flipH="1" flipV="1">
            <a:off x="4700002" y="2127126"/>
            <a:ext cx="0" cy="22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276F1DF-45C1-4113-98A6-A305080E48EB}"/>
              </a:ext>
            </a:extLst>
          </p:cNvPr>
          <p:cNvCxnSpPr>
            <a:cxnSpLocks/>
          </p:cNvCxnSpPr>
          <p:nvPr/>
        </p:nvCxnSpPr>
        <p:spPr>
          <a:xfrm flipV="1">
            <a:off x="4699367" y="2837056"/>
            <a:ext cx="635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5065723-07EB-4920-BFC5-76999FEDFC13}"/>
              </a:ext>
            </a:extLst>
          </p:cNvPr>
          <p:cNvCxnSpPr>
            <a:cxnSpLocks/>
          </p:cNvCxnSpPr>
          <p:nvPr/>
        </p:nvCxnSpPr>
        <p:spPr>
          <a:xfrm>
            <a:off x="3729087" y="1929006"/>
            <a:ext cx="555625" cy="667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0BA74F-B703-43B7-850A-C8E02D78662D}"/>
              </a:ext>
            </a:extLst>
          </p:cNvPr>
          <p:cNvCxnSpPr>
            <a:cxnSpLocks/>
          </p:cNvCxnSpPr>
          <p:nvPr/>
        </p:nvCxnSpPr>
        <p:spPr>
          <a:xfrm>
            <a:off x="3674477" y="259639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02E795A2-3A13-4C9D-8F58-2BB76F950F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6239" y="2799274"/>
            <a:ext cx="681355" cy="2755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419320-FF83-47D0-8E95-11A98595F881}"/>
              </a:ext>
            </a:extLst>
          </p:cNvPr>
          <p:cNvCxnSpPr>
            <a:cxnSpLocks/>
          </p:cNvCxnSpPr>
          <p:nvPr/>
        </p:nvCxnSpPr>
        <p:spPr>
          <a:xfrm>
            <a:off x="3674477" y="3277746"/>
            <a:ext cx="3340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C071D5E-4C48-4B49-9166-D3BEEEBB2B57}"/>
              </a:ext>
            </a:extLst>
          </p:cNvPr>
          <p:cNvSpPr txBox="1"/>
          <p:nvPr/>
        </p:nvSpPr>
        <p:spPr>
          <a:xfrm>
            <a:off x="5580112" y="2355726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WIFI</a:t>
            </a:r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C46053-D849-45F0-91F2-0CC49B24D159}"/>
              </a:ext>
            </a:extLst>
          </p:cNvPr>
          <p:cNvCxnSpPr>
            <a:cxnSpLocks/>
          </p:cNvCxnSpPr>
          <p:nvPr/>
        </p:nvCxnSpPr>
        <p:spPr>
          <a:xfrm>
            <a:off x="5115292" y="2596391"/>
            <a:ext cx="464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文本框 61">
            <a:extLst>
              <a:ext uri="{FF2B5EF4-FFF2-40B4-BE49-F238E27FC236}">
                <a16:creationId xmlns:a16="http://schemas.microsoft.com/office/drawing/2014/main" id="{F3632173-02F1-40D9-9434-B06FA068A2E2}"/>
              </a:ext>
            </a:extLst>
          </p:cNvPr>
          <p:cNvSpPr txBox="1"/>
          <p:nvPr/>
        </p:nvSpPr>
        <p:spPr>
          <a:xfrm>
            <a:off x="7062202" y="1762636"/>
            <a:ext cx="397510" cy="1691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05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  <a:endParaRPr lang="zh-CN" sz="12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F64F76-F129-4E53-AF41-B3A52AE947AE}"/>
              </a:ext>
            </a:extLst>
          </p:cNvPr>
          <p:cNvCxnSpPr>
            <a:cxnSpLocks/>
          </p:cNvCxnSpPr>
          <p:nvPr/>
        </p:nvCxnSpPr>
        <p:spPr>
          <a:xfrm>
            <a:off x="6409422" y="2596391"/>
            <a:ext cx="652780" cy="1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E1A9986A-01CB-4AF5-8EC9-0D6E94B5019E}"/>
              </a:ext>
            </a:extLst>
          </p:cNvPr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总体框架图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8" name="矩形 2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8F6AE44-BC81-4D00-89E0-22C4EDFC4EE7}"/>
              </a:ext>
            </a:extLst>
          </p:cNvPr>
          <p:cNvSpPr txBox="1"/>
          <p:nvPr/>
        </p:nvSpPr>
        <p:spPr>
          <a:xfrm>
            <a:off x="969618" y="1279088"/>
            <a:ext cx="6811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SLAM </a:t>
            </a:r>
            <a:r>
              <a:rPr lang="zh-CN" altLang="en-US" dirty="0"/>
              <a:t>（同步定位与建图）</a:t>
            </a:r>
            <a:endParaRPr lang="en-US" altLang="zh-CN" dirty="0"/>
          </a:p>
          <a:p>
            <a:r>
              <a:rPr lang="zh-CN" altLang="en-US" dirty="0"/>
              <a:t>主要用于解决机器人在未知环境运动时的定位与地图构建问题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硬件配置：</a:t>
            </a:r>
            <a:endParaRPr lang="en-US" altLang="zh-CN" dirty="0"/>
          </a:p>
          <a:p>
            <a:r>
              <a:rPr lang="zh-CN" altLang="en-US" dirty="0"/>
              <a:t>激光雷达、树莓派主控核心模块、</a:t>
            </a:r>
            <a:r>
              <a:rPr lang="en-US" altLang="zh-CN" dirty="0"/>
              <a:t>STM32</a:t>
            </a:r>
            <a:r>
              <a:rPr lang="zh-CN" altLang="en-US" dirty="0"/>
              <a:t>驱动板、电机电池等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软件平台：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机器人操作系统，是一个在</a:t>
            </a:r>
            <a:r>
              <a:rPr lang="en-US" altLang="zh-CN" dirty="0"/>
              <a:t>Linux</a:t>
            </a:r>
            <a:r>
              <a:rPr lang="zh-CN" altLang="en-US" dirty="0"/>
              <a:t>等操作系统中可以进行工作的开源操作系统。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0">
            <a:extLst>
              <a:ext uri="{FF2B5EF4-FFF2-40B4-BE49-F238E27FC236}">
                <a16:creationId xmlns:a16="http://schemas.microsoft.com/office/drawing/2014/main" id="{84B2FAC5-338F-40A1-A41A-15B3EA301F2A}"/>
              </a:ext>
            </a:extLst>
          </p:cNvPr>
          <p:cNvSpPr txBox="1"/>
          <p:nvPr/>
        </p:nvSpPr>
        <p:spPr>
          <a:xfrm>
            <a:off x="1766886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数据获取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0">
            <a:extLst>
              <a:ext uri="{FF2B5EF4-FFF2-40B4-BE49-F238E27FC236}">
                <a16:creationId xmlns:a16="http://schemas.microsoft.com/office/drawing/2014/main" id="{460B86F4-D0E6-4C01-9082-00E32DDFE501}"/>
              </a:ext>
            </a:extLst>
          </p:cNvPr>
          <p:cNvSpPr txBox="1"/>
          <p:nvPr/>
        </p:nvSpPr>
        <p:spPr>
          <a:xfrm>
            <a:off x="3601491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路径规划</a:t>
            </a:r>
          </a:p>
        </p:txBody>
      </p:sp>
      <p:sp>
        <p:nvSpPr>
          <p:cNvPr id="5" name="文本框 80">
            <a:extLst>
              <a:ext uri="{FF2B5EF4-FFF2-40B4-BE49-F238E27FC236}">
                <a16:creationId xmlns:a16="http://schemas.microsoft.com/office/drawing/2014/main" id="{6CC0ACD5-F128-4590-9221-7C7C35B0CA2D}"/>
              </a:ext>
            </a:extLst>
          </p:cNvPr>
          <p:cNvSpPr txBox="1"/>
          <p:nvPr/>
        </p:nvSpPr>
        <p:spPr>
          <a:xfrm>
            <a:off x="5436096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实时定位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0">
            <a:extLst>
              <a:ext uri="{FF2B5EF4-FFF2-40B4-BE49-F238E27FC236}">
                <a16:creationId xmlns:a16="http://schemas.microsoft.com/office/drawing/2014/main" id="{13F026B6-092E-4748-8625-B9BEAAC13C03}"/>
              </a:ext>
            </a:extLst>
          </p:cNvPr>
          <p:cNvSpPr txBox="1"/>
          <p:nvPr/>
        </p:nvSpPr>
        <p:spPr>
          <a:xfrm>
            <a:off x="7270701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导航控制</a:t>
            </a:r>
          </a:p>
        </p:txBody>
      </p:sp>
      <p:sp>
        <p:nvSpPr>
          <p:cNvPr id="7" name="文本框 80">
            <a:extLst>
              <a:ext uri="{FF2B5EF4-FFF2-40B4-BE49-F238E27FC236}">
                <a16:creationId xmlns:a16="http://schemas.microsoft.com/office/drawing/2014/main" id="{37DF5E4D-1751-4790-A779-385739DF49D7}"/>
              </a:ext>
            </a:extLst>
          </p:cNvPr>
          <p:cNvSpPr txBox="1"/>
          <p:nvPr/>
        </p:nvSpPr>
        <p:spPr>
          <a:xfrm>
            <a:off x="3606428" y="324902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en-US" sz="1050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平台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80">
            <a:extLst>
              <a:ext uri="{FF2B5EF4-FFF2-40B4-BE49-F238E27FC236}">
                <a16:creationId xmlns:a16="http://schemas.microsoft.com/office/drawing/2014/main" id="{00F95610-039D-4F49-B806-0B70FB9DDB4E}"/>
              </a:ext>
            </a:extLst>
          </p:cNvPr>
          <p:cNvSpPr txBox="1"/>
          <p:nvPr/>
        </p:nvSpPr>
        <p:spPr>
          <a:xfrm>
            <a:off x="7270701" y="324902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硬件驱动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1AA704-9984-4DB0-A124-AFBDD0A631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95586" y="2033654"/>
            <a:ext cx="80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F3795D-33FD-4831-A28F-AEBB05824F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30191" y="2033654"/>
            <a:ext cx="80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7F8C29-5EA9-4761-9F9D-4F3206F6D6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64796" y="2033654"/>
            <a:ext cx="805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E11D8-399E-48A5-BA2C-4CDAD16EEAD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785051" y="2258444"/>
            <a:ext cx="0" cy="99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C42997-EF28-4DB7-A1A1-408DCD9958D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115841" y="2258444"/>
            <a:ext cx="4937" cy="99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B72E8B0-A812-4B85-8E56-1671EAFB89CC}"/>
              </a:ext>
            </a:extLst>
          </p:cNvPr>
          <p:cNvSpPr txBox="1"/>
          <p:nvPr/>
        </p:nvSpPr>
        <p:spPr>
          <a:xfrm>
            <a:off x="1920072" y="2604518"/>
            <a:ext cx="102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rgbClr val="333333"/>
                </a:solidFill>
                <a:latin typeface="Calibri"/>
                <a:ea typeface="宋体" panose="02010600030101010101" pitchFamily="2" charset="-122"/>
              </a:rPr>
              <a:t>地图创建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C3FE4-563D-4D60-8657-FF236B948D46}"/>
              </a:ext>
            </a:extLst>
          </p:cNvPr>
          <p:cNvSpPr txBox="1"/>
          <p:nvPr/>
        </p:nvSpPr>
        <p:spPr>
          <a:xfrm>
            <a:off x="5992235" y="2604518"/>
            <a:ext cx="102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导航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3520E-4BC4-497B-B98A-8D0CC0B4BBEB}"/>
              </a:ext>
            </a:extLst>
          </p:cNvPr>
          <p:cNvSpPr/>
          <p:nvPr/>
        </p:nvSpPr>
        <p:spPr>
          <a:xfrm>
            <a:off x="326638" y="1179479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整体框架图</a:t>
            </a:r>
          </a:p>
        </p:txBody>
      </p:sp>
      <p:sp>
        <p:nvSpPr>
          <p:cNvPr id="17" name="Rectangle 39">
            <a:extLst>
              <a:ext uri="{FF2B5EF4-FFF2-40B4-BE49-F238E27FC236}">
                <a16:creationId xmlns:a16="http://schemas.microsoft.com/office/drawing/2014/main" id="{1E5F9982-2621-46AF-AEF1-EB868B05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794385-ACF4-46C5-921E-F86B833DDE6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2A87C8E-97B1-4E0F-9F35-9F8517DC1CA5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C8362ED-857D-4B95-B0C6-78C5A8303BB7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84C74C-B6CF-406F-8DCA-B361885C1A7A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078F44-95E9-4779-9EEE-068C309260FB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A8A65EA-F427-40B3-A8B6-C8C7FEA7BE37}"/>
              </a:ext>
            </a:extLst>
          </p:cNvPr>
          <p:cNvSpPr txBox="1"/>
          <p:nvPr/>
        </p:nvSpPr>
        <p:spPr>
          <a:xfrm>
            <a:off x="1691680" y="905929"/>
            <a:ext cx="6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系统的整体框架可以分为建图、路径规划和自动导航三个部分。</a:t>
            </a:r>
          </a:p>
        </p:txBody>
      </p:sp>
    </p:spTree>
    <p:extLst>
      <p:ext uri="{BB962C8B-B14F-4D97-AF65-F5344CB8AC3E}">
        <p14:creationId xmlns:p14="http://schemas.microsoft.com/office/powerpoint/2010/main" val="218140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7FC025-7515-4EAD-AC9D-3A58A9C0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 b="27730"/>
          <a:stretch/>
        </p:blipFill>
        <p:spPr>
          <a:xfrm>
            <a:off x="4139952" y="1707654"/>
            <a:ext cx="4716016" cy="3256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036BBE-5CE8-4472-984F-528311F3E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6525"/>
            <a:ext cx="3096344" cy="23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98991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完善和探索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1508125" y="1981926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112839" y="1797719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169768" y="1508074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智能点餐系统的设计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169768" y="2382454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室内环境检测装置的设计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0" name="椭圆 49"/>
          <p:cNvSpPr/>
          <p:nvPr/>
        </p:nvSpPr>
        <p:spPr>
          <a:xfrm>
            <a:off x="4319972" y="2249259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169768" y="3246033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送餐机器人的设计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319972" y="3097661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174812" y="4072396"/>
            <a:ext cx="3213611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即时定位和建图、路径规划、导航的实现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319972" y="3952689"/>
            <a:ext cx="504056" cy="504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734" y="2571891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507095" y="2101330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3280597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5392599" y="2049543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094443" y="2059386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647719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783349" y="2574451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945828" y="2592863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3051045" y="3111789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总体框架</a:t>
            </a:r>
          </a:p>
        </p:txBody>
      </p:sp>
      <p:sp>
        <p:nvSpPr>
          <p:cNvPr id="61" name="矩形 60"/>
          <p:cNvSpPr/>
          <p:nvPr/>
        </p:nvSpPr>
        <p:spPr>
          <a:xfrm>
            <a:off x="591416" y="3111930"/>
            <a:ext cx="1338828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62" name="矩形 61"/>
          <p:cNvSpPr/>
          <p:nvPr/>
        </p:nvSpPr>
        <p:spPr>
          <a:xfrm>
            <a:off x="7296888" y="3132902"/>
            <a:ext cx="82586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完善和探索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4004" y="3114490"/>
            <a:ext cx="1210588" cy="984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68918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</a:p>
        </p:txBody>
      </p:sp>
      <p:sp>
        <p:nvSpPr>
          <p:cNvPr id="66" name="矩形 65"/>
          <p:cNvSpPr/>
          <p:nvPr/>
        </p:nvSpPr>
        <p:spPr>
          <a:xfrm>
            <a:off x="691747" y="2667430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712" y="268840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68" name="矩形 67"/>
          <p:cNvSpPr/>
          <p:nvPr/>
        </p:nvSpPr>
        <p:spPr>
          <a:xfrm>
            <a:off x="4985300" y="26699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3838610" y="1433732"/>
            <a:ext cx="1466781" cy="1470263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570485" y="2169873"/>
            <a:ext cx="1468800" cy="1470263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3103705" y="2169873"/>
            <a:ext cx="1466781" cy="1470263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3838610" y="2903994"/>
            <a:ext cx="1466781" cy="1472282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742084" y="1343861"/>
            <a:ext cx="244824" cy="329058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7085266" y="1345376"/>
            <a:ext cx="273430" cy="324008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7081900" y="3188749"/>
            <a:ext cx="280162" cy="369454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702541" y="3226452"/>
            <a:ext cx="323910" cy="302127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38609" y="2442187"/>
            <a:ext cx="495649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6" name="矩形 15"/>
          <p:cNvSpPr/>
          <p:nvPr/>
        </p:nvSpPr>
        <p:spPr>
          <a:xfrm>
            <a:off x="3176150" y="2905005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8857" y="2257526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4162335" y="1813384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235" y="2905005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064" y="2649758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625" y="3135908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2" name="矩形 21"/>
          <p:cNvSpPr/>
          <p:nvPr/>
        </p:nvSpPr>
        <p:spPr>
          <a:xfrm>
            <a:off x="4162335" y="3770161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42707" y="1857585"/>
            <a:ext cx="1843578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缺点：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52000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灵活性差 交互较少。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52000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累计误差导致定位精度不够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42707" y="3698131"/>
            <a:ext cx="1843578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提高机器人的地图创建精度和效率。机器人在更大更复杂的环境中，数据量急剧增加，提高地图的创建效率和精度是解决这一问题的有效途径之一。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00192" y="1857585"/>
            <a:ext cx="1843578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尝试融合更多传感器。二维激光雷达无法对深度信息进行探测，融合视觉传感器，进一步扩展自动移动机器人系统的功能和应用环境范围。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300192" y="3698131"/>
            <a:ext cx="1843578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完善自动移动机器人的自动化程度。通过提升嵌入式开发板的处理能力，寻求更好的算法，将机器人改进得更加标准、自动化和集成化。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完善和探索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1138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68313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客人点餐慢、耗时长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28675" y="222795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服务员效率低、易出错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6948489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信息化、智能化的需求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6588126" y="2227951"/>
            <a:ext cx="20883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疫情下，为防止病毒传播，不少餐饮企业倒闭止损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7638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6401" y="1902412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7538" y="3241088"/>
            <a:ext cx="196850" cy="247726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7051" y="1946876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0789" y="2242242"/>
            <a:ext cx="2592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送餐机器人代替餐厅工作人员不仅可以增加客流量，同时也节省了餐厅的投入成本。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0788" y="1823013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0789" y="3557097"/>
            <a:ext cx="2592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非接触式、精确、智能高效的送餐方式，对餐饮行业复工复产有很大帮助。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0788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3557097"/>
            <a:ext cx="2592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用送餐机器人完成机械式的送餐和非技术的工作，而餐厅服务员可以投入到个性化的工作中。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3361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3425" y="1935761"/>
            <a:ext cx="209550" cy="257254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25" y="2248594"/>
            <a:ext cx="2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整个送餐过程不需要服务员参与，极大提升送餐效率。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0231" y="1829365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013" y="3244264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59114" y="3347483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59114" y="3714309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14964" y="1975460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14964" y="2342286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选题意义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38736" y="3602484"/>
            <a:ext cx="1719122" cy="72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国际机器人联合会的数据显示，从二十世纪初开始，全球发展最快的机器人类型是工业机器人。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在全球工业快速发展的大环境下，工业机器人的销售量还将日益趋增。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近年来中国市场对于工业机器人的需求越来越大，目前已连续三年成为世界上最大的工业机器人消费市场。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90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在国内，已经有很多家高科技创新公司在研发送餐机器人，并且已经在餐厅投入使用，并得到了很好的预期效果。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63614" y="1447422"/>
            <a:ext cx="1668626" cy="72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中国工业机器人的销量增速也在持续上升，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年已达到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26.9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％，同比于全球工业机器人销量增速，要高出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15.9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％。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52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1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  <a:endParaRPr lang="en-US" altLang="zh-CN" sz="1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总体框架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设计要求</a:t>
            </a:r>
            <a:endParaRPr kumimoji="0" lang="zh-CN" altLang="en-US" sz="2000" b="1" i="0" u="none" strike="noStrike" kern="1200" cap="none" spc="0" normalizeH="0" baseline="0" noProof="0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100836" y="1321354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7058311" y="1377391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523102" y="3560715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2561478" y="3541538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860189" y="1360610"/>
            <a:ext cx="249224" cy="280463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228184" y="1805764"/>
            <a:ext cx="1843578" cy="76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室内环境检测装置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检测餐厅环境状态，如发生险情能及时警报提醒。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63012" y="1805764"/>
            <a:ext cx="1843578" cy="3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智能点餐系统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包含点餐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和商家管理平台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87067" y="3915869"/>
            <a:ext cx="1843578" cy="57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激光雷达送餐机器人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接收到商家管理员指令，将菜品送到指定位置。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724128" y="3915869"/>
            <a:ext cx="2088232" cy="3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其他功能</a:t>
            </a:r>
            <a:endParaRPr lang="en-US" altLang="zh-CN" sz="10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包含一键呼叫服务员和一键支付功能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013835" y="1624294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4540906" y="2483364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9">
            <a:extLst>
              <a:ext uri="{FF2B5EF4-FFF2-40B4-BE49-F238E27FC236}">
                <a16:creationId xmlns:a16="http://schemas.microsoft.com/office/drawing/2014/main" id="{7F07B09C-075D-40B8-910E-96F1AC2C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总体框架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77D7D27-3CE4-4156-A76F-953128CA08C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580102-58EE-4C43-827F-9D90CE14FD08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15A2B2-A7D7-4F03-8279-169259C1C2E3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044D-666E-4A20-9FCF-439AE7C04F5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F59126-1AFB-4583-B126-85792929C56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96D4D41-30A7-4B9D-A036-4F0078462D30}"/>
              </a:ext>
            </a:extLst>
          </p:cNvPr>
          <p:cNvSpPr/>
          <p:nvPr/>
        </p:nvSpPr>
        <p:spPr>
          <a:xfrm>
            <a:off x="3779912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商家管理平台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27224E-95A9-4B18-99D0-9D67A1995855}"/>
              </a:ext>
            </a:extLst>
          </p:cNvPr>
          <p:cNvSpPr/>
          <p:nvPr/>
        </p:nvSpPr>
        <p:spPr>
          <a:xfrm>
            <a:off x="865954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点餐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12F914-0DF4-4D0D-B67C-A035B702474D}"/>
              </a:ext>
            </a:extLst>
          </p:cNvPr>
          <p:cNvSpPr/>
          <p:nvPr/>
        </p:nvSpPr>
        <p:spPr>
          <a:xfrm>
            <a:off x="6693870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送餐机器人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430838-6ACE-462F-B3E9-B32AF78E9EE8}"/>
              </a:ext>
            </a:extLst>
          </p:cNvPr>
          <p:cNvSpPr/>
          <p:nvPr/>
        </p:nvSpPr>
        <p:spPr>
          <a:xfrm>
            <a:off x="3779912" y="43221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室内环境检测装置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6DED1EBE-3F9C-4B36-B978-5766D522AF0A}"/>
              </a:ext>
            </a:extLst>
          </p:cNvPr>
          <p:cNvSpPr/>
          <p:nvPr/>
        </p:nvSpPr>
        <p:spPr>
          <a:xfrm>
            <a:off x="2450130" y="2235212"/>
            <a:ext cx="1329782" cy="17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FD5D9190-86B9-4DBF-BF78-A341BBE4618A}"/>
              </a:ext>
            </a:extLst>
          </p:cNvPr>
          <p:cNvSpPr/>
          <p:nvPr/>
        </p:nvSpPr>
        <p:spPr>
          <a:xfrm>
            <a:off x="5364088" y="2235212"/>
            <a:ext cx="1329782" cy="17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BE85D7A-4FCC-4407-8F2C-CA8E6546EF86}"/>
              </a:ext>
            </a:extLst>
          </p:cNvPr>
          <p:cNvSpPr/>
          <p:nvPr/>
        </p:nvSpPr>
        <p:spPr>
          <a:xfrm>
            <a:off x="4531659" y="1080289"/>
            <a:ext cx="144016" cy="9153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2876C-85B3-4A0E-BFFB-9010F9F18C0B}"/>
              </a:ext>
            </a:extLst>
          </p:cNvPr>
          <p:cNvSpPr txBox="1"/>
          <p:nvPr/>
        </p:nvSpPr>
        <p:spPr>
          <a:xfrm>
            <a:off x="978403" y="3435846"/>
            <a:ext cx="647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通信：局域网通信</a:t>
            </a:r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87621516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847</Words>
  <Application>Microsoft Office PowerPoint</Application>
  <PresentationFormat>全屏显示(16:9)</PresentationFormat>
  <Paragraphs>173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马豪勇(72122711)</cp:lastModifiedBy>
  <cp:revision>41</cp:revision>
  <dcterms:created xsi:type="dcterms:W3CDTF">2016-04-09T09:29:00Z</dcterms:created>
  <dcterms:modified xsi:type="dcterms:W3CDTF">2021-05-06T08:50:34Z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